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6858000" cx="9144000"/>
  <p:notesSz cx="6858000" cy="9144000"/>
  <p:embeddedFontLst>
    <p:embeddedFont>
      <p:font typeface="Source Sans Pro"/>
      <p:regular r:id="rId47"/>
      <p:bold r:id="rId48"/>
      <p:italic r:id="rId49"/>
      <p:boldItalic r:id="rId50"/>
    </p:embeddedFont>
    <p:embeddedFont>
      <p:font typeface="Century Gothic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F446658-C0BF-4844-97B7-FB1B8D9C5BA1}">
  <a:tblStyle styleId="{FF446658-C0BF-4844-97B7-FB1B8D9C5B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SourceSansPro-bold.fntdata"/><Relationship Id="rId47" Type="http://schemas.openxmlformats.org/officeDocument/2006/relationships/font" Target="fonts/SourceSansPro-regular.fntdata"/><Relationship Id="rId49" Type="http://schemas.openxmlformats.org/officeDocument/2006/relationships/font" Target="fonts/SourceSansPr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enturyGothic-regular.fntdata"/><Relationship Id="rId50" Type="http://schemas.openxmlformats.org/officeDocument/2006/relationships/font" Target="fonts/SourceSansPro-boldItalic.fntdata"/><Relationship Id="rId53" Type="http://schemas.openxmlformats.org/officeDocument/2006/relationships/font" Target="fonts/CenturyGothic-italic.fntdata"/><Relationship Id="rId52" Type="http://schemas.openxmlformats.org/officeDocument/2006/relationships/font" Target="fonts/CenturyGothic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CenturyGothic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Shape 4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28" name="Shape 2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400"/>
              <a:buNone/>
              <a:defRPr sz="1800"/>
            </a:lvl2pPr>
            <a:lvl3pPr indent="0" lvl="2">
              <a:spcBef>
                <a:spcPts val="0"/>
              </a:spcBef>
              <a:buSzPts val="1400"/>
              <a:buNone/>
              <a:defRPr sz="1800"/>
            </a:lvl3pPr>
            <a:lvl4pPr indent="0" lvl="3">
              <a:spcBef>
                <a:spcPts val="0"/>
              </a:spcBef>
              <a:buSzPts val="1400"/>
              <a:buNone/>
              <a:defRPr sz="1800"/>
            </a:lvl4pPr>
            <a:lvl5pPr indent="0" lvl="4">
              <a:spcBef>
                <a:spcPts val="0"/>
              </a:spcBef>
              <a:buSzPts val="1400"/>
              <a:buNone/>
              <a:defRPr sz="1800"/>
            </a:lvl5pPr>
            <a:lvl6pPr indent="0" lvl="5">
              <a:spcBef>
                <a:spcPts val="0"/>
              </a:spcBef>
              <a:buSzPts val="1400"/>
              <a:buNone/>
              <a:defRPr sz="1800"/>
            </a:lvl6pPr>
            <a:lvl7pPr indent="0" lvl="6">
              <a:spcBef>
                <a:spcPts val="0"/>
              </a:spcBef>
              <a:buSzPts val="1400"/>
              <a:buNone/>
              <a:defRPr sz="1800"/>
            </a:lvl7pPr>
            <a:lvl8pPr indent="0" lvl="7">
              <a:spcBef>
                <a:spcPts val="0"/>
              </a:spcBef>
              <a:buSzPts val="1400"/>
              <a:buNone/>
              <a:defRPr sz="1800"/>
            </a:lvl8pPr>
            <a:lvl9pPr indent="0" lvl="8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7.jpg"/><Relationship Id="rId5" Type="http://schemas.openxmlformats.org/officeDocument/2006/relationships/image" Target="../media/image13.jpg"/><Relationship Id="rId6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500"/>
            <a:ext cx="9143999" cy="6474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0" y="2570584"/>
            <a:ext cx="9144000" cy="4287415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chemeClr val="accent3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475" y="4807214"/>
            <a:ext cx="7977615" cy="185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263" y="539262"/>
            <a:ext cx="2184515" cy="202963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3239550" y="539260"/>
            <a:ext cx="5055388" cy="20313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Northeast Wyoming Invasive Grass Working Group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NEWIGWG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1052262" y="3012535"/>
            <a:ext cx="724267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Minimizing impacts to rangelands for wildlife and agriculture by reducing, containing, or eradicating medusahead and ventenata in northeast Wyoming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pic>
        <p:nvPicPr>
          <p:cNvPr descr="Lcd5rpBqi" id="139" name="Shape 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2146308" y="3854028"/>
            <a:ext cx="1606148" cy="1026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lipartbarn.com/wp-content/uploads/2017/04/Cow-silhouette-cattle-silhouette-clipart-kid.gif" id="140" name="Shape 1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27438" y="3956615"/>
            <a:ext cx="1431849" cy="886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1848888" y="365126"/>
            <a:ext cx="66664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Primary objectives</a:t>
            </a:r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476250" y="1825625"/>
            <a:ext cx="8229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Clearly understand distribution of target species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Identify potential for spread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 &amp; IMPLEMENT MANAGEMENT STRATEGIES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 and monitor known infestations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Increase awareness of land managers and communities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Facilitate data sharing to enhance management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365126"/>
            <a:ext cx="1218581" cy="1131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576" y="798728"/>
            <a:ext cx="2276146" cy="579968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>
            <p:ph type="title"/>
          </p:nvPr>
        </p:nvSpPr>
        <p:spPr>
          <a:xfrm>
            <a:off x="597388" y="135947"/>
            <a:ext cx="7886700" cy="6627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2860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EDRR Framework (USDI 2016)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2745398" y="4087447"/>
            <a:ext cx="56270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buClr>
                <a:srgbClr val="E9E0ED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E9E0ED"/>
                </a:solidFill>
                <a:latin typeface="Calibri"/>
                <a:ea typeface="Calibri"/>
                <a:cs typeface="Calibri"/>
                <a:sym typeface="Calibri"/>
              </a:rPr>
              <a:t>Both grasses known to be invasive in similar habitat</a:t>
            </a:r>
          </a:p>
          <a:p>
            <a:pPr indent="-285750" lvl="0" marL="285750" marR="0" rtl="0" algn="l">
              <a:spcBef>
                <a:spcPts val="0"/>
              </a:spcBef>
              <a:buClr>
                <a:srgbClr val="E9E0ED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E9E0ED"/>
                </a:solidFill>
                <a:latin typeface="Calibri"/>
                <a:ea typeface="Calibri"/>
                <a:cs typeface="Calibri"/>
                <a:sym typeface="Calibri"/>
              </a:rPr>
              <a:t>Assessments of management strategies higher priority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2745397" y="2378038"/>
            <a:ext cx="562707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buClr>
                <a:srgbClr val="E4EDD6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E4EDD6"/>
                </a:solidFill>
                <a:latin typeface="Calibri"/>
                <a:ea typeface="Calibri"/>
                <a:cs typeface="Calibri"/>
                <a:sym typeface="Calibri"/>
              </a:rPr>
              <a:t>Sharing identification information far and wide</a:t>
            </a:r>
          </a:p>
          <a:p>
            <a:pPr indent="-285750" lvl="0" marL="285750" marR="0" rtl="0" algn="l">
              <a:spcBef>
                <a:spcPts val="0"/>
              </a:spcBef>
              <a:buClr>
                <a:srgbClr val="E4EDD6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E4EDD6"/>
                </a:solidFill>
                <a:latin typeface="Calibri"/>
                <a:ea typeface="Calibri"/>
                <a:cs typeface="Calibri"/>
                <a:sym typeface="Calibri"/>
              </a:rPr>
              <a:t>Verifying reported infestations</a:t>
            </a:r>
          </a:p>
          <a:p>
            <a:pPr indent="-285750" lvl="0" marL="285750" marR="0" rtl="0" algn="l">
              <a:spcBef>
                <a:spcPts val="0"/>
              </a:spcBef>
              <a:buClr>
                <a:srgbClr val="E4EDD6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E4EDD6"/>
                </a:solidFill>
                <a:latin typeface="Calibri"/>
                <a:ea typeface="Calibri"/>
                <a:cs typeface="Calibri"/>
                <a:sym typeface="Calibri"/>
              </a:rPr>
              <a:t>Targeted survey by multiple groups</a:t>
            </a:r>
          </a:p>
          <a:p>
            <a:pPr indent="-285750" lvl="0" marL="285750" marR="0" rtl="0" algn="l">
              <a:spcBef>
                <a:spcPts val="0"/>
              </a:spcBef>
              <a:buClr>
                <a:srgbClr val="E4EDD6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E4EDD6"/>
                </a:solidFill>
                <a:latin typeface="Calibri"/>
                <a:ea typeface="Calibri"/>
                <a:cs typeface="Calibri"/>
                <a:sym typeface="Calibri"/>
              </a:rPr>
              <a:t>Documentation and reporting avenues already in place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2745396" y="923169"/>
            <a:ext cx="56270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buClr>
                <a:srgbClr val="DAEAF8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DAEAF8"/>
                </a:solidFill>
                <a:latin typeface="Calibri"/>
                <a:ea typeface="Calibri"/>
                <a:cs typeface="Calibri"/>
                <a:sym typeface="Calibri"/>
              </a:rPr>
              <a:t>Multi-jurisdictional partnership already in place</a:t>
            </a:r>
          </a:p>
          <a:p>
            <a:pPr indent="-285750" lvl="0" marL="285750" marR="0" rtl="0" algn="l">
              <a:spcBef>
                <a:spcPts val="0"/>
              </a:spcBef>
              <a:buClr>
                <a:srgbClr val="DAEAF8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DAEAF8"/>
                </a:solidFill>
                <a:latin typeface="Calibri"/>
                <a:ea typeface="Calibri"/>
                <a:cs typeface="Calibri"/>
                <a:sym typeface="Calibri"/>
              </a:rPr>
              <a:t>Management approaches under evaluation</a:t>
            </a:r>
          </a:p>
          <a:p>
            <a:pPr indent="-285750" lvl="0" marL="285750" marR="0" rtl="0" algn="l">
              <a:spcBef>
                <a:spcPts val="0"/>
              </a:spcBef>
              <a:buClr>
                <a:srgbClr val="DAEAF8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DAEAF8"/>
                </a:solidFill>
                <a:latin typeface="Calibri"/>
                <a:ea typeface="Calibri"/>
                <a:cs typeface="Calibri"/>
                <a:sym typeface="Calibri"/>
              </a:rPr>
              <a:t>Monitoring and research to develop suitability models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2745396" y="5419970"/>
            <a:ext cx="56270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buClr>
                <a:srgbClr val="E9DBD5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E9DBD5"/>
                </a:solidFill>
                <a:latin typeface="Calibri"/>
                <a:ea typeface="Calibri"/>
                <a:cs typeface="Calibri"/>
                <a:sym typeface="Calibri"/>
              </a:rPr>
              <a:t>Have already proven ability for rapid response</a:t>
            </a:r>
          </a:p>
          <a:p>
            <a:pPr indent="-285750" lvl="0" marL="285750" marR="0" rtl="0" algn="l">
              <a:spcBef>
                <a:spcPts val="0"/>
              </a:spcBef>
              <a:buClr>
                <a:srgbClr val="E9DBD5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E9DBD5"/>
                </a:solidFill>
                <a:latin typeface="Calibri"/>
                <a:ea typeface="Calibri"/>
                <a:cs typeface="Calibri"/>
                <a:sym typeface="Calibri"/>
              </a:rPr>
              <a:t>Leadership and coordination already in place</a:t>
            </a:r>
          </a:p>
          <a:p>
            <a:pPr indent="-285750" lvl="0" marL="285750" marR="0" rtl="0" algn="l">
              <a:spcBef>
                <a:spcPts val="0"/>
              </a:spcBef>
              <a:buClr>
                <a:srgbClr val="E9DBD5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E9DBD5"/>
                </a:solidFill>
                <a:latin typeface="Calibri"/>
                <a:ea typeface="Calibri"/>
                <a:cs typeface="Calibri"/>
                <a:sym typeface="Calibri"/>
              </a:rPr>
              <a:t>Outreach and communications under way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1848888" y="365126"/>
            <a:ext cx="66664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Education and outreach</a:t>
            </a: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222200" y="1616025"/>
            <a:ext cx="8746800" cy="49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"/>
              <a:buFont typeface="Arial"/>
              <a:buChar char="•"/>
            </a:pPr>
            <a:r>
              <a:rPr b="0" i="0" lang="en-US" sz="133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Boot brush signs at 8 locations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30"/>
              <a:buFont typeface="Arial"/>
              <a:buChar char="•"/>
            </a:pPr>
            <a:r>
              <a:rPr b="0" i="0" lang="en-US" sz="133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Written outreach fact sheets and identification guides included in all BLM and State Lands permitting correspondence in Spring/Fall 2017 -&gt;2000 contacts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30"/>
              <a:buFont typeface="Arial"/>
              <a:buChar char="•"/>
            </a:pPr>
            <a:r>
              <a:rPr b="0" i="0" lang="en-US" sz="133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Developed and distributed Wyoming Invasive Grass Quick Reference Guide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30"/>
              <a:buFont typeface="Arial"/>
              <a:buChar char="•"/>
            </a:pPr>
            <a:r>
              <a:rPr b="0" i="0" lang="en-US" sz="133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Information included in multiple conservation district newsletters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30"/>
              <a:buFont typeface="Arial"/>
              <a:buChar char="•"/>
            </a:pPr>
            <a:r>
              <a:rPr b="0" i="0" lang="en-US" sz="133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Educational presentations including:</a:t>
            </a:r>
          </a:p>
          <a:p>
            <a:pPr indent="0" lvl="0" marL="0" marR="0" rtl="0" algn="l">
              <a:lnSpc>
                <a:spcPct val="70000"/>
              </a:lnSpc>
              <a:spcBef>
                <a:spcPts val="500"/>
              </a:spcBef>
              <a:buNone/>
            </a:pPr>
            <a:r>
              <a:t/>
            </a:r>
            <a:endParaRPr/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365126"/>
            <a:ext cx="1218581" cy="11317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5" name="Shape 165"/>
          <p:cNvGraphicFramePr/>
          <p:nvPr/>
        </p:nvGraphicFramePr>
        <p:xfrm>
          <a:off x="710100" y="336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{FF446658-C0BF-4844-97B7-FB1B8D9C5BA1}</a:tableStyleId>
              </a:tblPr>
              <a:tblGrid>
                <a:gridCol w="3619500"/>
                <a:gridCol w="3619500"/>
              </a:tblGrid>
              <a:tr h="2719175">
                <a:tc>
                  <a:txBody>
                    <a:bodyPr>
                      <a:noAutofit/>
                    </a:bodyPr>
                    <a:lstStyle/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Wyoming Society for Range Management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Wyoming Weed and Pest Fall Conference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Northeast Wyoming Sage Grouse Local Working Group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Powder River Restoration Initiative Habitat Workshop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Bureau of Land Management Buffalo Field Office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Sheridan County Small Acreage Workshop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Wyoming Crop Improvement Association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Sheridan County Chamber of Commerce Ag and Natural Resources Committee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Wyoming Mining Natural Resources Foundation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Wyoming Weed Management Association Annual Meeting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Montana Weed Control Association Southeast Regional Meeting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 Medusahead – Ventenata Field Tour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 Soil Health Workshop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 Nebraska Weed Management Association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 USDA-PPQ Seasonal Training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 Highland CWMA Meeting</a:t>
                      </a:r>
                    </a:p>
                    <a:p>
                      <a:pPr indent="-228600" lvl="1" marL="685800" rtl="0">
                        <a:lnSpc>
                          <a:spcPct val="70000"/>
                        </a:lnSpc>
                        <a:spcBef>
                          <a:spcPts val="500"/>
                        </a:spcBef>
                        <a:buClr>
                          <a:schemeClr val="lt1"/>
                        </a:buClr>
                        <a:buSzPts val="1140"/>
                        <a:buChar char="•"/>
                      </a:pPr>
                      <a:r>
                        <a:rPr lang="en-US" sz="114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Media coverage on multiple fronts</a:t>
                      </a:r>
                    </a:p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77508"/>
            <a:ext cx="9058199" cy="549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249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732" y="367527"/>
            <a:ext cx="8245476" cy="6063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1848888" y="365126"/>
            <a:ext cx="66664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7940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Management actions</a:t>
            </a: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Treated first known medusahead population within 1 month of reported occurrence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Developed and implemented tiered-priority survey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~20,000 acres of priority 1 area surveyed 2017</a:t>
            </a:r>
          </a:p>
          <a:p>
            <a:pPr indent="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Treated all known medusahead acres with surrounding ventenata matrix in September 2017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365126"/>
            <a:ext cx="1218581" cy="1131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idx="4294967295" type="title"/>
          </p:nvPr>
        </p:nvSpPr>
        <p:spPr>
          <a:xfrm>
            <a:off x="628650" y="2766150"/>
            <a:ext cx="7886700" cy="1325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/>
              <a:t>2017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628650" y="2766150"/>
            <a:ext cx="7886700" cy="1325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US"/>
              <a:t>2016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6" cy="6553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Shape 217"/>
          <p:cNvGrpSpPr/>
          <p:nvPr/>
        </p:nvGrpSpPr>
        <p:grpSpPr>
          <a:xfrm>
            <a:off x="7943" y="-1596"/>
            <a:ext cx="9135959" cy="6859593"/>
            <a:chOff x="104722863" y="120489750"/>
            <a:chExt cx="11662925" cy="7526250"/>
          </a:xfrm>
        </p:grpSpPr>
        <p:pic>
          <p:nvPicPr>
            <p:cNvPr id="218" name="Shape 2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722863" y="120489750"/>
              <a:ext cx="11662086" cy="65535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Shape 219"/>
            <p:cNvSpPr txBox="1"/>
            <p:nvPr/>
          </p:nvSpPr>
          <p:spPr>
            <a:xfrm>
              <a:off x="104770988" y="127101600"/>
              <a:ext cx="116148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6575" lIns="36575" rIns="36575" wrap="square" tIns="36575">
              <a:noAutofit/>
            </a:bodyPr>
            <a:lstStyle/>
            <a:p>
              <a:pPr indent="-1270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Source Sans Pro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Aerial application of 7 ounces Plateau + 7 ounces Milestone applied September 2016 (left), nontreated strip (right) —photo taken June 2017. 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6" cy="6553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6" cy="6553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473" y="0"/>
            <a:ext cx="480505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473" y="0"/>
            <a:ext cx="480505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432" y="0"/>
            <a:ext cx="480313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473" y="0"/>
            <a:ext cx="480505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1" y="0"/>
            <a:ext cx="51434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2530500" y="61125"/>
            <a:ext cx="40830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Sulphur cinquefoil (</a:t>
            </a:r>
            <a:r>
              <a:rPr i="1" lang="en-US" sz="1800"/>
              <a:t>Potentilla recta</a:t>
            </a:r>
            <a:r>
              <a:rPr lang="en-US" sz="1800"/>
              <a:t>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473" y="0"/>
            <a:ext cx="480505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473" y="0"/>
            <a:ext cx="480505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473" y="0"/>
            <a:ext cx="480505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5630" y="34290"/>
            <a:ext cx="5292739" cy="6789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4433600" y="1285900"/>
            <a:ext cx="20895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1800"/>
              <a:t>600,000 Acres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Shape 280"/>
          <p:cNvCxnSpPr/>
          <p:nvPr/>
        </p:nvCxnSpPr>
        <p:spPr>
          <a:xfrm rot="10800000">
            <a:off x="2393865" y="2971639"/>
            <a:ext cx="0" cy="440854"/>
          </a:xfrm>
          <a:prstGeom prst="straightConnector1">
            <a:avLst/>
          </a:prstGeom>
          <a:noFill/>
          <a:ln cap="flat" cmpd="sng" w="9525">
            <a:solidFill>
              <a:srgbClr val="F4B08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81" name="Shape 281"/>
          <p:cNvSpPr/>
          <p:nvPr/>
        </p:nvSpPr>
        <p:spPr>
          <a:xfrm>
            <a:off x="114300" y="3476625"/>
            <a:ext cx="8943975" cy="323850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chemeClr val="accent3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523875" y="3381375"/>
            <a:ext cx="190500" cy="533400"/>
          </a:xfrm>
          <a:prstGeom prst="parallelogram">
            <a:avLst>
              <a:gd fmla="val 25000" name="adj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 txBox="1"/>
          <p:nvPr/>
        </p:nvSpPr>
        <p:spPr>
          <a:xfrm>
            <a:off x="55245" y="3485688"/>
            <a:ext cx="56388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1997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805815" y="3485688"/>
            <a:ext cx="56388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6/16</a:t>
            </a:r>
          </a:p>
        </p:txBody>
      </p:sp>
      <p:grpSp>
        <p:nvGrpSpPr>
          <p:cNvPr id="285" name="Shape 285"/>
          <p:cNvGrpSpPr/>
          <p:nvPr/>
        </p:nvGrpSpPr>
        <p:grpSpPr>
          <a:xfrm flipH="1" rot="10800000">
            <a:off x="714375" y="3843860"/>
            <a:ext cx="1473040" cy="2387001"/>
            <a:chOff x="-53815" y="528638"/>
            <a:chExt cx="1473040" cy="2915543"/>
          </a:xfrm>
        </p:grpSpPr>
        <p:grpSp>
          <p:nvGrpSpPr>
            <p:cNvPr id="286" name="Shape 286"/>
            <p:cNvGrpSpPr/>
            <p:nvPr/>
          </p:nvGrpSpPr>
          <p:grpSpPr>
            <a:xfrm>
              <a:off x="-53815" y="528638"/>
              <a:ext cx="1473040" cy="900112"/>
              <a:chOff x="-53815" y="528638"/>
              <a:chExt cx="1473040" cy="900112"/>
            </a:xfrm>
          </p:grpSpPr>
          <p:cxnSp>
            <p:nvCxnSpPr>
              <p:cNvPr id="287" name="Shape 287"/>
              <p:cNvCxnSpPr/>
              <p:nvPr/>
            </p:nvCxnSpPr>
            <p:spPr>
              <a:xfrm rot="10800000">
                <a:off x="285751" y="1428750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88" name="Shape 288"/>
              <p:cNvCxnSpPr/>
              <p:nvPr/>
            </p:nvCxnSpPr>
            <p:spPr>
              <a:xfrm rot="10800000">
                <a:off x="1419225" y="571500"/>
                <a:ext cx="0" cy="85725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2F2F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89" name="Shape 289"/>
              <p:cNvCxnSpPr/>
              <p:nvPr/>
            </p:nvCxnSpPr>
            <p:spPr>
              <a:xfrm rot="10800000">
                <a:off x="285750" y="571500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290" name="Shape 290"/>
              <p:cNvSpPr/>
              <p:nvPr/>
            </p:nvSpPr>
            <p:spPr>
              <a:xfrm>
                <a:off x="285749" y="528638"/>
                <a:ext cx="66676" cy="80962"/>
              </a:xfrm>
              <a:prstGeom prst="ellipse">
                <a:avLst/>
              </a:prstGeom>
              <a:solidFill>
                <a:srgbClr val="A8D08C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rgbClr val="C4E0B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Shape 291"/>
              <p:cNvSpPr txBox="1"/>
              <p:nvPr/>
            </p:nvSpPr>
            <p:spPr>
              <a:xfrm rot="10800000">
                <a:off x="-53815" y="698698"/>
                <a:ext cx="1473040" cy="7142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lang="en-US" sz="1600">
                    <a:solidFill>
                      <a:srgbClr val="C4E0B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Public outreach started</a:t>
                </a:r>
              </a:p>
            </p:txBody>
          </p:sp>
        </p:grpSp>
        <p:grpSp>
          <p:nvGrpSpPr>
            <p:cNvPr id="292" name="Shape 292"/>
            <p:cNvGrpSpPr/>
            <p:nvPr/>
          </p:nvGrpSpPr>
          <p:grpSpPr>
            <a:xfrm>
              <a:off x="253841" y="1428750"/>
              <a:ext cx="66676" cy="2015431"/>
              <a:chOff x="253841" y="1428750"/>
              <a:chExt cx="66676" cy="2015431"/>
            </a:xfrm>
          </p:grpSpPr>
          <p:cxnSp>
            <p:nvCxnSpPr>
              <p:cNvPr id="293" name="Shape 293"/>
              <p:cNvCxnSpPr/>
              <p:nvPr/>
            </p:nvCxnSpPr>
            <p:spPr>
              <a:xfrm rot="10800000">
                <a:off x="285750" y="1428750"/>
                <a:ext cx="0" cy="1952625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294" name="Shape 294"/>
              <p:cNvSpPr/>
              <p:nvPr/>
            </p:nvSpPr>
            <p:spPr>
              <a:xfrm>
                <a:off x="253841" y="3363219"/>
                <a:ext cx="66676" cy="80962"/>
              </a:xfrm>
              <a:prstGeom prst="ellipse">
                <a:avLst/>
              </a:prstGeom>
              <a:solidFill>
                <a:srgbClr val="A8D08C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rgbClr val="C4E0B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5" name="Shape 295"/>
          <p:cNvGrpSpPr/>
          <p:nvPr/>
        </p:nvGrpSpPr>
        <p:grpSpPr>
          <a:xfrm>
            <a:off x="1581783" y="2021526"/>
            <a:ext cx="1339056" cy="1418685"/>
            <a:chOff x="1581783" y="2015885"/>
            <a:chExt cx="1339056" cy="1418685"/>
          </a:xfrm>
        </p:grpSpPr>
        <p:grpSp>
          <p:nvGrpSpPr>
            <p:cNvPr id="296" name="Shape 296"/>
            <p:cNvGrpSpPr/>
            <p:nvPr/>
          </p:nvGrpSpPr>
          <p:grpSpPr>
            <a:xfrm>
              <a:off x="1581783" y="2048426"/>
              <a:ext cx="1339056" cy="1386144"/>
              <a:chOff x="1581783" y="2048426"/>
              <a:chExt cx="1339056" cy="1386144"/>
            </a:xfrm>
          </p:grpSpPr>
          <p:cxnSp>
            <p:nvCxnSpPr>
              <p:cNvPr id="297" name="Shape 297"/>
              <p:cNvCxnSpPr/>
              <p:nvPr/>
            </p:nvCxnSpPr>
            <p:spPr>
              <a:xfrm rot="10800000">
                <a:off x="1787364" y="2977539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98" name="Shape 298"/>
              <p:cNvCxnSpPr/>
              <p:nvPr/>
            </p:nvCxnSpPr>
            <p:spPr>
              <a:xfrm flipH="1" rot="10800000">
                <a:off x="2920838" y="2048427"/>
                <a:ext cx="1" cy="929112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99" name="Shape 299"/>
              <p:cNvCxnSpPr/>
              <p:nvPr/>
            </p:nvCxnSpPr>
            <p:spPr>
              <a:xfrm rot="10800000">
                <a:off x="1787364" y="2048426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300" name="Shape 300"/>
              <p:cNvSpPr txBox="1"/>
              <p:nvPr/>
            </p:nvSpPr>
            <p:spPr>
              <a:xfrm>
                <a:off x="1581783" y="2206522"/>
                <a:ext cx="133905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b="1" lang="en-US" sz="16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Medusahead</a:t>
                </a:r>
                <a:r>
                  <a:rPr lang="en-US" sz="16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in Sheridan</a:t>
                </a:r>
              </a:p>
            </p:txBody>
          </p:sp>
          <p:grpSp>
            <p:nvGrpSpPr>
              <p:cNvPr id="301" name="Shape 301"/>
              <p:cNvGrpSpPr/>
              <p:nvPr/>
            </p:nvGrpSpPr>
            <p:grpSpPr>
              <a:xfrm>
                <a:off x="1750245" y="2975424"/>
                <a:ext cx="66677" cy="459146"/>
                <a:chOff x="250316" y="1400625"/>
                <a:chExt cx="45096" cy="2033643"/>
              </a:xfrm>
            </p:grpSpPr>
            <p:cxnSp>
              <p:nvCxnSpPr>
                <p:cNvPr id="302" name="Shape 302"/>
                <p:cNvCxnSpPr/>
                <p:nvPr/>
              </p:nvCxnSpPr>
              <p:spPr>
                <a:xfrm rot="10800000">
                  <a:off x="272865" y="1400625"/>
                  <a:ext cx="0" cy="195262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303" name="Shape 303"/>
                <p:cNvSpPr/>
                <p:nvPr/>
              </p:nvSpPr>
              <p:spPr>
                <a:xfrm>
                  <a:off x="250316" y="3104369"/>
                  <a:ext cx="45096" cy="329899"/>
                </a:xfrm>
                <a:prstGeom prst="ellipse">
                  <a:avLst/>
                </a:prstGeom>
                <a:solidFill>
                  <a:srgbClr val="F4B08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04" name="Shape 304"/>
            <p:cNvSpPr/>
            <p:nvPr/>
          </p:nvSpPr>
          <p:spPr>
            <a:xfrm>
              <a:off x="1755455" y="2015885"/>
              <a:ext cx="66677" cy="74483"/>
            </a:xfrm>
            <a:prstGeom prst="ellipse">
              <a:avLst/>
            </a:prstGeom>
            <a:solidFill>
              <a:srgbClr val="F4B08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Shape 305"/>
          <p:cNvSpPr txBox="1"/>
          <p:nvPr/>
        </p:nvSpPr>
        <p:spPr>
          <a:xfrm>
            <a:off x="1540192" y="3485688"/>
            <a:ext cx="56388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8/16</a:t>
            </a:r>
          </a:p>
        </p:txBody>
      </p:sp>
      <p:grpSp>
        <p:nvGrpSpPr>
          <p:cNvPr id="306" name="Shape 306"/>
          <p:cNvGrpSpPr/>
          <p:nvPr/>
        </p:nvGrpSpPr>
        <p:grpSpPr>
          <a:xfrm rot="10800000">
            <a:off x="1290397" y="3843860"/>
            <a:ext cx="1170594" cy="1418685"/>
            <a:chOff x="1750245" y="2015885"/>
            <a:chExt cx="1170594" cy="1418685"/>
          </a:xfrm>
        </p:grpSpPr>
        <p:grpSp>
          <p:nvGrpSpPr>
            <p:cNvPr id="307" name="Shape 307"/>
            <p:cNvGrpSpPr/>
            <p:nvPr/>
          </p:nvGrpSpPr>
          <p:grpSpPr>
            <a:xfrm>
              <a:off x="1750245" y="2048426"/>
              <a:ext cx="1170594" cy="1386144"/>
              <a:chOff x="1750245" y="2048426"/>
              <a:chExt cx="1170594" cy="1386144"/>
            </a:xfrm>
          </p:grpSpPr>
          <p:cxnSp>
            <p:nvCxnSpPr>
              <p:cNvPr id="308" name="Shape 308"/>
              <p:cNvCxnSpPr/>
              <p:nvPr/>
            </p:nvCxnSpPr>
            <p:spPr>
              <a:xfrm rot="10800000">
                <a:off x="1787364" y="2977539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09" name="Shape 309"/>
              <p:cNvCxnSpPr/>
              <p:nvPr/>
            </p:nvCxnSpPr>
            <p:spPr>
              <a:xfrm flipH="1" rot="10800000">
                <a:off x="2920838" y="2048427"/>
                <a:ext cx="1" cy="929112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10" name="Shape 310"/>
              <p:cNvCxnSpPr/>
              <p:nvPr/>
            </p:nvCxnSpPr>
            <p:spPr>
              <a:xfrm rot="10800000">
                <a:off x="1787364" y="2048426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311" name="Shape 311"/>
              <p:cNvSpPr txBox="1"/>
              <p:nvPr/>
            </p:nvSpPr>
            <p:spPr>
              <a:xfrm rot="10800000">
                <a:off x="1778797" y="2092482"/>
                <a:ext cx="108322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lang="en-US" sz="1600">
                    <a:solidFill>
                      <a:srgbClr val="C4E0B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First herbicides applied</a:t>
                </a:r>
              </a:p>
            </p:txBody>
          </p:sp>
          <p:grpSp>
            <p:nvGrpSpPr>
              <p:cNvPr id="312" name="Shape 312"/>
              <p:cNvGrpSpPr/>
              <p:nvPr/>
            </p:nvGrpSpPr>
            <p:grpSpPr>
              <a:xfrm>
                <a:off x="1750245" y="2975424"/>
                <a:ext cx="66677" cy="459146"/>
                <a:chOff x="250316" y="1400625"/>
                <a:chExt cx="45096" cy="2033643"/>
              </a:xfrm>
            </p:grpSpPr>
            <p:cxnSp>
              <p:nvCxnSpPr>
                <p:cNvPr id="313" name="Shape 313"/>
                <p:cNvCxnSpPr/>
                <p:nvPr/>
              </p:nvCxnSpPr>
              <p:spPr>
                <a:xfrm rot="10800000">
                  <a:off x="272865" y="1400625"/>
                  <a:ext cx="0" cy="195262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A8D08C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314" name="Shape 314"/>
                <p:cNvSpPr/>
                <p:nvPr/>
              </p:nvSpPr>
              <p:spPr>
                <a:xfrm>
                  <a:off x="250316" y="3104369"/>
                  <a:ext cx="45096" cy="329899"/>
                </a:xfrm>
                <a:prstGeom prst="ellipse">
                  <a:avLst/>
                </a:prstGeom>
                <a:solidFill>
                  <a:srgbClr val="A8D08C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rgbClr val="C4E0B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5" name="Shape 315"/>
            <p:cNvSpPr/>
            <p:nvPr/>
          </p:nvSpPr>
          <p:spPr>
            <a:xfrm>
              <a:off x="1755455" y="2015885"/>
              <a:ext cx="66677" cy="74483"/>
            </a:xfrm>
            <a:prstGeom prst="ellipse">
              <a:avLst/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C4E0B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Shape 316"/>
          <p:cNvSpPr txBox="1"/>
          <p:nvPr/>
        </p:nvSpPr>
        <p:spPr>
          <a:xfrm>
            <a:off x="2140502" y="3485688"/>
            <a:ext cx="56388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9/16</a:t>
            </a:r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1457" y="33365"/>
            <a:ext cx="586773" cy="544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Shape 318"/>
          <p:cNvGrpSpPr/>
          <p:nvPr/>
        </p:nvGrpSpPr>
        <p:grpSpPr>
          <a:xfrm>
            <a:off x="762790" y="1230996"/>
            <a:ext cx="1432849" cy="2209215"/>
            <a:chOff x="762790" y="1230996"/>
            <a:chExt cx="1432849" cy="2209215"/>
          </a:xfrm>
        </p:grpSpPr>
        <p:grpSp>
          <p:nvGrpSpPr>
            <p:cNvPr id="319" name="Shape 319"/>
            <p:cNvGrpSpPr/>
            <p:nvPr/>
          </p:nvGrpSpPr>
          <p:grpSpPr>
            <a:xfrm>
              <a:off x="762790" y="1230996"/>
              <a:ext cx="1432849" cy="2165509"/>
              <a:chOff x="-5401" y="528638"/>
              <a:chExt cx="1432849" cy="2852737"/>
            </a:xfrm>
          </p:grpSpPr>
          <p:grpSp>
            <p:nvGrpSpPr>
              <p:cNvPr id="320" name="Shape 320"/>
              <p:cNvGrpSpPr/>
              <p:nvPr/>
            </p:nvGrpSpPr>
            <p:grpSpPr>
              <a:xfrm>
                <a:off x="-5401" y="528638"/>
                <a:ext cx="1432849" cy="900112"/>
                <a:chOff x="-5401" y="528638"/>
                <a:chExt cx="1432849" cy="900112"/>
              </a:xfrm>
            </p:grpSpPr>
            <p:cxnSp>
              <p:nvCxnSpPr>
                <p:cNvPr id="321" name="Shape 321"/>
                <p:cNvCxnSpPr/>
                <p:nvPr/>
              </p:nvCxnSpPr>
              <p:spPr>
                <a:xfrm rot="10800000">
                  <a:off x="285751" y="142875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322" name="Shape 322"/>
                <p:cNvCxnSpPr/>
                <p:nvPr/>
              </p:nvCxnSpPr>
              <p:spPr>
                <a:xfrm rot="10800000">
                  <a:off x="1419225" y="571500"/>
                  <a:ext cx="0" cy="85725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323" name="Shape 323"/>
                <p:cNvCxnSpPr/>
                <p:nvPr/>
              </p:nvCxnSpPr>
              <p:spPr>
                <a:xfrm rot="10800000">
                  <a:off x="285750" y="57150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324" name="Shape 324"/>
                <p:cNvSpPr/>
                <p:nvPr/>
              </p:nvSpPr>
              <p:spPr>
                <a:xfrm>
                  <a:off x="285749" y="528638"/>
                  <a:ext cx="66676" cy="80962"/>
                </a:xfrm>
                <a:prstGeom prst="ellipse">
                  <a:avLst/>
                </a:prstGeom>
                <a:solidFill>
                  <a:srgbClr val="F4B08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Shape 325"/>
                <p:cNvSpPr txBox="1"/>
                <p:nvPr/>
              </p:nvSpPr>
              <p:spPr>
                <a:xfrm>
                  <a:off x="-5401" y="617616"/>
                  <a:ext cx="1432849" cy="7703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None/>
                  </a:pPr>
                  <a:r>
                    <a:rPr b="1" lang="en-US" sz="1600">
                      <a:solidFill>
                        <a:srgbClr val="F4B08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Ventenata</a:t>
                  </a:r>
                  <a:r>
                    <a:rPr lang="en-US" sz="1600">
                      <a:solidFill>
                        <a:srgbClr val="F4B08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“rediscovered”</a:t>
                  </a:r>
                </a:p>
              </p:txBody>
            </p:sp>
          </p:grpSp>
          <p:cxnSp>
            <p:nvCxnSpPr>
              <p:cNvPr id="326" name="Shape 326"/>
              <p:cNvCxnSpPr/>
              <p:nvPr/>
            </p:nvCxnSpPr>
            <p:spPr>
              <a:xfrm rot="10800000">
                <a:off x="285750" y="1428750"/>
                <a:ext cx="0" cy="1952625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sp>
          <p:nvSpPr>
            <p:cNvPr id="327" name="Shape 327"/>
            <p:cNvSpPr/>
            <p:nvPr/>
          </p:nvSpPr>
          <p:spPr>
            <a:xfrm>
              <a:off x="1022031" y="3365728"/>
              <a:ext cx="66677" cy="74483"/>
            </a:xfrm>
            <a:prstGeom prst="ellipse">
              <a:avLst/>
            </a:prstGeom>
            <a:solidFill>
              <a:srgbClr val="F4B08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Shape 328"/>
          <p:cNvGrpSpPr/>
          <p:nvPr/>
        </p:nvGrpSpPr>
        <p:grpSpPr>
          <a:xfrm>
            <a:off x="107872" y="145240"/>
            <a:ext cx="1343023" cy="3294971"/>
            <a:chOff x="107872" y="126206"/>
            <a:chExt cx="1343023" cy="3294971"/>
          </a:xfrm>
        </p:grpSpPr>
        <p:grpSp>
          <p:nvGrpSpPr>
            <p:cNvPr id="329" name="Shape 329"/>
            <p:cNvGrpSpPr/>
            <p:nvPr/>
          </p:nvGrpSpPr>
          <p:grpSpPr>
            <a:xfrm>
              <a:off x="107872" y="126206"/>
              <a:ext cx="1343023" cy="3246039"/>
              <a:chOff x="107872" y="547348"/>
              <a:chExt cx="1343023" cy="2834027"/>
            </a:xfrm>
          </p:grpSpPr>
          <p:grpSp>
            <p:nvGrpSpPr>
              <p:cNvPr id="330" name="Shape 330"/>
              <p:cNvGrpSpPr/>
              <p:nvPr/>
            </p:nvGrpSpPr>
            <p:grpSpPr>
              <a:xfrm>
                <a:off x="107872" y="547348"/>
                <a:ext cx="1343023" cy="881402"/>
                <a:chOff x="107872" y="547348"/>
                <a:chExt cx="1343023" cy="881402"/>
              </a:xfrm>
            </p:grpSpPr>
            <p:cxnSp>
              <p:nvCxnSpPr>
                <p:cNvPr id="331" name="Shape 331"/>
                <p:cNvCxnSpPr/>
                <p:nvPr/>
              </p:nvCxnSpPr>
              <p:spPr>
                <a:xfrm rot="10800000">
                  <a:off x="285751" y="142875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332" name="Shape 332"/>
                <p:cNvCxnSpPr/>
                <p:nvPr/>
              </p:nvCxnSpPr>
              <p:spPr>
                <a:xfrm rot="10800000">
                  <a:off x="1419225" y="571500"/>
                  <a:ext cx="0" cy="85725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333" name="Shape 333"/>
                <p:cNvCxnSpPr/>
                <p:nvPr/>
              </p:nvCxnSpPr>
              <p:spPr>
                <a:xfrm rot="10800000">
                  <a:off x="285750" y="57150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334" name="Shape 334"/>
                <p:cNvSpPr/>
                <p:nvPr/>
              </p:nvSpPr>
              <p:spPr>
                <a:xfrm>
                  <a:off x="273616" y="547348"/>
                  <a:ext cx="66675" cy="62252"/>
                </a:xfrm>
                <a:prstGeom prst="ellipse">
                  <a:avLst/>
                </a:prstGeom>
                <a:solidFill>
                  <a:srgbClr val="F4B08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Shape 335"/>
                <p:cNvSpPr txBox="1"/>
                <p:nvPr/>
              </p:nvSpPr>
              <p:spPr>
                <a:xfrm>
                  <a:off x="107872" y="660508"/>
                  <a:ext cx="1343023" cy="7255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None/>
                  </a:pPr>
                  <a:r>
                    <a:rPr b="1" lang="en-US" sz="1600">
                      <a:solidFill>
                        <a:srgbClr val="F4B08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Ventenata</a:t>
                  </a:r>
                  <a:r>
                    <a:rPr lang="en-US" sz="1600">
                      <a:solidFill>
                        <a:srgbClr val="F4B08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first reported in Sheridan</a:t>
                  </a:r>
                </a:p>
              </p:txBody>
            </p:sp>
          </p:grpSp>
          <p:cxnSp>
            <p:nvCxnSpPr>
              <p:cNvPr id="336" name="Shape 336"/>
              <p:cNvCxnSpPr/>
              <p:nvPr/>
            </p:nvCxnSpPr>
            <p:spPr>
              <a:xfrm rot="10800000">
                <a:off x="285750" y="1428750"/>
                <a:ext cx="0" cy="1952625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sp>
          <p:nvSpPr>
            <p:cNvPr id="337" name="Shape 337"/>
            <p:cNvSpPr/>
            <p:nvPr/>
          </p:nvSpPr>
          <p:spPr>
            <a:xfrm>
              <a:off x="254565" y="3346694"/>
              <a:ext cx="66677" cy="74483"/>
            </a:xfrm>
            <a:prstGeom prst="ellipse">
              <a:avLst/>
            </a:prstGeom>
            <a:solidFill>
              <a:srgbClr val="F4B08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Shape 338"/>
          <p:cNvSpPr txBox="1"/>
          <p:nvPr/>
        </p:nvSpPr>
        <p:spPr>
          <a:xfrm>
            <a:off x="2929889" y="3485688"/>
            <a:ext cx="70931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12/16</a:t>
            </a:r>
          </a:p>
        </p:txBody>
      </p:sp>
      <p:grpSp>
        <p:nvGrpSpPr>
          <p:cNvPr id="339" name="Shape 339"/>
          <p:cNvGrpSpPr/>
          <p:nvPr/>
        </p:nvGrpSpPr>
        <p:grpSpPr>
          <a:xfrm>
            <a:off x="2983707" y="133177"/>
            <a:ext cx="1516878" cy="3307034"/>
            <a:chOff x="47602" y="114143"/>
            <a:chExt cx="1516878" cy="3307034"/>
          </a:xfrm>
        </p:grpSpPr>
        <p:grpSp>
          <p:nvGrpSpPr>
            <p:cNvPr id="340" name="Shape 340"/>
            <p:cNvGrpSpPr/>
            <p:nvPr/>
          </p:nvGrpSpPr>
          <p:grpSpPr>
            <a:xfrm>
              <a:off x="47602" y="114143"/>
              <a:ext cx="1516878" cy="3258102"/>
              <a:chOff x="47602" y="536816"/>
              <a:chExt cx="1516878" cy="2844559"/>
            </a:xfrm>
          </p:grpSpPr>
          <p:grpSp>
            <p:nvGrpSpPr>
              <p:cNvPr id="341" name="Shape 341"/>
              <p:cNvGrpSpPr/>
              <p:nvPr/>
            </p:nvGrpSpPr>
            <p:grpSpPr>
              <a:xfrm>
                <a:off x="47602" y="536816"/>
                <a:ext cx="1516878" cy="891934"/>
                <a:chOff x="47602" y="536816"/>
                <a:chExt cx="1516878" cy="891934"/>
              </a:xfrm>
            </p:grpSpPr>
            <p:cxnSp>
              <p:nvCxnSpPr>
                <p:cNvPr id="342" name="Shape 342"/>
                <p:cNvCxnSpPr/>
                <p:nvPr/>
              </p:nvCxnSpPr>
              <p:spPr>
                <a:xfrm rot="10800000">
                  <a:off x="285751" y="142875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343" name="Shape 343"/>
                <p:cNvCxnSpPr/>
                <p:nvPr/>
              </p:nvCxnSpPr>
              <p:spPr>
                <a:xfrm rot="10800000">
                  <a:off x="1419225" y="571500"/>
                  <a:ext cx="0" cy="85725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344" name="Shape 344"/>
                <p:cNvCxnSpPr/>
                <p:nvPr/>
              </p:nvCxnSpPr>
              <p:spPr>
                <a:xfrm rot="10800000">
                  <a:off x="285750" y="57150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345" name="Shape 345"/>
                <p:cNvSpPr/>
                <p:nvPr/>
              </p:nvSpPr>
              <p:spPr>
                <a:xfrm>
                  <a:off x="285749" y="536816"/>
                  <a:ext cx="66675" cy="72784"/>
                </a:xfrm>
                <a:prstGeom prst="ellipse">
                  <a:avLst/>
                </a:prstGeom>
                <a:solidFill>
                  <a:srgbClr val="BFBFBF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Shape 346"/>
                <p:cNvSpPr txBox="1"/>
                <p:nvPr/>
              </p:nvSpPr>
              <p:spPr>
                <a:xfrm>
                  <a:off x="47602" y="616852"/>
                  <a:ext cx="1516878" cy="7255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None/>
                  </a:pPr>
                  <a:r>
                    <a:rPr lang="en-US" sz="16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WY Cheatgrass Task Force “charge”</a:t>
                  </a:r>
                </a:p>
              </p:txBody>
            </p:sp>
          </p:grpSp>
          <p:cxnSp>
            <p:nvCxnSpPr>
              <p:cNvPr id="347" name="Shape 347"/>
              <p:cNvCxnSpPr/>
              <p:nvPr/>
            </p:nvCxnSpPr>
            <p:spPr>
              <a:xfrm rot="10800000">
                <a:off x="285750" y="1428750"/>
                <a:ext cx="0" cy="1952625"/>
              </a:xfrm>
              <a:prstGeom prst="straightConnector1">
                <a:avLst/>
              </a:prstGeom>
              <a:noFill/>
              <a:ln cap="flat" cmpd="sng" w="9525">
                <a:solidFill>
                  <a:srgbClr val="F2F2F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sp>
          <p:nvSpPr>
            <p:cNvPr id="348" name="Shape 348"/>
            <p:cNvSpPr/>
            <p:nvPr/>
          </p:nvSpPr>
          <p:spPr>
            <a:xfrm>
              <a:off x="254565" y="3346694"/>
              <a:ext cx="66677" cy="74483"/>
            </a:xfrm>
            <a:prstGeom prst="ellipse">
              <a:avLst/>
            </a:prstGeom>
            <a:solidFill>
              <a:srgbClr val="BFBFB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Shape 349"/>
          <p:cNvSpPr txBox="1"/>
          <p:nvPr/>
        </p:nvSpPr>
        <p:spPr>
          <a:xfrm>
            <a:off x="3510052" y="3485688"/>
            <a:ext cx="70931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1/17</a:t>
            </a:r>
          </a:p>
        </p:txBody>
      </p:sp>
      <p:grpSp>
        <p:nvGrpSpPr>
          <p:cNvPr id="350" name="Shape 350"/>
          <p:cNvGrpSpPr/>
          <p:nvPr/>
        </p:nvGrpSpPr>
        <p:grpSpPr>
          <a:xfrm>
            <a:off x="3669829" y="1230996"/>
            <a:ext cx="1473040" cy="2209215"/>
            <a:chOff x="997607" y="1230996"/>
            <a:chExt cx="1473040" cy="2209215"/>
          </a:xfrm>
        </p:grpSpPr>
        <p:grpSp>
          <p:nvGrpSpPr>
            <p:cNvPr id="351" name="Shape 351"/>
            <p:cNvGrpSpPr/>
            <p:nvPr/>
          </p:nvGrpSpPr>
          <p:grpSpPr>
            <a:xfrm>
              <a:off x="997607" y="1230996"/>
              <a:ext cx="1473040" cy="2165509"/>
              <a:chOff x="229416" y="528638"/>
              <a:chExt cx="1473040" cy="2852737"/>
            </a:xfrm>
          </p:grpSpPr>
          <p:grpSp>
            <p:nvGrpSpPr>
              <p:cNvPr id="352" name="Shape 352"/>
              <p:cNvGrpSpPr/>
              <p:nvPr/>
            </p:nvGrpSpPr>
            <p:grpSpPr>
              <a:xfrm>
                <a:off x="229416" y="528638"/>
                <a:ext cx="1473040" cy="900112"/>
                <a:chOff x="229416" y="528638"/>
                <a:chExt cx="1473040" cy="900112"/>
              </a:xfrm>
            </p:grpSpPr>
            <p:cxnSp>
              <p:nvCxnSpPr>
                <p:cNvPr id="353" name="Shape 353"/>
                <p:cNvCxnSpPr/>
                <p:nvPr/>
              </p:nvCxnSpPr>
              <p:spPr>
                <a:xfrm rot="10800000">
                  <a:off x="285751" y="142875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354" name="Shape 354"/>
                <p:cNvCxnSpPr/>
                <p:nvPr/>
              </p:nvCxnSpPr>
              <p:spPr>
                <a:xfrm rot="10800000">
                  <a:off x="1419225" y="571500"/>
                  <a:ext cx="0" cy="85725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355" name="Shape 355"/>
                <p:cNvCxnSpPr/>
                <p:nvPr/>
              </p:nvCxnSpPr>
              <p:spPr>
                <a:xfrm rot="10800000">
                  <a:off x="285750" y="57150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356" name="Shape 356"/>
                <p:cNvSpPr/>
                <p:nvPr/>
              </p:nvSpPr>
              <p:spPr>
                <a:xfrm>
                  <a:off x="285749" y="528638"/>
                  <a:ext cx="66676" cy="80962"/>
                </a:xfrm>
                <a:prstGeom prst="ellipse">
                  <a:avLst/>
                </a:prstGeom>
                <a:solidFill>
                  <a:srgbClr val="BFBFBF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" name="Shape 357"/>
                <p:cNvSpPr txBox="1"/>
                <p:nvPr/>
              </p:nvSpPr>
              <p:spPr>
                <a:xfrm>
                  <a:off x="229416" y="640527"/>
                  <a:ext cx="1473040" cy="7703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None/>
                  </a:pPr>
                  <a:r>
                    <a:rPr lang="en-US" sz="16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NEWIGWG formation</a:t>
                  </a:r>
                </a:p>
              </p:txBody>
            </p:sp>
          </p:grpSp>
          <p:cxnSp>
            <p:nvCxnSpPr>
              <p:cNvPr id="358" name="Shape 358"/>
              <p:cNvCxnSpPr/>
              <p:nvPr/>
            </p:nvCxnSpPr>
            <p:spPr>
              <a:xfrm rot="10800000">
                <a:off x="285750" y="1428750"/>
                <a:ext cx="0" cy="1952625"/>
              </a:xfrm>
              <a:prstGeom prst="straightConnector1">
                <a:avLst/>
              </a:prstGeom>
              <a:noFill/>
              <a:ln cap="flat" cmpd="sng" w="9525">
                <a:solidFill>
                  <a:srgbClr val="F2F2F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sp>
          <p:nvSpPr>
            <p:cNvPr id="359" name="Shape 359"/>
            <p:cNvSpPr/>
            <p:nvPr/>
          </p:nvSpPr>
          <p:spPr>
            <a:xfrm>
              <a:off x="1022031" y="3365728"/>
              <a:ext cx="66677" cy="74483"/>
            </a:xfrm>
            <a:prstGeom prst="ellipse">
              <a:avLst/>
            </a:prstGeom>
            <a:solidFill>
              <a:srgbClr val="BFBFB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Shape 360"/>
          <p:cNvGrpSpPr/>
          <p:nvPr/>
        </p:nvGrpSpPr>
        <p:grpSpPr>
          <a:xfrm rot="10800000">
            <a:off x="2613120" y="3843860"/>
            <a:ext cx="1458496" cy="1418685"/>
            <a:chOff x="1462343" y="2015885"/>
            <a:chExt cx="1458496" cy="1418685"/>
          </a:xfrm>
        </p:grpSpPr>
        <p:grpSp>
          <p:nvGrpSpPr>
            <p:cNvPr id="361" name="Shape 361"/>
            <p:cNvGrpSpPr/>
            <p:nvPr/>
          </p:nvGrpSpPr>
          <p:grpSpPr>
            <a:xfrm>
              <a:off x="1462343" y="2048426"/>
              <a:ext cx="1458496" cy="1386144"/>
              <a:chOff x="1462343" y="2048426"/>
              <a:chExt cx="1458496" cy="1386144"/>
            </a:xfrm>
          </p:grpSpPr>
          <p:cxnSp>
            <p:nvCxnSpPr>
              <p:cNvPr id="362" name="Shape 362"/>
              <p:cNvCxnSpPr/>
              <p:nvPr/>
            </p:nvCxnSpPr>
            <p:spPr>
              <a:xfrm rot="10800000">
                <a:off x="1787364" y="2977539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63" name="Shape 363"/>
              <p:cNvCxnSpPr/>
              <p:nvPr/>
            </p:nvCxnSpPr>
            <p:spPr>
              <a:xfrm flipH="1" rot="10800000">
                <a:off x="2920838" y="2048427"/>
                <a:ext cx="1" cy="929112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64" name="Shape 364"/>
              <p:cNvCxnSpPr/>
              <p:nvPr/>
            </p:nvCxnSpPr>
            <p:spPr>
              <a:xfrm rot="10800000">
                <a:off x="1787364" y="2048426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365" name="Shape 365"/>
              <p:cNvSpPr txBox="1"/>
              <p:nvPr/>
            </p:nvSpPr>
            <p:spPr>
              <a:xfrm rot="10800000">
                <a:off x="1462343" y="2229014"/>
                <a:ext cx="140579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lang="en-US" sz="1600">
                    <a:solidFill>
                      <a:srgbClr val="C4E0B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Initial strategy developed</a:t>
                </a:r>
              </a:p>
            </p:txBody>
          </p:sp>
          <p:grpSp>
            <p:nvGrpSpPr>
              <p:cNvPr id="366" name="Shape 366"/>
              <p:cNvGrpSpPr/>
              <p:nvPr/>
            </p:nvGrpSpPr>
            <p:grpSpPr>
              <a:xfrm>
                <a:off x="1750245" y="2975424"/>
                <a:ext cx="66677" cy="459146"/>
                <a:chOff x="250316" y="1400625"/>
                <a:chExt cx="45096" cy="2033643"/>
              </a:xfrm>
            </p:grpSpPr>
            <p:cxnSp>
              <p:nvCxnSpPr>
                <p:cNvPr id="367" name="Shape 367"/>
                <p:cNvCxnSpPr/>
                <p:nvPr/>
              </p:nvCxnSpPr>
              <p:spPr>
                <a:xfrm rot="10800000">
                  <a:off x="272865" y="1400625"/>
                  <a:ext cx="0" cy="195262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A8D08C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368" name="Shape 368"/>
                <p:cNvSpPr/>
                <p:nvPr/>
              </p:nvSpPr>
              <p:spPr>
                <a:xfrm>
                  <a:off x="250316" y="3104369"/>
                  <a:ext cx="45096" cy="329899"/>
                </a:xfrm>
                <a:prstGeom prst="ellipse">
                  <a:avLst/>
                </a:prstGeom>
                <a:solidFill>
                  <a:srgbClr val="A8D08C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rgbClr val="C4E0B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69" name="Shape 369"/>
            <p:cNvSpPr/>
            <p:nvPr/>
          </p:nvSpPr>
          <p:spPr>
            <a:xfrm>
              <a:off x="1755455" y="2015885"/>
              <a:ext cx="66677" cy="74483"/>
            </a:xfrm>
            <a:prstGeom prst="ellipse">
              <a:avLst/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C4E0B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Shape 370"/>
          <p:cNvSpPr txBox="1"/>
          <p:nvPr/>
        </p:nvSpPr>
        <p:spPr>
          <a:xfrm>
            <a:off x="6971323" y="33365"/>
            <a:ext cx="1598841" cy="683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780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TIMELINE</a:t>
            </a:r>
          </a:p>
        </p:txBody>
      </p:sp>
      <p:grpSp>
        <p:nvGrpSpPr>
          <p:cNvPr id="371" name="Shape 371"/>
          <p:cNvGrpSpPr/>
          <p:nvPr/>
        </p:nvGrpSpPr>
        <p:grpSpPr>
          <a:xfrm rot="10800000">
            <a:off x="3334280" y="3843860"/>
            <a:ext cx="1525355" cy="2387001"/>
            <a:chOff x="-106128" y="528638"/>
            <a:chExt cx="1525355" cy="2915543"/>
          </a:xfrm>
        </p:grpSpPr>
        <p:grpSp>
          <p:nvGrpSpPr>
            <p:cNvPr id="372" name="Shape 372"/>
            <p:cNvGrpSpPr/>
            <p:nvPr/>
          </p:nvGrpSpPr>
          <p:grpSpPr>
            <a:xfrm>
              <a:off x="-106128" y="528638"/>
              <a:ext cx="1525355" cy="900112"/>
              <a:chOff x="-106128" y="528638"/>
              <a:chExt cx="1525355" cy="900112"/>
            </a:xfrm>
          </p:grpSpPr>
          <p:cxnSp>
            <p:nvCxnSpPr>
              <p:cNvPr id="373" name="Shape 373"/>
              <p:cNvCxnSpPr/>
              <p:nvPr/>
            </p:nvCxnSpPr>
            <p:spPr>
              <a:xfrm rot="10800000">
                <a:off x="285751" y="1428750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74" name="Shape 374"/>
              <p:cNvCxnSpPr/>
              <p:nvPr/>
            </p:nvCxnSpPr>
            <p:spPr>
              <a:xfrm rot="10800000">
                <a:off x="1419225" y="571500"/>
                <a:ext cx="0" cy="85725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2F2F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75" name="Shape 375"/>
              <p:cNvCxnSpPr/>
              <p:nvPr/>
            </p:nvCxnSpPr>
            <p:spPr>
              <a:xfrm rot="10800000">
                <a:off x="285750" y="571500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376" name="Shape 376"/>
              <p:cNvSpPr/>
              <p:nvPr/>
            </p:nvSpPr>
            <p:spPr>
              <a:xfrm>
                <a:off x="285749" y="528638"/>
                <a:ext cx="66676" cy="80962"/>
              </a:xfrm>
              <a:prstGeom prst="ellipse">
                <a:avLst/>
              </a:prstGeom>
              <a:solidFill>
                <a:srgbClr val="A8D08C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rgbClr val="C4E0B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Shape 377"/>
              <p:cNvSpPr txBox="1"/>
              <p:nvPr/>
            </p:nvSpPr>
            <p:spPr>
              <a:xfrm rot="10800000">
                <a:off x="-106128" y="628543"/>
                <a:ext cx="1525355" cy="7142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lang="en-US" sz="1600">
                    <a:solidFill>
                      <a:srgbClr val="C4E0B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Field survey starts</a:t>
                </a:r>
              </a:p>
            </p:txBody>
          </p:sp>
        </p:grpSp>
        <p:grpSp>
          <p:nvGrpSpPr>
            <p:cNvPr id="378" name="Shape 378"/>
            <p:cNvGrpSpPr/>
            <p:nvPr/>
          </p:nvGrpSpPr>
          <p:grpSpPr>
            <a:xfrm>
              <a:off x="253841" y="1428750"/>
              <a:ext cx="66676" cy="2015431"/>
              <a:chOff x="253841" y="1428750"/>
              <a:chExt cx="66676" cy="2015431"/>
            </a:xfrm>
          </p:grpSpPr>
          <p:cxnSp>
            <p:nvCxnSpPr>
              <p:cNvPr id="379" name="Shape 379"/>
              <p:cNvCxnSpPr/>
              <p:nvPr/>
            </p:nvCxnSpPr>
            <p:spPr>
              <a:xfrm rot="10800000">
                <a:off x="285750" y="1428750"/>
                <a:ext cx="0" cy="1952625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380" name="Shape 380"/>
              <p:cNvSpPr/>
              <p:nvPr/>
            </p:nvSpPr>
            <p:spPr>
              <a:xfrm>
                <a:off x="253841" y="3363219"/>
                <a:ext cx="66676" cy="80962"/>
              </a:xfrm>
              <a:prstGeom prst="ellipse">
                <a:avLst/>
              </a:prstGeom>
              <a:solidFill>
                <a:srgbClr val="A8D08C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rgbClr val="C4E0B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1" name="Shape 381"/>
          <p:cNvSpPr txBox="1"/>
          <p:nvPr/>
        </p:nvSpPr>
        <p:spPr>
          <a:xfrm>
            <a:off x="4230351" y="3485688"/>
            <a:ext cx="56917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5/17</a:t>
            </a:r>
          </a:p>
        </p:txBody>
      </p:sp>
      <p:grpSp>
        <p:nvGrpSpPr>
          <p:cNvPr id="382" name="Shape 382"/>
          <p:cNvGrpSpPr/>
          <p:nvPr/>
        </p:nvGrpSpPr>
        <p:grpSpPr>
          <a:xfrm flipH="1">
            <a:off x="1495430" y="120844"/>
            <a:ext cx="1343023" cy="3319367"/>
            <a:chOff x="84966" y="126206"/>
            <a:chExt cx="1343023" cy="3319367"/>
          </a:xfrm>
        </p:grpSpPr>
        <p:grpSp>
          <p:nvGrpSpPr>
            <p:cNvPr id="383" name="Shape 383"/>
            <p:cNvGrpSpPr/>
            <p:nvPr/>
          </p:nvGrpSpPr>
          <p:grpSpPr>
            <a:xfrm>
              <a:off x="84966" y="126206"/>
              <a:ext cx="1343023" cy="1009541"/>
              <a:chOff x="84966" y="547348"/>
              <a:chExt cx="1343023" cy="881402"/>
            </a:xfrm>
          </p:grpSpPr>
          <p:cxnSp>
            <p:nvCxnSpPr>
              <p:cNvPr id="384" name="Shape 384"/>
              <p:cNvCxnSpPr/>
              <p:nvPr/>
            </p:nvCxnSpPr>
            <p:spPr>
              <a:xfrm rot="10800000">
                <a:off x="534316" y="1428750"/>
                <a:ext cx="884909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85" name="Shape 385"/>
              <p:cNvCxnSpPr/>
              <p:nvPr/>
            </p:nvCxnSpPr>
            <p:spPr>
              <a:xfrm rot="10800000">
                <a:off x="1419225" y="571500"/>
                <a:ext cx="0" cy="85725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86" name="Shape 386"/>
              <p:cNvCxnSpPr/>
              <p:nvPr/>
            </p:nvCxnSpPr>
            <p:spPr>
              <a:xfrm rot="10800000">
                <a:off x="285750" y="571500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387" name="Shape 387"/>
              <p:cNvSpPr/>
              <p:nvPr/>
            </p:nvSpPr>
            <p:spPr>
              <a:xfrm>
                <a:off x="273616" y="547348"/>
                <a:ext cx="66675" cy="62252"/>
              </a:xfrm>
              <a:prstGeom prst="ellipse">
                <a:avLst/>
              </a:prstGeom>
              <a:solidFill>
                <a:srgbClr val="F4B08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Shape 388"/>
              <p:cNvSpPr txBox="1"/>
              <p:nvPr/>
            </p:nvSpPr>
            <p:spPr>
              <a:xfrm>
                <a:off x="84966" y="652451"/>
                <a:ext cx="1343023" cy="7255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b="1" lang="en-US" sz="16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Ventenata</a:t>
                </a:r>
                <a:r>
                  <a:rPr lang="en-US" sz="16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first reported in Campbell</a:t>
                </a:r>
              </a:p>
            </p:txBody>
          </p:sp>
        </p:grpSp>
        <p:sp>
          <p:nvSpPr>
            <p:cNvPr id="389" name="Shape 389"/>
            <p:cNvSpPr/>
            <p:nvPr/>
          </p:nvSpPr>
          <p:spPr>
            <a:xfrm>
              <a:off x="490980" y="3371090"/>
              <a:ext cx="66677" cy="74483"/>
            </a:xfrm>
            <a:prstGeom prst="ellipse">
              <a:avLst/>
            </a:prstGeom>
            <a:solidFill>
              <a:srgbClr val="F4B08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0" name="Shape 390"/>
          <p:cNvCxnSpPr/>
          <p:nvPr/>
        </p:nvCxnSpPr>
        <p:spPr>
          <a:xfrm rot="10800000">
            <a:off x="2389103" y="1125022"/>
            <a:ext cx="0" cy="923404"/>
          </a:xfrm>
          <a:prstGeom prst="straightConnector1">
            <a:avLst/>
          </a:prstGeom>
          <a:noFill/>
          <a:ln cap="flat" cmpd="sng" w="9525">
            <a:solidFill>
              <a:srgbClr val="F4B08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91" name="Shape 391"/>
          <p:cNvSpPr txBox="1"/>
          <p:nvPr/>
        </p:nvSpPr>
        <p:spPr>
          <a:xfrm>
            <a:off x="4799528" y="3485688"/>
            <a:ext cx="5797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7/17</a:t>
            </a:r>
          </a:p>
        </p:txBody>
      </p:sp>
      <p:grpSp>
        <p:nvGrpSpPr>
          <p:cNvPr id="392" name="Shape 392"/>
          <p:cNvGrpSpPr/>
          <p:nvPr/>
        </p:nvGrpSpPr>
        <p:grpSpPr>
          <a:xfrm flipH="1">
            <a:off x="3920274" y="2021526"/>
            <a:ext cx="1281171" cy="1418685"/>
            <a:chOff x="1639668" y="2015885"/>
            <a:chExt cx="1281171" cy="1418685"/>
          </a:xfrm>
        </p:grpSpPr>
        <p:grpSp>
          <p:nvGrpSpPr>
            <p:cNvPr id="393" name="Shape 393"/>
            <p:cNvGrpSpPr/>
            <p:nvPr/>
          </p:nvGrpSpPr>
          <p:grpSpPr>
            <a:xfrm>
              <a:off x="1639668" y="2048426"/>
              <a:ext cx="1281171" cy="1386144"/>
              <a:chOff x="1639668" y="2048426"/>
              <a:chExt cx="1281171" cy="1386144"/>
            </a:xfrm>
          </p:grpSpPr>
          <p:cxnSp>
            <p:nvCxnSpPr>
              <p:cNvPr id="394" name="Shape 394"/>
              <p:cNvCxnSpPr/>
              <p:nvPr/>
            </p:nvCxnSpPr>
            <p:spPr>
              <a:xfrm rot="10800000">
                <a:off x="1787364" y="2977539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95" name="Shape 395"/>
              <p:cNvCxnSpPr/>
              <p:nvPr/>
            </p:nvCxnSpPr>
            <p:spPr>
              <a:xfrm flipH="1" rot="10800000">
                <a:off x="2920838" y="2048427"/>
                <a:ext cx="1" cy="929112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396" name="Shape 396"/>
              <p:cNvCxnSpPr/>
              <p:nvPr/>
            </p:nvCxnSpPr>
            <p:spPr>
              <a:xfrm rot="10800000">
                <a:off x="1787364" y="2048426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397" name="Shape 397"/>
              <p:cNvSpPr txBox="1"/>
              <p:nvPr/>
            </p:nvSpPr>
            <p:spPr>
              <a:xfrm>
                <a:off x="1639668" y="2206522"/>
                <a:ext cx="128117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b="1" lang="en-US" sz="16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Ventenata</a:t>
                </a:r>
                <a:r>
                  <a:rPr lang="en-US" sz="16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in Johnson</a:t>
                </a:r>
              </a:p>
            </p:txBody>
          </p:sp>
          <p:grpSp>
            <p:nvGrpSpPr>
              <p:cNvPr id="398" name="Shape 398"/>
              <p:cNvGrpSpPr/>
              <p:nvPr/>
            </p:nvGrpSpPr>
            <p:grpSpPr>
              <a:xfrm>
                <a:off x="1750245" y="2975424"/>
                <a:ext cx="66677" cy="459146"/>
                <a:chOff x="250316" y="1400625"/>
                <a:chExt cx="45096" cy="2033643"/>
              </a:xfrm>
            </p:grpSpPr>
            <p:cxnSp>
              <p:nvCxnSpPr>
                <p:cNvPr id="399" name="Shape 399"/>
                <p:cNvCxnSpPr/>
                <p:nvPr/>
              </p:nvCxnSpPr>
              <p:spPr>
                <a:xfrm rot="10800000">
                  <a:off x="272865" y="1400625"/>
                  <a:ext cx="0" cy="195262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400" name="Shape 400"/>
                <p:cNvSpPr/>
                <p:nvPr/>
              </p:nvSpPr>
              <p:spPr>
                <a:xfrm>
                  <a:off x="250316" y="3104369"/>
                  <a:ext cx="45096" cy="329899"/>
                </a:xfrm>
                <a:prstGeom prst="ellipse">
                  <a:avLst/>
                </a:prstGeom>
                <a:solidFill>
                  <a:srgbClr val="F4B08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01" name="Shape 401"/>
            <p:cNvSpPr/>
            <p:nvPr/>
          </p:nvSpPr>
          <p:spPr>
            <a:xfrm>
              <a:off x="1755455" y="2015885"/>
              <a:ext cx="66677" cy="74483"/>
            </a:xfrm>
            <a:prstGeom prst="ellipse">
              <a:avLst/>
            </a:prstGeom>
            <a:solidFill>
              <a:srgbClr val="F4B08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Shape 402"/>
          <p:cNvGrpSpPr/>
          <p:nvPr/>
        </p:nvGrpSpPr>
        <p:grpSpPr>
          <a:xfrm flipH="1" rot="10800000">
            <a:off x="5484246" y="3843860"/>
            <a:ext cx="1195138" cy="1418685"/>
            <a:chOff x="1741322" y="2015885"/>
            <a:chExt cx="1195138" cy="1418685"/>
          </a:xfrm>
        </p:grpSpPr>
        <p:grpSp>
          <p:nvGrpSpPr>
            <p:cNvPr id="403" name="Shape 403"/>
            <p:cNvGrpSpPr/>
            <p:nvPr/>
          </p:nvGrpSpPr>
          <p:grpSpPr>
            <a:xfrm>
              <a:off x="1741322" y="2048426"/>
              <a:ext cx="1195138" cy="1386144"/>
              <a:chOff x="1741322" y="2048426"/>
              <a:chExt cx="1195138" cy="1386144"/>
            </a:xfrm>
          </p:grpSpPr>
          <p:cxnSp>
            <p:nvCxnSpPr>
              <p:cNvPr id="404" name="Shape 404"/>
              <p:cNvCxnSpPr/>
              <p:nvPr/>
            </p:nvCxnSpPr>
            <p:spPr>
              <a:xfrm rot="10800000">
                <a:off x="1787364" y="2977539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405" name="Shape 405"/>
              <p:cNvCxnSpPr/>
              <p:nvPr/>
            </p:nvCxnSpPr>
            <p:spPr>
              <a:xfrm flipH="1" rot="10800000">
                <a:off x="2920838" y="2048427"/>
                <a:ext cx="1" cy="929112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406" name="Shape 406"/>
              <p:cNvCxnSpPr/>
              <p:nvPr/>
            </p:nvCxnSpPr>
            <p:spPr>
              <a:xfrm rot="10800000">
                <a:off x="1787364" y="2048426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407" name="Shape 407"/>
              <p:cNvSpPr txBox="1"/>
              <p:nvPr/>
            </p:nvSpPr>
            <p:spPr>
              <a:xfrm rot="10800000">
                <a:off x="1741322" y="2088254"/>
                <a:ext cx="119513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lang="en-US" sz="1600">
                    <a:solidFill>
                      <a:srgbClr val="C4E0B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&gt;20k acre survey completed</a:t>
                </a:r>
              </a:p>
            </p:txBody>
          </p:sp>
          <p:grpSp>
            <p:nvGrpSpPr>
              <p:cNvPr id="408" name="Shape 408"/>
              <p:cNvGrpSpPr/>
              <p:nvPr/>
            </p:nvGrpSpPr>
            <p:grpSpPr>
              <a:xfrm>
                <a:off x="1750245" y="2975424"/>
                <a:ext cx="66677" cy="459146"/>
                <a:chOff x="250316" y="1400625"/>
                <a:chExt cx="45096" cy="2033643"/>
              </a:xfrm>
            </p:grpSpPr>
            <p:cxnSp>
              <p:nvCxnSpPr>
                <p:cNvPr id="409" name="Shape 409"/>
                <p:cNvCxnSpPr/>
                <p:nvPr/>
              </p:nvCxnSpPr>
              <p:spPr>
                <a:xfrm rot="10800000">
                  <a:off x="272865" y="1400625"/>
                  <a:ext cx="0" cy="195262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A8D08C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410" name="Shape 410"/>
                <p:cNvSpPr/>
                <p:nvPr/>
              </p:nvSpPr>
              <p:spPr>
                <a:xfrm>
                  <a:off x="250316" y="3104369"/>
                  <a:ext cx="45096" cy="329899"/>
                </a:xfrm>
                <a:prstGeom prst="ellipse">
                  <a:avLst/>
                </a:prstGeom>
                <a:solidFill>
                  <a:srgbClr val="A8D08C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rgbClr val="C4E0B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11" name="Shape 411"/>
            <p:cNvSpPr/>
            <p:nvPr/>
          </p:nvSpPr>
          <p:spPr>
            <a:xfrm>
              <a:off x="1755455" y="2015885"/>
              <a:ext cx="66677" cy="74483"/>
            </a:xfrm>
            <a:prstGeom prst="ellipse">
              <a:avLst/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C4E0B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2" name="Shape 412"/>
          <p:cNvSpPr txBox="1"/>
          <p:nvPr/>
        </p:nvSpPr>
        <p:spPr>
          <a:xfrm>
            <a:off x="5240129" y="3485688"/>
            <a:ext cx="5797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8/17</a:t>
            </a:r>
          </a:p>
        </p:txBody>
      </p:sp>
      <p:grpSp>
        <p:nvGrpSpPr>
          <p:cNvPr id="413" name="Shape 413"/>
          <p:cNvGrpSpPr/>
          <p:nvPr/>
        </p:nvGrpSpPr>
        <p:grpSpPr>
          <a:xfrm>
            <a:off x="4901910" y="127214"/>
            <a:ext cx="1966793" cy="3312997"/>
            <a:chOff x="-464000" y="108180"/>
            <a:chExt cx="1966793" cy="3312997"/>
          </a:xfrm>
        </p:grpSpPr>
        <p:grpSp>
          <p:nvGrpSpPr>
            <p:cNvPr id="414" name="Shape 414"/>
            <p:cNvGrpSpPr/>
            <p:nvPr/>
          </p:nvGrpSpPr>
          <p:grpSpPr>
            <a:xfrm>
              <a:off x="-464000" y="108180"/>
              <a:ext cx="1966793" cy="3264065"/>
              <a:chOff x="-464000" y="531610"/>
              <a:chExt cx="1966793" cy="2849765"/>
            </a:xfrm>
          </p:grpSpPr>
          <p:grpSp>
            <p:nvGrpSpPr>
              <p:cNvPr id="415" name="Shape 415"/>
              <p:cNvGrpSpPr/>
              <p:nvPr/>
            </p:nvGrpSpPr>
            <p:grpSpPr>
              <a:xfrm>
                <a:off x="-464000" y="531610"/>
                <a:ext cx="1966793" cy="938781"/>
                <a:chOff x="-464000" y="531610"/>
                <a:chExt cx="1966793" cy="938781"/>
              </a:xfrm>
            </p:grpSpPr>
            <p:cxnSp>
              <p:nvCxnSpPr>
                <p:cNvPr id="416" name="Shape 416"/>
                <p:cNvCxnSpPr/>
                <p:nvPr/>
              </p:nvCxnSpPr>
              <p:spPr>
                <a:xfrm rot="10800000">
                  <a:off x="285751" y="142875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417" name="Shape 417"/>
                <p:cNvCxnSpPr/>
                <p:nvPr/>
              </p:nvCxnSpPr>
              <p:spPr>
                <a:xfrm rot="10800000">
                  <a:off x="1419225" y="571500"/>
                  <a:ext cx="0" cy="85725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418" name="Shape 418"/>
                <p:cNvCxnSpPr/>
                <p:nvPr/>
              </p:nvCxnSpPr>
              <p:spPr>
                <a:xfrm rot="10800000">
                  <a:off x="-144831" y="571500"/>
                  <a:ext cx="1564055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419" name="Shape 419"/>
                <p:cNvSpPr/>
                <p:nvPr/>
              </p:nvSpPr>
              <p:spPr>
                <a:xfrm>
                  <a:off x="-164637" y="531610"/>
                  <a:ext cx="66675" cy="72784"/>
                </a:xfrm>
                <a:prstGeom prst="ellipse">
                  <a:avLst/>
                </a:prstGeom>
                <a:solidFill>
                  <a:srgbClr val="BFBFBF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Shape 420"/>
                <p:cNvSpPr txBox="1"/>
                <p:nvPr/>
              </p:nvSpPr>
              <p:spPr>
                <a:xfrm>
                  <a:off x="-464000" y="583644"/>
                  <a:ext cx="1966793" cy="88674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None/>
                  </a:pPr>
                  <a:r>
                    <a:rPr lang="en-US" sz="16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NEWIGWG drafts initial strategy: </a:t>
                  </a:r>
                </a:p>
                <a:p>
                  <a:pPr indent="0" lvl="0" marL="0" marR="0" rtl="0" algn="l">
                    <a:spcBef>
                      <a:spcPts val="0"/>
                    </a:spcBef>
                    <a:buNone/>
                  </a:pPr>
                  <a:r>
                    <a:rPr lang="en-US" sz="14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- Eradicate medusa</a:t>
                  </a:r>
                </a:p>
                <a:p>
                  <a:pPr indent="0" lvl="0" marL="0" marR="0" rtl="0" algn="l">
                    <a:spcBef>
                      <a:spcPts val="0"/>
                    </a:spcBef>
                    <a:buNone/>
                  </a:pPr>
                  <a:r>
                    <a:rPr lang="en-US" sz="14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- Find/contain ventenata</a:t>
                  </a:r>
                </a:p>
              </p:txBody>
            </p:sp>
          </p:grpSp>
          <p:cxnSp>
            <p:nvCxnSpPr>
              <p:cNvPr id="421" name="Shape 421"/>
              <p:cNvCxnSpPr/>
              <p:nvPr/>
            </p:nvCxnSpPr>
            <p:spPr>
              <a:xfrm rot="10800000">
                <a:off x="285750" y="1428750"/>
                <a:ext cx="0" cy="1952625"/>
              </a:xfrm>
              <a:prstGeom prst="straightConnector1">
                <a:avLst/>
              </a:prstGeom>
              <a:noFill/>
              <a:ln cap="flat" cmpd="sng" w="9525">
                <a:solidFill>
                  <a:srgbClr val="F2F2F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sp>
          <p:nvSpPr>
            <p:cNvPr id="422" name="Shape 422"/>
            <p:cNvSpPr/>
            <p:nvPr/>
          </p:nvSpPr>
          <p:spPr>
            <a:xfrm>
              <a:off x="254565" y="3346694"/>
              <a:ext cx="66677" cy="74483"/>
            </a:xfrm>
            <a:prstGeom prst="ellipse">
              <a:avLst/>
            </a:prstGeom>
            <a:solidFill>
              <a:srgbClr val="BFBFB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Shape 423"/>
          <p:cNvGrpSpPr/>
          <p:nvPr/>
        </p:nvGrpSpPr>
        <p:grpSpPr>
          <a:xfrm rot="10800000">
            <a:off x="4961123" y="3843860"/>
            <a:ext cx="1525355" cy="2387001"/>
            <a:chOff x="-106128" y="528638"/>
            <a:chExt cx="1525355" cy="2915543"/>
          </a:xfrm>
        </p:grpSpPr>
        <p:grpSp>
          <p:nvGrpSpPr>
            <p:cNvPr id="424" name="Shape 424"/>
            <p:cNvGrpSpPr/>
            <p:nvPr/>
          </p:nvGrpSpPr>
          <p:grpSpPr>
            <a:xfrm>
              <a:off x="-106128" y="528638"/>
              <a:ext cx="1525355" cy="900112"/>
              <a:chOff x="-106128" y="528638"/>
              <a:chExt cx="1525355" cy="900112"/>
            </a:xfrm>
          </p:grpSpPr>
          <p:cxnSp>
            <p:nvCxnSpPr>
              <p:cNvPr id="425" name="Shape 425"/>
              <p:cNvCxnSpPr/>
              <p:nvPr/>
            </p:nvCxnSpPr>
            <p:spPr>
              <a:xfrm rot="10800000">
                <a:off x="285751" y="1428750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426" name="Shape 426"/>
              <p:cNvCxnSpPr/>
              <p:nvPr/>
            </p:nvCxnSpPr>
            <p:spPr>
              <a:xfrm rot="10800000">
                <a:off x="1419225" y="571500"/>
                <a:ext cx="0" cy="85725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2F2F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427" name="Shape 427"/>
              <p:cNvCxnSpPr/>
              <p:nvPr/>
            </p:nvCxnSpPr>
            <p:spPr>
              <a:xfrm rot="10800000">
                <a:off x="285750" y="571500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428" name="Shape 428"/>
              <p:cNvSpPr/>
              <p:nvPr/>
            </p:nvSpPr>
            <p:spPr>
              <a:xfrm>
                <a:off x="285749" y="528638"/>
                <a:ext cx="66676" cy="80962"/>
              </a:xfrm>
              <a:prstGeom prst="ellipse">
                <a:avLst/>
              </a:prstGeom>
              <a:solidFill>
                <a:srgbClr val="A8D08C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rgbClr val="C4E0B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Shape 429"/>
              <p:cNvSpPr txBox="1"/>
              <p:nvPr/>
            </p:nvSpPr>
            <p:spPr>
              <a:xfrm rot="10800000">
                <a:off x="-106128" y="628543"/>
                <a:ext cx="1525355" cy="7142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lang="en-US" sz="1600">
                    <a:solidFill>
                      <a:srgbClr val="C4E0B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Treat &gt;2k acres medusahead</a:t>
                </a:r>
              </a:p>
            </p:txBody>
          </p:sp>
        </p:grpSp>
        <p:grpSp>
          <p:nvGrpSpPr>
            <p:cNvPr id="430" name="Shape 430"/>
            <p:cNvGrpSpPr/>
            <p:nvPr/>
          </p:nvGrpSpPr>
          <p:grpSpPr>
            <a:xfrm>
              <a:off x="253841" y="2885952"/>
              <a:ext cx="66676" cy="558229"/>
              <a:chOff x="253841" y="2885952"/>
              <a:chExt cx="66676" cy="558229"/>
            </a:xfrm>
          </p:grpSpPr>
          <p:cxnSp>
            <p:nvCxnSpPr>
              <p:cNvPr id="431" name="Shape 431"/>
              <p:cNvCxnSpPr/>
              <p:nvPr/>
            </p:nvCxnSpPr>
            <p:spPr>
              <a:xfrm rot="10800000">
                <a:off x="283326" y="2885952"/>
                <a:ext cx="2423" cy="495423"/>
              </a:xfrm>
              <a:prstGeom prst="straightConnector1">
                <a:avLst/>
              </a:prstGeom>
              <a:noFill/>
              <a:ln cap="flat" cmpd="sng" w="9525">
                <a:solidFill>
                  <a:srgbClr val="A8D08C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432" name="Shape 432"/>
              <p:cNvSpPr/>
              <p:nvPr/>
            </p:nvSpPr>
            <p:spPr>
              <a:xfrm>
                <a:off x="253841" y="3363219"/>
                <a:ext cx="66676" cy="80962"/>
              </a:xfrm>
              <a:prstGeom prst="ellipse">
                <a:avLst/>
              </a:prstGeom>
              <a:solidFill>
                <a:srgbClr val="A8D08C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rgbClr val="C4E0B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3" name="Shape 433"/>
          <p:cNvSpPr txBox="1"/>
          <p:nvPr/>
        </p:nvSpPr>
        <p:spPr>
          <a:xfrm>
            <a:off x="5863169" y="3485688"/>
            <a:ext cx="5797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9/17</a:t>
            </a:r>
          </a:p>
        </p:txBody>
      </p:sp>
      <p:cxnSp>
        <p:nvCxnSpPr>
          <p:cNvPr id="434" name="Shape 434"/>
          <p:cNvCxnSpPr/>
          <p:nvPr/>
        </p:nvCxnSpPr>
        <p:spPr>
          <a:xfrm>
            <a:off x="6093171" y="5245914"/>
            <a:ext cx="0" cy="259547"/>
          </a:xfrm>
          <a:prstGeom prst="straightConnector1">
            <a:avLst/>
          </a:prstGeom>
          <a:noFill/>
          <a:ln cap="flat" cmpd="sng" w="9525">
            <a:solidFill>
              <a:srgbClr val="A8D08C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435" name="Shape 435"/>
          <p:cNvSpPr txBox="1"/>
          <p:nvPr/>
        </p:nvSpPr>
        <p:spPr>
          <a:xfrm>
            <a:off x="6444959" y="3485688"/>
            <a:ext cx="6750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10/17</a:t>
            </a:r>
          </a:p>
        </p:txBody>
      </p:sp>
      <p:grpSp>
        <p:nvGrpSpPr>
          <p:cNvPr id="436" name="Shape 436"/>
          <p:cNvGrpSpPr/>
          <p:nvPr/>
        </p:nvGrpSpPr>
        <p:grpSpPr>
          <a:xfrm flipH="1">
            <a:off x="5713543" y="2021526"/>
            <a:ext cx="1281170" cy="1418685"/>
            <a:chOff x="1639669" y="2015885"/>
            <a:chExt cx="1281170" cy="1418685"/>
          </a:xfrm>
        </p:grpSpPr>
        <p:grpSp>
          <p:nvGrpSpPr>
            <p:cNvPr id="437" name="Shape 437"/>
            <p:cNvGrpSpPr/>
            <p:nvPr/>
          </p:nvGrpSpPr>
          <p:grpSpPr>
            <a:xfrm>
              <a:off x="1639669" y="2024874"/>
              <a:ext cx="1281170" cy="1409696"/>
              <a:chOff x="1639669" y="2024874"/>
              <a:chExt cx="1281170" cy="1409696"/>
            </a:xfrm>
          </p:grpSpPr>
          <p:cxnSp>
            <p:nvCxnSpPr>
              <p:cNvPr id="438" name="Shape 438"/>
              <p:cNvCxnSpPr/>
              <p:nvPr/>
            </p:nvCxnSpPr>
            <p:spPr>
              <a:xfrm rot="10800000">
                <a:off x="1787364" y="2977539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439" name="Shape 439"/>
              <p:cNvCxnSpPr/>
              <p:nvPr/>
            </p:nvCxnSpPr>
            <p:spPr>
              <a:xfrm flipH="1" rot="10800000">
                <a:off x="2920838" y="2048427"/>
                <a:ext cx="1" cy="929112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440" name="Shape 440"/>
              <p:cNvCxnSpPr/>
              <p:nvPr/>
            </p:nvCxnSpPr>
            <p:spPr>
              <a:xfrm rot="10800000">
                <a:off x="1787364" y="2048426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441" name="Shape 441"/>
              <p:cNvSpPr txBox="1"/>
              <p:nvPr/>
            </p:nvSpPr>
            <p:spPr>
              <a:xfrm>
                <a:off x="1639669" y="2024874"/>
                <a:ext cx="128117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lang="en-US" sz="15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New </a:t>
                </a:r>
                <a:r>
                  <a:rPr b="1" lang="en-US" sz="15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medusa</a:t>
                </a:r>
                <a:r>
                  <a:rPr lang="en-US" sz="15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reported outside survey area</a:t>
                </a:r>
              </a:p>
            </p:txBody>
          </p:sp>
          <p:grpSp>
            <p:nvGrpSpPr>
              <p:cNvPr id="442" name="Shape 442"/>
              <p:cNvGrpSpPr/>
              <p:nvPr/>
            </p:nvGrpSpPr>
            <p:grpSpPr>
              <a:xfrm>
                <a:off x="1750245" y="2975424"/>
                <a:ext cx="66677" cy="459146"/>
                <a:chOff x="250316" y="1400625"/>
                <a:chExt cx="45096" cy="2033643"/>
              </a:xfrm>
            </p:grpSpPr>
            <p:cxnSp>
              <p:nvCxnSpPr>
                <p:cNvPr id="443" name="Shape 443"/>
                <p:cNvCxnSpPr/>
                <p:nvPr/>
              </p:nvCxnSpPr>
              <p:spPr>
                <a:xfrm rot="10800000">
                  <a:off x="272865" y="1400625"/>
                  <a:ext cx="0" cy="195262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444" name="Shape 444"/>
                <p:cNvSpPr/>
                <p:nvPr/>
              </p:nvSpPr>
              <p:spPr>
                <a:xfrm>
                  <a:off x="250316" y="3104369"/>
                  <a:ext cx="45096" cy="329899"/>
                </a:xfrm>
                <a:prstGeom prst="ellipse">
                  <a:avLst/>
                </a:prstGeom>
                <a:solidFill>
                  <a:srgbClr val="F4B08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45" name="Shape 445"/>
            <p:cNvSpPr/>
            <p:nvPr/>
          </p:nvSpPr>
          <p:spPr>
            <a:xfrm>
              <a:off x="1755455" y="2015885"/>
              <a:ext cx="66677" cy="74483"/>
            </a:xfrm>
            <a:prstGeom prst="ellipse">
              <a:avLst/>
            </a:prstGeom>
            <a:solidFill>
              <a:srgbClr val="F4B08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Shape 446"/>
          <p:cNvGrpSpPr/>
          <p:nvPr/>
        </p:nvGrpSpPr>
        <p:grpSpPr>
          <a:xfrm>
            <a:off x="6917473" y="2015398"/>
            <a:ext cx="1412802" cy="1424813"/>
            <a:chOff x="1747638" y="2015885"/>
            <a:chExt cx="1412802" cy="1424813"/>
          </a:xfrm>
        </p:grpSpPr>
        <p:grpSp>
          <p:nvGrpSpPr>
            <p:cNvPr id="447" name="Shape 447"/>
            <p:cNvGrpSpPr/>
            <p:nvPr/>
          </p:nvGrpSpPr>
          <p:grpSpPr>
            <a:xfrm>
              <a:off x="1747638" y="2048426"/>
              <a:ext cx="1412802" cy="1392272"/>
              <a:chOff x="1747638" y="2048426"/>
              <a:chExt cx="1412802" cy="1392272"/>
            </a:xfrm>
          </p:grpSpPr>
          <p:cxnSp>
            <p:nvCxnSpPr>
              <p:cNvPr id="448" name="Shape 448"/>
              <p:cNvCxnSpPr/>
              <p:nvPr/>
            </p:nvCxnSpPr>
            <p:spPr>
              <a:xfrm rot="10800000">
                <a:off x="1787364" y="2977539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449" name="Shape 449"/>
              <p:cNvCxnSpPr/>
              <p:nvPr/>
            </p:nvCxnSpPr>
            <p:spPr>
              <a:xfrm flipH="1" rot="10800000">
                <a:off x="2920838" y="2048427"/>
                <a:ext cx="1" cy="929112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450" name="Shape 450"/>
              <p:cNvCxnSpPr/>
              <p:nvPr/>
            </p:nvCxnSpPr>
            <p:spPr>
              <a:xfrm rot="10800000">
                <a:off x="1787364" y="2048426"/>
                <a:ext cx="113347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4B08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451" name="Shape 451"/>
              <p:cNvSpPr txBox="1"/>
              <p:nvPr/>
            </p:nvSpPr>
            <p:spPr>
              <a:xfrm>
                <a:off x="1882017" y="2093605"/>
                <a:ext cx="127842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rPr b="1" lang="en-US" sz="16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Ventenata</a:t>
                </a:r>
                <a:r>
                  <a:rPr lang="en-US" sz="1600">
                    <a:solidFill>
                      <a:srgbClr val="F4B08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on USFS surface</a:t>
                </a:r>
              </a:p>
            </p:txBody>
          </p:sp>
          <p:grpSp>
            <p:nvGrpSpPr>
              <p:cNvPr id="452" name="Shape 452"/>
              <p:cNvGrpSpPr/>
              <p:nvPr/>
            </p:nvGrpSpPr>
            <p:grpSpPr>
              <a:xfrm>
                <a:off x="1747638" y="2975424"/>
                <a:ext cx="66677" cy="465274"/>
                <a:chOff x="248553" y="1400625"/>
                <a:chExt cx="45096" cy="2060785"/>
              </a:xfrm>
            </p:grpSpPr>
            <p:cxnSp>
              <p:nvCxnSpPr>
                <p:cNvPr id="453" name="Shape 453"/>
                <p:cNvCxnSpPr/>
                <p:nvPr/>
              </p:nvCxnSpPr>
              <p:spPr>
                <a:xfrm rot="10800000">
                  <a:off x="272865" y="1400625"/>
                  <a:ext cx="0" cy="195262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4B08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454" name="Shape 454"/>
                <p:cNvSpPr/>
                <p:nvPr/>
              </p:nvSpPr>
              <p:spPr>
                <a:xfrm>
                  <a:off x="248553" y="3131511"/>
                  <a:ext cx="45096" cy="329899"/>
                </a:xfrm>
                <a:prstGeom prst="ellipse">
                  <a:avLst/>
                </a:prstGeom>
                <a:solidFill>
                  <a:srgbClr val="F4B08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55" name="Shape 455"/>
            <p:cNvSpPr/>
            <p:nvPr/>
          </p:nvSpPr>
          <p:spPr>
            <a:xfrm>
              <a:off x="1755455" y="2015885"/>
              <a:ext cx="66677" cy="74483"/>
            </a:xfrm>
            <a:prstGeom prst="ellipse">
              <a:avLst/>
            </a:prstGeom>
            <a:solidFill>
              <a:srgbClr val="F4B08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Shape 456"/>
          <p:cNvGrpSpPr/>
          <p:nvPr/>
        </p:nvGrpSpPr>
        <p:grpSpPr>
          <a:xfrm flipH="1" rot="10800000">
            <a:off x="6540539" y="3843860"/>
            <a:ext cx="1966793" cy="2590283"/>
            <a:chOff x="-531969" y="108181"/>
            <a:chExt cx="1966793" cy="2590283"/>
          </a:xfrm>
        </p:grpSpPr>
        <p:grpSp>
          <p:nvGrpSpPr>
            <p:cNvPr id="457" name="Shape 457"/>
            <p:cNvGrpSpPr/>
            <p:nvPr/>
          </p:nvGrpSpPr>
          <p:grpSpPr>
            <a:xfrm>
              <a:off x="-531969" y="108181"/>
              <a:ext cx="1966793" cy="2530979"/>
              <a:chOff x="-531969" y="531610"/>
              <a:chExt cx="1966793" cy="2209728"/>
            </a:xfrm>
          </p:grpSpPr>
          <p:grpSp>
            <p:nvGrpSpPr>
              <p:cNvPr id="458" name="Shape 458"/>
              <p:cNvGrpSpPr/>
              <p:nvPr/>
            </p:nvGrpSpPr>
            <p:grpSpPr>
              <a:xfrm>
                <a:off x="-531969" y="531610"/>
                <a:ext cx="1966793" cy="922235"/>
                <a:chOff x="-531969" y="531610"/>
                <a:chExt cx="1966793" cy="922235"/>
              </a:xfrm>
            </p:grpSpPr>
            <p:cxnSp>
              <p:nvCxnSpPr>
                <p:cNvPr id="459" name="Shape 459"/>
                <p:cNvCxnSpPr/>
                <p:nvPr/>
              </p:nvCxnSpPr>
              <p:spPr>
                <a:xfrm rot="10800000">
                  <a:off x="285751" y="1428750"/>
                  <a:ext cx="113347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460" name="Shape 460"/>
                <p:cNvCxnSpPr/>
                <p:nvPr/>
              </p:nvCxnSpPr>
              <p:spPr>
                <a:xfrm rot="10800000">
                  <a:off x="1419225" y="571500"/>
                  <a:ext cx="0" cy="85725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cxnSp>
              <p:nvCxnSpPr>
                <p:cNvPr id="461" name="Shape 461"/>
                <p:cNvCxnSpPr/>
                <p:nvPr/>
              </p:nvCxnSpPr>
              <p:spPr>
                <a:xfrm rot="10800000">
                  <a:off x="-144831" y="571500"/>
                  <a:ext cx="1564055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sp>
              <p:nvSpPr>
                <p:cNvPr id="462" name="Shape 462"/>
                <p:cNvSpPr/>
                <p:nvPr/>
              </p:nvSpPr>
              <p:spPr>
                <a:xfrm>
                  <a:off x="-164637" y="531610"/>
                  <a:ext cx="66675" cy="72784"/>
                </a:xfrm>
                <a:prstGeom prst="ellipse">
                  <a:avLst/>
                </a:prstGeom>
                <a:solidFill>
                  <a:srgbClr val="BFBFBF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" name="Shape 463"/>
                <p:cNvSpPr txBox="1"/>
                <p:nvPr/>
              </p:nvSpPr>
              <p:spPr>
                <a:xfrm rot="10800000">
                  <a:off x="-531969" y="620841"/>
                  <a:ext cx="1966793" cy="8330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buNone/>
                  </a:pPr>
                  <a:r>
                    <a:rPr lang="en-US" sz="14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WY Weed &amp; Pest recommends both species for state-designation as noxious</a:t>
                  </a:r>
                </a:p>
              </p:txBody>
            </p:sp>
          </p:grpSp>
          <p:cxnSp>
            <p:nvCxnSpPr>
              <p:cNvPr id="464" name="Shape 464"/>
              <p:cNvCxnSpPr/>
              <p:nvPr/>
            </p:nvCxnSpPr>
            <p:spPr>
              <a:xfrm rot="10800000">
                <a:off x="285749" y="1428750"/>
                <a:ext cx="2" cy="1312588"/>
              </a:xfrm>
              <a:prstGeom prst="straightConnector1">
                <a:avLst/>
              </a:prstGeom>
              <a:noFill/>
              <a:ln cap="flat" cmpd="sng" w="9525">
                <a:solidFill>
                  <a:srgbClr val="F2F2F2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sp>
          <p:nvSpPr>
            <p:cNvPr id="465" name="Shape 465"/>
            <p:cNvSpPr/>
            <p:nvPr/>
          </p:nvSpPr>
          <p:spPr>
            <a:xfrm>
              <a:off x="252413" y="2623981"/>
              <a:ext cx="66677" cy="74483"/>
            </a:xfrm>
            <a:prstGeom prst="ellipse">
              <a:avLst/>
            </a:prstGeom>
            <a:solidFill>
              <a:srgbClr val="BFBFB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6" name="Shape 466"/>
          <p:cNvSpPr txBox="1"/>
          <p:nvPr/>
        </p:nvSpPr>
        <p:spPr>
          <a:xfrm>
            <a:off x="7060288" y="3485688"/>
            <a:ext cx="6750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11/17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/>
          <p:nvPr>
            <p:ph idx="4294967295" type="title"/>
          </p:nvPr>
        </p:nvSpPr>
        <p:spPr>
          <a:xfrm>
            <a:off x="628650" y="2766150"/>
            <a:ext cx="7886700" cy="1325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/>
              <a:t>Moving Forward?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Shape 4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93202" cy="681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Shape 4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Shape 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99" y="0"/>
            <a:ext cx="9093202" cy="681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/>
        </p:nvSpPr>
        <p:spPr>
          <a:xfrm>
            <a:off x="1257300" y="501550"/>
            <a:ext cx="65892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A53010"/>
                </a:solidFill>
                <a:latin typeface="Calibri"/>
                <a:ea typeface="Calibri"/>
                <a:cs typeface="Calibri"/>
                <a:sym typeface="Calibri"/>
              </a:rPr>
              <a:t>Northeast WY Invasive Grass EDRR Pilot</a:t>
            </a:r>
            <a:br>
              <a:rPr b="1" lang="en-US" sz="2800">
                <a:solidFill>
                  <a:srgbClr val="A5301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Complementarity, Partnerships, Scale, Implementation, Timeliness, Resource Availability, Metrics</a:t>
            </a:r>
          </a:p>
        </p:txBody>
      </p:sp>
      <p:sp>
        <p:nvSpPr>
          <p:cNvPr id="497" name="Shape 497"/>
          <p:cNvSpPr txBox="1"/>
          <p:nvPr/>
        </p:nvSpPr>
        <p:spPr>
          <a:xfrm>
            <a:off x="1409700" y="1644550"/>
            <a:ext cx="28746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127000" lvl="0" rtl="0">
              <a:spcBef>
                <a:spcPts val="400"/>
              </a:spcBef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400"/>
              </a:spcBef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127000" lvl="0" rtl="0">
              <a:spcBef>
                <a:spcPts val="400"/>
              </a:spcBef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1000"/>
              </a:spcBef>
              <a:buNone/>
            </a:pPr>
            <a:r>
              <a:rPr b="1"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</a:p>
        </p:txBody>
      </p:sp>
      <p:sp>
        <p:nvSpPr>
          <p:cNvPr id="498" name="Shape 498"/>
          <p:cNvSpPr txBox="1"/>
          <p:nvPr/>
        </p:nvSpPr>
        <p:spPr>
          <a:xfrm>
            <a:off x="876300" y="2254150"/>
            <a:ext cx="3615900" cy="3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342900" rtl="0">
              <a:spcBef>
                <a:spcPts val="0"/>
              </a:spcBef>
              <a:buClr>
                <a:srgbClr val="A53010"/>
              </a:buClr>
              <a:buSzPts val="1800"/>
              <a:buFont typeface="Noto Sans Symbols"/>
              <a:buChar char="•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Several partners willingness, landowners on board</a:t>
            </a:r>
          </a:p>
          <a:p>
            <a:pPr indent="-228600" lvl="0" marL="342900" rtl="0">
              <a:spcBef>
                <a:spcPts val="1000"/>
              </a:spcBef>
              <a:buClr>
                <a:srgbClr val="A53010"/>
              </a:buClr>
              <a:buSzPts val="1800"/>
              <a:buFont typeface="Noto Sans Symbols"/>
              <a:buChar char="•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Agreement for inventory</a:t>
            </a:r>
          </a:p>
          <a:p>
            <a:pPr indent="-228600" lvl="0" marL="342900" rtl="0">
              <a:spcBef>
                <a:spcPts val="1000"/>
              </a:spcBef>
              <a:buClr>
                <a:srgbClr val="A53010"/>
              </a:buClr>
              <a:buSzPts val="1800"/>
              <a:buFont typeface="Noto Sans Symbols"/>
              <a:buChar char="•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gap between state and federal, common priorities</a:t>
            </a:r>
          </a:p>
          <a:p>
            <a:pPr indent="-228600" lvl="0" marL="342900" rtl="0">
              <a:spcBef>
                <a:spcPts val="1000"/>
              </a:spcBef>
              <a:buClr>
                <a:srgbClr val="A53010"/>
              </a:buClr>
              <a:buSzPts val="1800"/>
              <a:buFont typeface="Noto Sans Symbols"/>
              <a:buChar char="•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Big group of collaborating experts</a:t>
            </a:r>
          </a:p>
          <a:p>
            <a:pPr indent="-114300" lvl="0" marL="342900" rtl="0">
              <a:spcBef>
                <a:spcPts val="1000"/>
              </a:spcBef>
              <a:buNone/>
            </a:pPr>
            <a:r>
              <a:t/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4914900" y="1644550"/>
            <a:ext cx="28731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4533900" y="2254150"/>
            <a:ext cx="37338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342900" rtl="0">
              <a:spcBef>
                <a:spcPts val="0"/>
              </a:spcBef>
              <a:buClr>
                <a:srgbClr val="A53010"/>
              </a:buClr>
              <a:buSzPts val="1800"/>
              <a:buFont typeface="Noto Sans Symbols"/>
              <a:buChar char="•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Federal financial agreements timeliness</a:t>
            </a:r>
          </a:p>
          <a:p>
            <a:pPr indent="-228600" lvl="0" marL="342900" rtl="0">
              <a:spcBef>
                <a:spcPts val="1000"/>
              </a:spcBef>
              <a:buClr>
                <a:srgbClr val="A53010"/>
              </a:buClr>
              <a:buSzPts val="1800"/>
              <a:buFont typeface="Noto Sans Symbols"/>
              <a:buChar char="•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Dectectability with high spring production</a:t>
            </a:r>
          </a:p>
          <a:p>
            <a:pPr indent="-228600" lvl="0" marL="342900" rtl="0">
              <a:spcBef>
                <a:spcPts val="1000"/>
              </a:spcBef>
              <a:buClr>
                <a:srgbClr val="A53010"/>
              </a:buClr>
              <a:buSzPts val="1800"/>
              <a:buFont typeface="Noto Sans Symbols"/>
              <a:buChar char="•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Terrain</a:t>
            </a:r>
          </a:p>
          <a:p>
            <a:pPr indent="-228600" lvl="0" marL="342900" rtl="0">
              <a:spcBef>
                <a:spcPts val="1000"/>
              </a:spcBef>
              <a:buClr>
                <a:srgbClr val="A53010"/>
              </a:buClr>
              <a:buSzPts val="1800"/>
              <a:buFont typeface="Noto Sans Symbols"/>
              <a:buChar char="•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Identifying Vectors of spread; linked properties grazing association</a:t>
            </a:r>
          </a:p>
          <a:p>
            <a:pPr indent="-228600" lvl="0" marL="342900" rtl="0">
              <a:spcBef>
                <a:spcPts val="1000"/>
              </a:spcBef>
              <a:buClr>
                <a:srgbClr val="A53010"/>
              </a:buClr>
              <a:buSzPts val="1800"/>
              <a:buFont typeface="Noto Sans Symbols"/>
              <a:buChar char="•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Long-term funding and some tied to current year and treatment only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0"/>
            <a:ext cx="9056675" cy="5094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84475" cy="336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1400" y="3363351"/>
            <a:ext cx="4632602" cy="34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515748"/>
            <a:ext cx="4206602" cy="315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4400" y="104225"/>
            <a:ext cx="4206602" cy="3154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42140" y="6021748"/>
            <a:ext cx="90981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36575" rIns="36575" wrap="square" tIns="36575">
            <a:noAutofit/>
          </a:bodyPr>
          <a:lstStyle/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Aerial application of 7 ounces Plateau + 7 ounces Milestone applied September 201</a:t>
            </a:r>
            <a:r>
              <a:rPr lang="en-US"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 b="-4215" l="0" r="4634" t="11571"/>
          <a:stretch/>
        </p:blipFill>
        <p:spPr>
          <a:xfrm>
            <a:off x="0" y="587732"/>
            <a:ext cx="9143999" cy="5682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