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notesMasterIdLst>
    <p:notesMasterId r:id="rId19"/>
  </p:notesMasterIdLst>
  <p:sldIdLst>
    <p:sldId id="532" r:id="rId2"/>
    <p:sldId id="429" r:id="rId3"/>
    <p:sldId id="488" r:id="rId4"/>
    <p:sldId id="485" r:id="rId5"/>
    <p:sldId id="500" r:id="rId6"/>
    <p:sldId id="527" r:id="rId7"/>
    <p:sldId id="447" r:id="rId8"/>
    <p:sldId id="494" r:id="rId9"/>
    <p:sldId id="440" r:id="rId10"/>
    <p:sldId id="526" r:id="rId11"/>
    <p:sldId id="518" r:id="rId12"/>
    <p:sldId id="514" r:id="rId13"/>
    <p:sldId id="516" r:id="rId14"/>
    <p:sldId id="529" r:id="rId15"/>
    <p:sldId id="531" r:id="rId16"/>
    <p:sldId id="525" r:id="rId17"/>
    <p:sldId id="477" r:id="rId1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hite, Allen -FS" initials="WA-" lastIdx="1" clrIdx="0">
    <p:extLst>
      <p:ext uri="{19B8F6BF-5375-455C-9EA6-DF929625EA0E}">
        <p15:presenceInfo xmlns:p15="http://schemas.microsoft.com/office/powerpoint/2012/main" userId="S-1-5-21-2443529608-3098792306-3041422421-2572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9DD"/>
    <a:srgbClr val="FDFB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12" autoAdjust="0"/>
    <p:restoredTop sz="94616" autoAdjust="0"/>
  </p:normalViewPr>
  <p:slideViewPr>
    <p:cSldViewPr>
      <p:cViewPr varScale="1">
        <p:scale>
          <a:sx n="110" d="100"/>
          <a:sy n="110" d="100"/>
        </p:scale>
        <p:origin x="152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0FB982D-86C4-4639-A4AC-34FBD2D24CC7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01FD933-6C66-41EC-A87F-BE479F807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1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000B0-1D2A-4C75-8CA8-E9119BAEB5F7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E7A1B-F489-459D-BCDB-ADA932A2A45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000B0-1D2A-4C75-8CA8-E9119BAEB5F7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E7A1B-F489-459D-BCDB-ADA932A2A4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000B0-1D2A-4C75-8CA8-E9119BAEB5F7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E7A1B-F489-459D-BCDB-ADA932A2A4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000B0-1D2A-4C75-8CA8-E9119BAEB5F7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E7A1B-F489-459D-BCDB-ADA932A2A4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000B0-1D2A-4C75-8CA8-E9119BAEB5F7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E7A1B-F489-459D-BCDB-ADA932A2A45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000B0-1D2A-4C75-8CA8-E9119BAEB5F7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E7A1B-F489-459D-BCDB-ADA932A2A4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000B0-1D2A-4C75-8CA8-E9119BAEB5F7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E7A1B-F489-459D-BCDB-ADA932A2A45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000B0-1D2A-4C75-8CA8-E9119BAEB5F7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E7A1B-F489-459D-BCDB-ADA932A2A4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000B0-1D2A-4C75-8CA8-E9119BAEB5F7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E7A1B-F489-459D-BCDB-ADA932A2A4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000B0-1D2A-4C75-8CA8-E9119BAEB5F7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E7A1B-F489-459D-BCDB-ADA932A2A45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000B0-1D2A-4C75-8CA8-E9119BAEB5F7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E7A1B-F489-459D-BCDB-ADA932A2A4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58000B0-1D2A-4C75-8CA8-E9119BAEB5F7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BE7A1B-F489-459D-BCDB-ADA932A2A45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371600"/>
            <a:ext cx="8991600" cy="152400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/>
              <a:t>Old World bluestems –</a:t>
            </a:r>
            <a:br>
              <a:rPr lang="en-US" sz="2800" b="1" dirty="0" smtClean="0"/>
            </a:br>
            <a:r>
              <a:rPr lang="en-US" sz="2800" b="1" dirty="0" smtClean="0"/>
              <a:t>AN INVASIVE threat TO the Southwest</a:t>
            </a:r>
            <a:endParaRPr lang="en-US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962400"/>
            <a:ext cx="8153400" cy="22098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Allen White</a:t>
            </a:r>
          </a:p>
          <a:p>
            <a:endParaRPr lang="en-US" sz="1000" b="1" dirty="0" smtClean="0"/>
          </a:p>
          <a:p>
            <a:pPr algn="ctr"/>
            <a:r>
              <a:rPr lang="en-US" sz="2200" b="1" dirty="0" smtClean="0"/>
              <a:t>USFS Region 3 Invasive </a:t>
            </a:r>
            <a:r>
              <a:rPr lang="en-US" sz="2200" b="1" dirty="0"/>
              <a:t>Species/Pesticides </a:t>
            </a:r>
            <a:r>
              <a:rPr lang="en-US" sz="2200" b="1" dirty="0" smtClean="0"/>
              <a:t>Coordinator</a:t>
            </a:r>
          </a:p>
          <a:p>
            <a:pPr algn="ctr">
              <a:spcBef>
                <a:spcPts val="0"/>
              </a:spcBef>
            </a:pPr>
            <a:endParaRPr lang="en-US" sz="2000" b="1" dirty="0"/>
          </a:p>
          <a:p>
            <a:pPr algn="ctr"/>
            <a:r>
              <a:rPr lang="en-US" sz="2000" b="1" dirty="0"/>
              <a:t>allenwhite@fs.fed.us</a:t>
            </a:r>
          </a:p>
          <a:p>
            <a:pPr algn="ctr"/>
            <a:r>
              <a:rPr lang="en-US" sz="2000" b="1" dirty="0"/>
              <a:t>(505) 842-3280</a:t>
            </a:r>
          </a:p>
          <a:p>
            <a:pPr algn="ctr"/>
            <a:endParaRPr lang="en-US" sz="2200" b="1" dirty="0" smtClean="0"/>
          </a:p>
          <a:p>
            <a:pPr algn="ctr"/>
            <a:endParaRPr lang="en-US" sz="2200" b="1" dirty="0"/>
          </a:p>
          <a:p>
            <a:pPr algn="ctr"/>
            <a:endParaRPr lang="en-US" sz="2200" b="1" dirty="0" smtClean="0"/>
          </a:p>
        </p:txBody>
      </p:sp>
    </p:spTree>
    <p:extLst>
      <p:ext uri="{BB962C8B-B14F-4D97-AF65-F5344CB8AC3E}">
        <p14:creationId xmlns:p14="http://schemas.microsoft.com/office/powerpoint/2010/main" val="383807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8382000" cy="990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Survey for YB on NFS lands in </a:t>
            </a:r>
            <a:r>
              <a:rPr lang="en-US" b="1" dirty="0" smtClean="0"/>
              <a:t>Region 3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 FY17, Region 3 </a:t>
            </a:r>
            <a:r>
              <a:rPr lang="en-US" dirty="0" smtClean="0"/>
              <a:t>performed informal “windshield” surveys </a:t>
            </a:r>
            <a:r>
              <a:rPr lang="en-US" dirty="0"/>
              <a:t>on all forests for YB presence.</a:t>
            </a:r>
          </a:p>
          <a:p>
            <a:endParaRPr lang="en-US" dirty="0"/>
          </a:p>
          <a:p>
            <a:r>
              <a:rPr lang="en-US" dirty="0" smtClean="0"/>
              <a:t>Forests </a:t>
            </a:r>
            <a:r>
              <a:rPr lang="en-US" dirty="0"/>
              <a:t>were asked </a:t>
            </a:r>
            <a:r>
              <a:rPr lang="en-US" dirty="0" smtClean="0"/>
              <a:t>to identify </a:t>
            </a:r>
            <a:r>
              <a:rPr lang="en-US" dirty="0"/>
              <a:t>presence of YB (if any) </a:t>
            </a:r>
            <a:r>
              <a:rPr lang="en-US" dirty="0" smtClean="0"/>
              <a:t>across all Districts as </a:t>
            </a:r>
            <a:r>
              <a:rPr lang="en-US" dirty="0"/>
              <a:t>much as possible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231" y="1673225"/>
            <a:ext cx="3538537" cy="4718050"/>
          </a:xfrm>
        </p:spPr>
      </p:pic>
      <p:sp>
        <p:nvSpPr>
          <p:cNvPr id="6" name="TextBox 5"/>
          <p:cNvSpPr txBox="1"/>
          <p:nvPr/>
        </p:nvSpPr>
        <p:spPr>
          <a:xfrm>
            <a:off x="5046096" y="6058954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Alex Heeren, Mogollon Rim RD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270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3820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OWB locations in SEINet plants database*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Yellow bluestem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Caucasian bluestem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910" y="2590799"/>
            <a:ext cx="4109290" cy="28194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" y="2590799"/>
            <a:ext cx="3976838" cy="2819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1960" y="6142980"/>
            <a:ext cx="5891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National Forest System lands are highlighted in green.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73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YB </a:t>
            </a:r>
            <a:r>
              <a:rPr lang="en-US" b="1" dirty="0"/>
              <a:t>in </a:t>
            </a:r>
            <a:r>
              <a:rPr lang="en-US" b="1" dirty="0" smtClean="0"/>
              <a:t>Region 3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518464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Yellow bluestem has been reported </a:t>
            </a:r>
            <a:r>
              <a:rPr lang="en-US" dirty="0" smtClean="0"/>
              <a:t>either on or near all </a:t>
            </a:r>
            <a:r>
              <a:rPr lang="en-US" dirty="0"/>
              <a:t>national forests </a:t>
            </a:r>
            <a:r>
              <a:rPr lang="en-US" dirty="0" smtClean="0"/>
              <a:t>and national grasslands in Region 3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Caucasian bluestem has been found </a:t>
            </a:r>
            <a:r>
              <a:rPr lang="en-US" dirty="0" smtClean="0"/>
              <a:t>on </a:t>
            </a:r>
            <a:r>
              <a:rPr lang="en-US" dirty="0"/>
              <a:t>the Coconino NF along Forest Road </a:t>
            </a:r>
            <a:r>
              <a:rPr lang="en-US" dirty="0" smtClean="0"/>
              <a:t>535. May </a:t>
            </a:r>
            <a:r>
              <a:rPr lang="en-US" dirty="0"/>
              <a:t>also be present on </a:t>
            </a:r>
            <a:r>
              <a:rPr lang="en-US" dirty="0" smtClean="0"/>
              <a:t>the Coronado </a:t>
            </a:r>
            <a:r>
              <a:rPr lang="en-US" dirty="0"/>
              <a:t>and Gila NFs according to SEINet.</a:t>
            </a:r>
          </a:p>
          <a:p>
            <a:endParaRPr lang="en-US" dirty="0" smtClean="0"/>
          </a:p>
          <a:p>
            <a:r>
              <a:rPr lang="en-US" dirty="0" smtClean="0"/>
              <a:t>Kiowa (</a:t>
            </a:r>
            <a:r>
              <a:rPr lang="en-US" dirty="0"/>
              <a:t>shown), Rita </a:t>
            </a:r>
            <a:r>
              <a:rPr lang="en-US" dirty="0" smtClean="0"/>
              <a:t>Blanca, </a:t>
            </a:r>
            <a:r>
              <a:rPr lang="en-US" dirty="0"/>
              <a:t>and Black Kettle </a:t>
            </a:r>
            <a:r>
              <a:rPr lang="en-US" dirty="0" smtClean="0"/>
              <a:t>National Grasslands in NM and OK </a:t>
            </a:r>
            <a:r>
              <a:rPr lang="en-US" dirty="0"/>
              <a:t>all have </a:t>
            </a:r>
            <a:r>
              <a:rPr lang="en-US" dirty="0" smtClean="0"/>
              <a:t>yellow bluestem </a:t>
            </a:r>
            <a:r>
              <a:rPr lang="en-US" dirty="0"/>
              <a:t>infestations.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371" y="4268514"/>
            <a:ext cx="3084843" cy="23105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52371" y="6218039"/>
            <a:ext cx="3181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New YB patch in 2</a:t>
            </a:r>
            <a:r>
              <a:rPr lang="en-US" b="1" dirty="0" smtClean="0">
                <a:solidFill>
                  <a:schemeClr val="bg1"/>
                </a:solidFill>
              </a:rPr>
              <a:t>-</a:t>
            </a:r>
            <a:r>
              <a:rPr lang="en-US" dirty="0" smtClean="0">
                <a:solidFill>
                  <a:schemeClr val="bg1"/>
                </a:solidFill>
              </a:rPr>
              <a:t>track road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70" y="1772829"/>
            <a:ext cx="3084843" cy="2313632"/>
          </a:xfrm>
        </p:spPr>
      </p:pic>
      <p:sp>
        <p:nvSpPr>
          <p:cNvPr id="16" name="TextBox 15"/>
          <p:cNvSpPr txBox="1"/>
          <p:nvPr/>
        </p:nvSpPr>
        <p:spPr>
          <a:xfrm>
            <a:off x="2133600" y="3744382"/>
            <a:ext cx="3238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CRP land w/ YB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2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YB on Black Kettle 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endParaRPr lang="en-US" dirty="0" smtClean="0"/>
          </a:p>
          <a:p>
            <a:r>
              <a:rPr lang="en-US" dirty="0"/>
              <a:t>Some pastures on the Black Kettle NG </a:t>
            </a:r>
            <a:r>
              <a:rPr lang="en-US" dirty="0" smtClean="0"/>
              <a:t>in western Oklahoma have 5 to 15% YB cover after a drought, </a:t>
            </a:r>
            <a:r>
              <a:rPr lang="en-US" dirty="0"/>
              <a:t>although </a:t>
            </a:r>
            <a:r>
              <a:rPr lang="en-US" dirty="0" smtClean="0"/>
              <a:t>a few </a:t>
            </a:r>
            <a:r>
              <a:rPr lang="en-US" dirty="0"/>
              <a:t>pastures have </a:t>
            </a:r>
            <a:r>
              <a:rPr lang="en-US" dirty="0" smtClean="0"/>
              <a:t>reached as </a:t>
            </a:r>
            <a:r>
              <a:rPr lang="en-US" dirty="0"/>
              <a:t>much as </a:t>
            </a:r>
            <a:r>
              <a:rPr lang="en-US" dirty="0" smtClean="0"/>
              <a:t>35%.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YB is </a:t>
            </a:r>
            <a:r>
              <a:rPr lang="en-US" dirty="0"/>
              <a:t>very prevalent </a:t>
            </a:r>
            <a:r>
              <a:rPr lang="en-US" dirty="0" smtClean="0"/>
              <a:t>on </a:t>
            </a:r>
            <a:r>
              <a:rPr lang="en-US" dirty="0"/>
              <a:t>adjacent private </a:t>
            </a:r>
            <a:r>
              <a:rPr lang="en-US" dirty="0" smtClean="0"/>
              <a:t>lands </a:t>
            </a:r>
            <a:r>
              <a:rPr lang="en-US" dirty="0"/>
              <a:t>and </a:t>
            </a:r>
            <a:r>
              <a:rPr lang="en-US" dirty="0" smtClean="0"/>
              <a:t>is still </a:t>
            </a:r>
            <a:r>
              <a:rPr lang="en-US" dirty="0"/>
              <a:t>being planted by producers</a:t>
            </a:r>
            <a:r>
              <a:rPr lang="en-US" dirty="0" smtClean="0"/>
              <a:t>. </a:t>
            </a:r>
            <a:r>
              <a:rPr lang="en-US" dirty="0"/>
              <a:t>The highway dept. </a:t>
            </a:r>
            <a:r>
              <a:rPr lang="en-US" dirty="0" smtClean="0"/>
              <a:t>of Roger Mills County has also planted YB </a:t>
            </a:r>
            <a:r>
              <a:rPr lang="en-US" dirty="0"/>
              <a:t>along </a:t>
            </a:r>
            <a:r>
              <a:rPr lang="en-US" dirty="0" smtClean="0"/>
              <a:t>ROWs</a:t>
            </a:r>
            <a:r>
              <a:rPr lang="en-US" dirty="0"/>
              <a:t>.</a:t>
            </a:r>
          </a:p>
          <a:p>
            <a:endParaRPr lang="en-US" dirty="0" smtClean="0"/>
          </a:p>
          <a:p>
            <a:r>
              <a:rPr lang="en-US" dirty="0" smtClean="0"/>
              <a:t>YB will displace </a:t>
            </a:r>
            <a:r>
              <a:rPr lang="en-US" dirty="0"/>
              <a:t>most grasses, even weeping lovegrass. </a:t>
            </a:r>
          </a:p>
          <a:p>
            <a:endParaRPr lang="en-US" dirty="0" smtClean="0"/>
          </a:p>
          <a:p>
            <a:r>
              <a:rPr lang="en-US" dirty="0" smtClean="0"/>
              <a:t>Black Kettle NG manages heavy infestations by grazing them with yearlings during growing season.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703832"/>
            <a:ext cx="3657600" cy="22717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lum bright="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9000"/>
                    </a14:imgEffect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155376"/>
            <a:ext cx="3657600" cy="2343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91200" y="6122961"/>
            <a:ext cx="3255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Chuck Milner, Black Kettle NG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30240" y="3636990"/>
            <a:ext cx="3255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Chuck Milner, Black Kettle NG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12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YB along SH 14 east of Albuquerque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4267200"/>
            <a:ext cx="3200400" cy="2400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705111"/>
            <a:ext cx="3149600" cy="2362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87581" y="6279661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USFS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1688374"/>
            <a:ext cx="3149600" cy="23622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162181" y="3672381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USFS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62799" y="3681242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USFS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236720"/>
            <a:ext cx="3200400" cy="24003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251580" y="6279661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USFS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162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YB </a:t>
            </a:r>
            <a:r>
              <a:rPr lang="en-US" b="1" dirty="0"/>
              <a:t>on </a:t>
            </a:r>
            <a:r>
              <a:rPr lang="en-US" b="1" dirty="0" smtClean="0"/>
              <a:t>Santa Fe </a:t>
            </a:r>
            <a:r>
              <a:rPr lang="en-US" b="1" dirty="0"/>
              <a:t>NF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343400" cy="4718304"/>
          </a:xfrm>
        </p:spPr>
        <p:txBody>
          <a:bodyPr>
            <a:normAutofit/>
          </a:bodyPr>
          <a:lstStyle/>
          <a:p>
            <a:r>
              <a:rPr lang="en-US" dirty="0"/>
              <a:t>YB </a:t>
            </a:r>
            <a:r>
              <a:rPr lang="en-US" dirty="0" smtClean="0"/>
              <a:t>is </a:t>
            </a:r>
            <a:r>
              <a:rPr lang="en-US" dirty="0"/>
              <a:t>growing </a:t>
            </a:r>
            <a:r>
              <a:rPr lang="en-US" dirty="0" smtClean="0"/>
              <a:t>in P/J grassland and rocky escarpments away </a:t>
            </a:r>
            <a:r>
              <a:rPr lang="en-US" dirty="0"/>
              <a:t>from any road or </a:t>
            </a:r>
            <a:r>
              <a:rPr lang="en-US" dirty="0" smtClean="0"/>
              <a:t>disturbed area.</a:t>
            </a:r>
          </a:p>
          <a:p>
            <a:endParaRPr lang="en-US" dirty="0" smtClean="0"/>
          </a:p>
          <a:p>
            <a:r>
              <a:rPr lang="en-US" dirty="0" smtClean="0"/>
              <a:t>YB and </a:t>
            </a:r>
            <a:r>
              <a:rPr lang="en-US" dirty="0"/>
              <a:t>silver bluestem </a:t>
            </a:r>
            <a:r>
              <a:rPr lang="en-US" dirty="0" smtClean="0"/>
              <a:t>occur </a:t>
            </a:r>
            <a:r>
              <a:rPr lang="en-US" dirty="0" smtClean="0"/>
              <a:t>in</a:t>
            </a:r>
            <a:r>
              <a:rPr lang="en-US" dirty="0" smtClean="0"/>
              <a:t> </a:t>
            </a:r>
            <a:r>
              <a:rPr lang="en-US" dirty="0"/>
              <a:t>thick </a:t>
            </a:r>
            <a:r>
              <a:rPr lang="en-US" dirty="0" smtClean="0"/>
              <a:t>complexes </a:t>
            </a:r>
            <a:r>
              <a:rPr lang="en-US" dirty="0"/>
              <a:t>along </a:t>
            </a:r>
            <a:r>
              <a:rPr lang="en-US" dirty="0" smtClean="0"/>
              <a:t>riparian areas of the Pecos River. 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550126"/>
            <a:ext cx="2203448" cy="1652585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289662"/>
            <a:ext cx="2203448" cy="16525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357" y="5022668"/>
            <a:ext cx="2203448" cy="165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1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YB on Coronado NF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2209800"/>
            <a:ext cx="3962400" cy="418185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Sierra </a:t>
            </a:r>
            <a:r>
              <a:rPr lang="en-US" dirty="0"/>
              <a:t>Vista and Nogales </a:t>
            </a:r>
            <a:r>
              <a:rPr lang="en-US" dirty="0" smtClean="0"/>
              <a:t>Ranger Districts on Coronado NF may have up to 2,000 acres of a combination of YB and Lehmann lovegrass.</a:t>
            </a:r>
          </a:p>
          <a:p>
            <a:endParaRPr lang="en-US" dirty="0" smtClean="0"/>
          </a:p>
          <a:p>
            <a:r>
              <a:rPr lang="en-US" dirty="0" smtClean="0"/>
              <a:t>Expansion </a:t>
            </a:r>
            <a:r>
              <a:rPr lang="en-US" dirty="0"/>
              <a:t>of YB and </a:t>
            </a:r>
            <a:r>
              <a:rPr lang="en-US" dirty="0" smtClean="0"/>
              <a:t>Lehmann </a:t>
            </a:r>
            <a:r>
              <a:rPr lang="en-US" dirty="0"/>
              <a:t>lovegrass on </a:t>
            </a:r>
            <a:r>
              <a:rPr lang="en-US" dirty="0" smtClean="0"/>
              <a:t>the two Ranger </a:t>
            </a:r>
            <a:r>
              <a:rPr lang="en-US" dirty="0"/>
              <a:t>D</a:t>
            </a:r>
            <a:r>
              <a:rPr lang="en-US" dirty="0" smtClean="0"/>
              <a:t>istricts </a:t>
            </a:r>
            <a:r>
              <a:rPr lang="en-US" dirty="0"/>
              <a:t>has lowered biodiversity and has required changes in grazing management practices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YB seems to establish better on calcareous soils as compared to granitic soils (J. </a:t>
            </a:r>
            <a:r>
              <a:rPr lang="en-US" dirty="0"/>
              <a:t>Heitholt, Range Program </a:t>
            </a:r>
            <a:r>
              <a:rPr lang="en-US" dirty="0" smtClean="0"/>
              <a:t>Manager, Coronado NF)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86" y="1905000"/>
            <a:ext cx="2895600" cy="21717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86" y="4343400"/>
            <a:ext cx="289560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51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534400" cy="990600"/>
          </a:xfrm>
        </p:spPr>
        <p:txBody>
          <a:bodyPr>
            <a:normAutofit/>
          </a:bodyPr>
          <a:lstStyle/>
          <a:p>
            <a:r>
              <a:rPr lang="en-US" b="1" dirty="0" smtClean="0"/>
              <a:t>FS options for </a:t>
            </a:r>
            <a:r>
              <a:rPr lang="en-US" b="1" dirty="0"/>
              <a:t>OWB </a:t>
            </a:r>
            <a:r>
              <a:rPr lang="en-US" b="1" dirty="0" smtClean="0"/>
              <a:t>management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81600"/>
          </a:xfrm>
        </p:spPr>
        <p:txBody>
          <a:bodyPr>
            <a:noAutofit/>
          </a:bodyPr>
          <a:lstStyle/>
          <a:p>
            <a:endParaRPr lang="en-US" sz="1600" dirty="0" smtClean="0"/>
          </a:p>
          <a:p>
            <a:r>
              <a:rPr lang="en-US" sz="1800" dirty="0"/>
              <a:t>Add OWBs to </a:t>
            </a:r>
            <a:r>
              <a:rPr lang="en-US" sz="1800" dirty="0" smtClean="0"/>
              <a:t>invasive </a:t>
            </a:r>
            <a:r>
              <a:rPr lang="en-US" sz="1800" dirty="0"/>
              <a:t>weed </a:t>
            </a:r>
            <a:r>
              <a:rPr lang="en-US" sz="1800" dirty="0" smtClean="0"/>
              <a:t>lists of national forests and grasslands in R3.</a:t>
            </a:r>
            <a:endParaRPr lang="en-US" sz="1600" dirty="0"/>
          </a:p>
          <a:p>
            <a:endParaRPr lang="en-US" sz="1800" dirty="0" smtClean="0"/>
          </a:p>
          <a:p>
            <a:r>
              <a:rPr lang="en-US" sz="1800" dirty="0" smtClean="0"/>
              <a:t>Survey and monitor for OWBs </a:t>
            </a:r>
            <a:r>
              <a:rPr lang="en-US" sz="1800" dirty="0"/>
              <a:t>on </a:t>
            </a:r>
            <a:r>
              <a:rPr lang="en-US" sz="1800" dirty="0" smtClean="0"/>
              <a:t>National Forest System (NFS) lands.</a:t>
            </a:r>
          </a:p>
          <a:p>
            <a:endParaRPr lang="en-US" sz="1800" dirty="0"/>
          </a:p>
          <a:p>
            <a:r>
              <a:rPr lang="en-US" sz="1800" dirty="0" smtClean="0"/>
              <a:t>Aggressively eradicate </a:t>
            </a:r>
            <a:r>
              <a:rPr lang="en-US" sz="1800" dirty="0"/>
              <a:t>new </a:t>
            </a:r>
            <a:r>
              <a:rPr lang="en-US" sz="1800" dirty="0" smtClean="0"/>
              <a:t>OWB infestations and try to contain large infestations when feasible.</a:t>
            </a:r>
            <a:endParaRPr lang="en-US" sz="1800" dirty="0"/>
          </a:p>
          <a:p>
            <a:endParaRPr lang="en-US" sz="1800" dirty="0" smtClean="0"/>
          </a:p>
          <a:p>
            <a:r>
              <a:rPr lang="en-US" sz="1800" dirty="0" smtClean="0"/>
              <a:t>Coordinate </a:t>
            </a:r>
            <a:r>
              <a:rPr lang="en-US" sz="1800" dirty="0"/>
              <a:t>with </a:t>
            </a:r>
            <a:r>
              <a:rPr lang="en-US" sz="1800" dirty="0" smtClean="0"/>
              <a:t>state </a:t>
            </a:r>
            <a:r>
              <a:rPr lang="en-US" sz="1800" dirty="0"/>
              <a:t>DOTs and county highway depts. to limit </a:t>
            </a:r>
            <a:r>
              <a:rPr lang="en-US" sz="1800" dirty="0" smtClean="0"/>
              <a:t>OWB spread.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1800" dirty="0" smtClean="0"/>
              <a:t>Prohibit OWB </a:t>
            </a:r>
            <a:r>
              <a:rPr lang="en-US" sz="1800" dirty="0"/>
              <a:t>seed in mulch or seed mixes </a:t>
            </a:r>
            <a:r>
              <a:rPr lang="en-US" sz="1800" dirty="0" smtClean="0"/>
              <a:t>used on </a:t>
            </a:r>
            <a:r>
              <a:rPr lang="en-US" sz="1800" dirty="0"/>
              <a:t>NFS </a:t>
            </a:r>
            <a:r>
              <a:rPr lang="en-US" sz="1800" dirty="0" smtClean="0"/>
              <a:t>lands.</a:t>
            </a:r>
          </a:p>
          <a:p>
            <a:endParaRPr lang="en-US" sz="1800" dirty="0" smtClean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08009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Old World bluestems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OWBs are perennial, warm-season bunchgrasses that have become invasive, particularly </a:t>
            </a:r>
            <a:r>
              <a:rPr lang="en-US" dirty="0"/>
              <a:t>in </a:t>
            </a:r>
            <a:r>
              <a:rPr lang="en-US" dirty="0" smtClean="0"/>
              <a:t>the Midwest </a:t>
            </a:r>
            <a:r>
              <a:rPr lang="en-US" dirty="0"/>
              <a:t>and Texas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Includes both yellow bluestem (</a:t>
            </a:r>
            <a:r>
              <a:rPr lang="en-US" i="1" dirty="0" smtClean="0">
                <a:solidFill>
                  <a:srgbClr val="C00000"/>
                </a:solidFill>
              </a:rPr>
              <a:t>Bothriochloa ischaemum</a:t>
            </a:r>
            <a:r>
              <a:rPr lang="en-US" dirty="0" smtClean="0"/>
              <a:t>) and Caucasian bluestem </a:t>
            </a:r>
            <a:r>
              <a:rPr lang="en-US" dirty="0"/>
              <a:t>(</a:t>
            </a:r>
            <a:r>
              <a:rPr lang="en-US" i="1" dirty="0" smtClean="0">
                <a:solidFill>
                  <a:srgbClr val="C00000"/>
                </a:solidFill>
              </a:rPr>
              <a:t>B. bladhii</a:t>
            </a:r>
            <a:r>
              <a:rPr lang="en-US" dirty="0" smtClean="0"/>
              <a:t>).</a:t>
            </a:r>
          </a:p>
          <a:p>
            <a:endParaRPr lang="en-US" dirty="0"/>
          </a:p>
          <a:p>
            <a:r>
              <a:rPr lang="en-US" dirty="0" smtClean="0"/>
              <a:t>Originally </a:t>
            </a:r>
            <a:r>
              <a:rPr lang="en-US" dirty="0"/>
              <a:t>imported </a:t>
            </a:r>
            <a:r>
              <a:rPr lang="en-US" dirty="0" smtClean="0"/>
              <a:t>from Eurasia and Africa in the early 1900s for erosion control </a:t>
            </a:r>
            <a:r>
              <a:rPr lang="en-US" dirty="0"/>
              <a:t>and </a:t>
            </a:r>
            <a:r>
              <a:rPr lang="en-US" dirty="0" smtClean="0"/>
              <a:t>as </a:t>
            </a:r>
            <a:r>
              <a:rPr lang="en-US" dirty="0"/>
              <a:t>forage </a:t>
            </a:r>
            <a:r>
              <a:rPr lang="en-US" dirty="0" smtClean="0"/>
              <a:t>crops </a:t>
            </a:r>
            <a:r>
              <a:rPr lang="en-US" dirty="0"/>
              <a:t>for haying and grazing.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550" y="1739931"/>
            <a:ext cx="3294080" cy="21581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93708" y="3423938"/>
            <a:ext cx="1843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Yellow bluestem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0" y="4155848"/>
            <a:ext cx="3294080" cy="23882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77419" y="6096000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Caucasian bluestem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939" y="1739930"/>
            <a:ext cx="894982" cy="1342473"/>
          </a:xfrm>
        </p:spPr>
      </p:pic>
      <p:pic>
        <p:nvPicPr>
          <p:cNvPr id="10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203" y="4155848"/>
            <a:ext cx="991072" cy="1321429"/>
          </a:xfrm>
        </p:spPr>
      </p:pic>
    </p:spTree>
    <p:extLst>
      <p:ext uri="{BB962C8B-B14F-4D97-AF65-F5344CB8AC3E}">
        <p14:creationId xmlns:p14="http://schemas.microsoft.com/office/powerpoint/2010/main" val="163937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OWB cultivars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OWB cultivars originally </a:t>
            </a:r>
            <a:r>
              <a:rPr lang="en-US" dirty="0"/>
              <a:t>released by </a:t>
            </a:r>
            <a:r>
              <a:rPr lang="en-US" dirty="0" smtClean="0"/>
              <a:t>USDA ARS </a:t>
            </a:r>
            <a:r>
              <a:rPr lang="en-US" dirty="0"/>
              <a:t>and State </a:t>
            </a:r>
            <a:r>
              <a:rPr lang="en-US" dirty="0" smtClean="0"/>
              <a:t>agricultural </a:t>
            </a:r>
            <a:r>
              <a:rPr lang="en-US" dirty="0"/>
              <a:t>experiment stations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Six cultivars </a:t>
            </a:r>
            <a:r>
              <a:rPr lang="en-US" dirty="0"/>
              <a:t>developed from varieties adapted to different disease and insect threats, climate, and soil-site </a:t>
            </a:r>
            <a:r>
              <a:rPr lang="en-US" dirty="0" smtClean="0"/>
              <a:t>conditions: 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514350" indent="-365760">
              <a:buFont typeface="+mj-lt"/>
              <a:buAutoNum type="arabicParenR"/>
            </a:pPr>
            <a:r>
              <a:rPr lang="en-US" dirty="0" smtClean="0"/>
              <a:t>YB cultivars are King Ranch, </a:t>
            </a:r>
            <a:r>
              <a:rPr lang="en-US" dirty="0"/>
              <a:t>Plains, </a:t>
            </a:r>
            <a:r>
              <a:rPr lang="en-US" dirty="0" smtClean="0"/>
              <a:t>Ganada, WW–Spar, and WW–Iron Master.</a:t>
            </a:r>
          </a:p>
          <a:p>
            <a:pPr marL="514350" indent="-365760">
              <a:buFont typeface="+mj-lt"/>
              <a:buAutoNum type="arabicParenR"/>
            </a:pPr>
            <a:endParaRPr lang="en-US" dirty="0"/>
          </a:p>
          <a:p>
            <a:pPr marL="514350" indent="-365760">
              <a:buFont typeface="+mj-lt"/>
              <a:buAutoNum type="arabicParenR"/>
            </a:pPr>
            <a:r>
              <a:rPr lang="en-US" dirty="0" smtClean="0"/>
              <a:t>WW–B</a:t>
            </a:r>
            <a:r>
              <a:rPr lang="en-US" dirty="0"/>
              <a:t>. Dahl </a:t>
            </a:r>
            <a:r>
              <a:rPr lang="en-US" dirty="0" smtClean="0"/>
              <a:t>is </a:t>
            </a:r>
            <a:r>
              <a:rPr lang="en-US" dirty="0"/>
              <a:t>a cultivar of Caucasian bluestem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lum brigh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667000"/>
            <a:ext cx="3474727" cy="2308865"/>
          </a:xfrm>
        </p:spPr>
      </p:pic>
    </p:spTree>
    <p:extLst>
      <p:ext uri="{BB962C8B-B14F-4D97-AF65-F5344CB8AC3E}">
        <p14:creationId xmlns:p14="http://schemas.microsoft.com/office/powerpoint/2010/main" val="276702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OWB uses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48665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Most common use for OWBs is </a:t>
            </a:r>
            <a:r>
              <a:rPr lang="en-US" dirty="0" smtClean="0"/>
              <a:t>forage although it is less </a:t>
            </a:r>
            <a:r>
              <a:rPr lang="en-US" dirty="0"/>
              <a:t>palatable and less nutritious to cattle than warm-season native grasses. </a:t>
            </a:r>
          </a:p>
          <a:p>
            <a:endParaRPr lang="en-US" dirty="0"/>
          </a:p>
          <a:p>
            <a:r>
              <a:rPr lang="en-US" dirty="0" smtClean="0"/>
              <a:t>Some state DOTs and county highway departments have seeded OWBs in ROWs for erosion control, as they can readily establish and provide a quick ground cover.</a:t>
            </a:r>
          </a:p>
          <a:p>
            <a:endParaRPr lang="en-US" dirty="0"/>
          </a:p>
          <a:p>
            <a:r>
              <a:rPr lang="en-US" dirty="0"/>
              <a:t>OWBs have commonly been used in grassland plantings in the Southern Great Plains, including </a:t>
            </a:r>
            <a:r>
              <a:rPr lang="en-US" dirty="0" smtClean="0"/>
              <a:t>lands held in the Conservation </a:t>
            </a:r>
            <a:r>
              <a:rPr lang="en-US" dirty="0"/>
              <a:t>Reserve Program (</a:t>
            </a:r>
            <a:r>
              <a:rPr lang="en-US" dirty="0" smtClean="0"/>
              <a:t>CRP).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" y="4083961"/>
            <a:ext cx="3177286" cy="23861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8893" y="6102978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OWB monoculture on CRP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42" y="1905000"/>
            <a:ext cx="3177287" cy="2007524"/>
          </a:xfrm>
        </p:spPr>
      </p:pic>
    </p:spTree>
    <p:extLst>
      <p:ext uri="{BB962C8B-B14F-4D97-AF65-F5344CB8AC3E}">
        <p14:creationId xmlns:p14="http://schemas.microsoft.com/office/powerpoint/2010/main" val="343901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OWB traits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4038600" cy="425805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Highly aggressive and very adaptable, especially in disturbed areas.  </a:t>
            </a:r>
          </a:p>
          <a:p>
            <a:endParaRPr lang="en-US" dirty="0"/>
          </a:p>
          <a:p>
            <a:r>
              <a:rPr lang="en-US" dirty="0" smtClean="0"/>
              <a:t>Drought-resistant, extremely </a:t>
            </a:r>
            <a:r>
              <a:rPr lang="en-US" dirty="0"/>
              <a:t>persistent plants that </a:t>
            </a:r>
            <a:r>
              <a:rPr lang="en-US" dirty="0" smtClean="0"/>
              <a:t>can outperform native </a:t>
            </a:r>
            <a:r>
              <a:rPr lang="en-US" dirty="0"/>
              <a:t>grasses under arid conditions. </a:t>
            </a:r>
          </a:p>
          <a:p>
            <a:endParaRPr lang="en-US" dirty="0" smtClean="0"/>
          </a:p>
          <a:p>
            <a:r>
              <a:rPr lang="en-US" dirty="0" smtClean="0"/>
              <a:t>Can </a:t>
            </a:r>
            <a:r>
              <a:rPr lang="en-US" dirty="0"/>
              <a:t>adapt to highly calcareous soils with high pH but do well on any </a:t>
            </a:r>
            <a:r>
              <a:rPr lang="en-US" dirty="0" smtClean="0"/>
              <a:t>well-drained, non-saline soil.</a:t>
            </a:r>
          </a:p>
          <a:p>
            <a:endParaRPr lang="en-US" dirty="0"/>
          </a:p>
          <a:p>
            <a:r>
              <a:rPr lang="en-US" dirty="0" smtClean="0"/>
              <a:t>Cold and shade-intolerant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16172"/>
            <a:ext cx="4038600" cy="3032155"/>
          </a:xfrm>
        </p:spPr>
      </p:pic>
      <p:sp>
        <p:nvSpPr>
          <p:cNvPr id="3" name="TextBox 2"/>
          <p:cNvSpPr txBox="1"/>
          <p:nvPr/>
        </p:nvSpPr>
        <p:spPr>
          <a:xfrm>
            <a:off x="3048000" y="5146338"/>
            <a:ext cx="1356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Univ. Texas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29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OWB traits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Both OWBs reproduce by producing seed </a:t>
            </a:r>
            <a:r>
              <a:rPr lang="en-US" dirty="0"/>
              <a:t>as </a:t>
            </a:r>
            <a:r>
              <a:rPr lang="en-US" dirty="0" smtClean="0"/>
              <a:t>well as vegetatively via rhizomes </a:t>
            </a:r>
            <a:r>
              <a:rPr lang="en-US" dirty="0"/>
              <a:t>and </a:t>
            </a:r>
            <a:r>
              <a:rPr lang="en-US" dirty="0" err="1"/>
              <a:t>stolons</a:t>
            </a:r>
            <a:r>
              <a:rPr lang="en-US" dirty="0"/>
              <a:t> under certain conditions.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If unassisted, OWB seed has relatively limited dispersion. However, seeds more readily disperse via vehicles, mowing operations in ROWs, or </a:t>
            </a:r>
            <a:r>
              <a:rPr lang="en-US" dirty="0"/>
              <a:t>windy conditions </a:t>
            </a:r>
            <a:r>
              <a:rPr lang="en-US" dirty="0" smtClean="0"/>
              <a:t>in open terrain.</a:t>
            </a:r>
          </a:p>
          <a:p>
            <a:endParaRPr lang="en-US" dirty="0"/>
          </a:p>
          <a:p>
            <a:r>
              <a:rPr lang="en-US" dirty="0"/>
              <a:t>Seed of both OWB species is sold by a number of seed companies.</a:t>
            </a:r>
          </a:p>
          <a:p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524000"/>
            <a:ext cx="3505200" cy="2336800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114" y="4091867"/>
            <a:ext cx="3505200" cy="2336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20252" y="3463790"/>
            <a:ext cx="1843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Yellow bluestem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20252" y="6031657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Caucasian bluestem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665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OWB impacts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343400" cy="448665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Forms monocultures that lower biodiversity</a:t>
            </a:r>
          </a:p>
          <a:p>
            <a:endParaRPr lang="en-US" dirty="0"/>
          </a:p>
          <a:p>
            <a:r>
              <a:rPr lang="en-US" dirty="0" smtClean="0"/>
              <a:t>Reduction in abundance, richness, and </a:t>
            </a:r>
            <a:r>
              <a:rPr lang="en-US" dirty="0"/>
              <a:t>diversity in </a:t>
            </a:r>
            <a:r>
              <a:rPr lang="en-US" dirty="0" smtClean="0"/>
              <a:t>native </a:t>
            </a:r>
            <a:r>
              <a:rPr lang="en-US" dirty="0"/>
              <a:t>plant </a:t>
            </a:r>
            <a:r>
              <a:rPr lang="en-US" dirty="0" smtClean="0"/>
              <a:t>communities </a:t>
            </a:r>
            <a:endParaRPr lang="en-US" dirty="0"/>
          </a:p>
          <a:p>
            <a:endParaRPr lang="en-US" dirty="0" smtClean="0"/>
          </a:p>
          <a:p>
            <a:r>
              <a:rPr lang="en-US" dirty="0"/>
              <a:t>OWB-infested grasslands are relatively unsuitable for </a:t>
            </a:r>
            <a:r>
              <a:rPr lang="en-US" dirty="0" smtClean="0"/>
              <a:t>many </a:t>
            </a:r>
            <a:r>
              <a:rPr lang="en-US" dirty="0"/>
              <a:t>grassland </a:t>
            </a:r>
            <a:r>
              <a:rPr lang="en-US" dirty="0" smtClean="0"/>
              <a:t>birds.</a:t>
            </a:r>
          </a:p>
          <a:p>
            <a:endParaRPr lang="en-US" dirty="0"/>
          </a:p>
          <a:p>
            <a:r>
              <a:rPr lang="en-US" dirty="0"/>
              <a:t>Alters soil C:N ratios and soil microbial communities (including arbuscular mycorrhizae), which can inhibit growth of native </a:t>
            </a:r>
            <a:r>
              <a:rPr lang="en-US" dirty="0" smtClean="0"/>
              <a:t>plants</a:t>
            </a:r>
          </a:p>
          <a:p>
            <a:endParaRPr lang="en-US" dirty="0"/>
          </a:p>
          <a:p>
            <a:r>
              <a:rPr lang="en-US" dirty="0" smtClean="0"/>
              <a:t>Allelopathic compounds may inhibit seed germination in other plant species.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20" y="2080156"/>
            <a:ext cx="3410887" cy="1921868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39" y="4399356"/>
            <a:ext cx="3370667" cy="19252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1497" y="3657578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Wichita Eagle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56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OWB establishment and spread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51054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OWBs principally establish in native plant communities along roadsides but also establish in other </a:t>
            </a:r>
            <a:r>
              <a:rPr lang="en-US" dirty="0"/>
              <a:t>disturbed </a:t>
            </a:r>
            <a:r>
              <a:rPr lang="en-US" dirty="0" smtClean="0"/>
              <a:t>areas such as dams, </a:t>
            </a:r>
            <a:r>
              <a:rPr lang="en-US" dirty="0"/>
              <a:t>cattle trails, oil </a:t>
            </a:r>
            <a:r>
              <a:rPr lang="en-US" dirty="0" smtClean="0"/>
              <a:t>well pads, etc.</a:t>
            </a:r>
          </a:p>
          <a:p>
            <a:endParaRPr lang="en-US" dirty="0"/>
          </a:p>
          <a:p>
            <a:r>
              <a:rPr lang="en-US" dirty="0"/>
              <a:t>Some OWB infestations in native plant communities were initiated </a:t>
            </a:r>
            <a:r>
              <a:rPr lang="en-US" dirty="0" smtClean="0"/>
              <a:t>by </a:t>
            </a:r>
            <a:r>
              <a:rPr lang="en-US" dirty="0"/>
              <a:t>plantings in </a:t>
            </a:r>
            <a:r>
              <a:rPr lang="en-US" dirty="0" smtClean="0"/>
              <a:t>CRP lands, ROWs, and </a:t>
            </a:r>
            <a:r>
              <a:rPr lang="en-US" dirty="0"/>
              <a:t>adjacent </a:t>
            </a:r>
            <a:r>
              <a:rPr lang="en-US" dirty="0" smtClean="0"/>
              <a:t>farmland. </a:t>
            </a:r>
            <a:endParaRPr lang="en-US" dirty="0"/>
          </a:p>
          <a:p>
            <a:endParaRPr lang="en-US" dirty="0"/>
          </a:p>
          <a:p>
            <a:r>
              <a:rPr lang="en-US" dirty="0"/>
              <a:t>Mowing </a:t>
            </a:r>
            <a:r>
              <a:rPr lang="en-US" dirty="0" smtClean="0"/>
              <a:t>spreads </a:t>
            </a:r>
            <a:r>
              <a:rPr lang="en-US" dirty="0"/>
              <a:t>OWB seed even further along roadsides</a:t>
            </a:r>
            <a:r>
              <a:rPr lang="en-US" dirty="0" smtClean="0"/>
              <a:t>. Mowing may also promote monocultures in ROWs (K. Hickman, OK State Univ.)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Once established </a:t>
            </a:r>
            <a:r>
              <a:rPr lang="en-US" dirty="0"/>
              <a:t>along a </a:t>
            </a:r>
            <a:r>
              <a:rPr lang="en-US" dirty="0" smtClean="0"/>
              <a:t>roadside, </a:t>
            </a:r>
            <a:r>
              <a:rPr lang="en-US" dirty="0"/>
              <a:t>OWBs </a:t>
            </a:r>
            <a:r>
              <a:rPr lang="en-US" dirty="0" smtClean="0"/>
              <a:t>then spreads </a:t>
            </a:r>
            <a:r>
              <a:rPr lang="en-US" dirty="0" smtClean="0"/>
              <a:t>outward in an “advancing front.”</a:t>
            </a:r>
          </a:p>
          <a:p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lum brigh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806387"/>
            <a:ext cx="3657600" cy="24460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2714" y="4907322"/>
            <a:ext cx="2449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The Nature Conservancy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52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OWB management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OWBs are </a:t>
            </a:r>
            <a:r>
              <a:rPr lang="en-US" u="sng" dirty="0" smtClean="0"/>
              <a:t>not</a:t>
            </a:r>
            <a:r>
              <a:rPr lang="en-US" dirty="0" smtClean="0"/>
              <a:t> listed on State noxious weed lists for AZ and NM, nor are they found on invasive weed </a:t>
            </a:r>
            <a:r>
              <a:rPr lang="en-US" dirty="0"/>
              <a:t>lists of national </a:t>
            </a:r>
            <a:r>
              <a:rPr lang="en-US" dirty="0" smtClean="0"/>
              <a:t>forests.</a:t>
            </a:r>
          </a:p>
          <a:p>
            <a:endParaRPr lang="en-US" dirty="0" smtClean="0"/>
          </a:p>
          <a:p>
            <a:r>
              <a:rPr lang="en-US" dirty="0"/>
              <a:t>Once established, OWBs are practically impossible to </a:t>
            </a:r>
            <a:r>
              <a:rPr lang="en-US" dirty="0" smtClean="0"/>
              <a:t>eradicate.  Control </a:t>
            </a:r>
            <a:r>
              <a:rPr lang="en-US" dirty="0"/>
              <a:t>becomes progressively more difficult and expensive </a:t>
            </a:r>
            <a:r>
              <a:rPr lang="en-US" dirty="0" smtClean="0"/>
              <a:t>over time.</a:t>
            </a:r>
          </a:p>
          <a:p>
            <a:endParaRPr lang="en-US" dirty="0"/>
          </a:p>
          <a:p>
            <a:r>
              <a:rPr lang="en-US" dirty="0"/>
              <a:t>Only non-selective herbicides </a:t>
            </a:r>
            <a:r>
              <a:rPr lang="en-US" dirty="0" smtClean="0"/>
              <a:t>are available </a:t>
            </a:r>
            <a:r>
              <a:rPr lang="en-US" dirty="0"/>
              <a:t>for </a:t>
            </a:r>
            <a:r>
              <a:rPr lang="en-US" dirty="0" smtClean="0"/>
              <a:t>OWB control.  </a:t>
            </a:r>
            <a:r>
              <a:rPr lang="en-US" dirty="0"/>
              <a:t>Primary herbicides </a:t>
            </a:r>
            <a:r>
              <a:rPr lang="en-US" dirty="0" smtClean="0"/>
              <a:t>are </a:t>
            </a:r>
            <a:r>
              <a:rPr lang="en-US" dirty="0"/>
              <a:t>glyphosate and </a:t>
            </a:r>
            <a:r>
              <a:rPr lang="en-US" dirty="0" smtClean="0"/>
              <a:t>imazapyr.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218" y="2667000"/>
            <a:ext cx="3834581" cy="1981200"/>
          </a:xfrm>
        </p:spPr>
      </p:pic>
    </p:spTree>
    <p:extLst>
      <p:ext uri="{BB962C8B-B14F-4D97-AF65-F5344CB8AC3E}">
        <p14:creationId xmlns:p14="http://schemas.microsoft.com/office/powerpoint/2010/main" val="104484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17113</TotalTime>
  <Words>1028</Words>
  <Application>Microsoft Office PowerPoint</Application>
  <PresentationFormat>On-screen Show (4:3)</PresentationFormat>
  <Paragraphs>142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Clarity</vt:lpstr>
      <vt:lpstr>Old World bluestems – AN INVASIVE threat TO the Southwest</vt:lpstr>
      <vt:lpstr>Old World bluestems</vt:lpstr>
      <vt:lpstr>OWB cultivars </vt:lpstr>
      <vt:lpstr>OWB uses</vt:lpstr>
      <vt:lpstr>OWB traits</vt:lpstr>
      <vt:lpstr>OWB traits</vt:lpstr>
      <vt:lpstr>OWB impacts</vt:lpstr>
      <vt:lpstr>OWB establishment and spread</vt:lpstr>
      <vt:lpstr>OWB management</vt:lpstr>
      <vt:lpstr>Survey for YB on NFS lands in Region 3 </vt:lpstr>
      <vt:lpstr>OWB locations in SEINet plants database*</vt:lpstr>
      <vt:lpstr>YB in Region 3</vt:lpstr>
      <vt:lpstr>YB on Black Kettle NG</vt:lpstr>
      <vt:lpstr>YB along SH 14 east of Albuquerque</vt:lpstr>
      <vt:lpstr>YB on Santa Fe NF</vt:lpstr>
      <vt:lpstr>YB on Coronado NF</vt:lpstr>
      <vt:lpstr>FS options for OWB management</vt:lpstr>
    </vt:vector>
  </TitlesOfParts>
  <Company>Forest Service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allenwhite</dc:creator>
  <cp:lastModifiedBy>White, Allen -FS</cp:lastModifiedBy>
  <cp:revision>1271</cp:revision>
  <cp:lastPrinted>2017-06-05T19:40:09Z</cp:lastPrinted>
  <dcterms:created xsi:type="dcterms:W3CDTF">2012-07-17T20:15:42Z</dcterms:created>
  <dcterms:modified xsi:type="dcterms:W3CDTF">2017-11-20T16:28:38Z</dcterms:modified>
</cp:coreProperties>
</file>