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5" r:id="rId3"/>
  </p:sldMasterIdLst>
  <p:notesMasterIdLst>
    <p:notesMasterId r:id="rId18"/>
  </p:notesMasterIdLst>
  <p:sldIdLst>
    <p:sldId id="271" r:id="rId4"/>
    <p:sldId id="273" r:id="rId5"/>
    <p:sldId id="270" r:id="rId6"/>
    <p:sldId id="274" r:id="rId7"/>
    <p:sldId id="272" r:id="rId8"/>
    <p:sldId id="258" r:id="rId9"/>
    <p:sldId id="257" r:id="rId10"/>
    <p:sldId id="264" r:id="rId11"/>
    <p:sldId id="277" r:id="rId12"/>
    <p:sldId id="276" r:id="rId13"/>
    <p:sldId id="278" r:id="rId14"/>
    <p:sldId id="280" r:id="rId15"/>
    <p:sldId id="27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23" autoAdjust="0"/>
  </p:normalViewPr>
  <p:slideViewPr>
    <p:cSldViewPr>
      <p:cViewPr varScale="1">
        <p:scale>
          <a:sx n="53" d="100"/>
          <a:sy n="53" d="100"/>
        </p:scale>
        <p:origin x="-216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0375D-75AD-429F-B5BA-B938C862DF0F}" type="datetimeFigureOut">
              <a:rPr lang="en-US" smtClean="0"/>
              <a:t>11/29/2017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CA3A0-7DE3-430B-B8AD-187FAF5D4620}" type="slidenum">
              <a:rPr lang="en-US" smtClean="0"/>
              <a:t>‹#›</a:t>
            </a:fld>
            <a:endParaRPr lang="en-US"/>
          </a:p>
        </p:txBody>
      </p:sp>
    </p:spTree>
    <p:extLst>
      <p:ext uri="{BB962C8B-B14F-4D97-AF65-F5344CB8AC3E}">
        <p14:creationId xmlns:p14="http://schemas.microsoft.com/office/powerpoint/2010/main" val="270082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project, I am going to provide just the administrative umbrella process we used to help get this project some support and funding and then Luke will go into the specifics of the project</a:t>
            </a:r>
          </a:p>
          <a:p>
            <a:r>
              <a:rPr lang="en-US" baseline="0" dirty="0" smtClean="0"/>
              <a:t>This step was NOT the first step, these guys were full into the EDRR process and making great progress of awareness and gathering partners, hence how I found out about it. I then was just excited for them and motivated to try to find support….which is what I will talk about to hopefully show others one piece of how we can do this to get funding on the ground for conservation delivery</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4547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partners we will develop</a:t>
            </a:r>
            <a:r>
              <a:rPr lang="en-US" baseline="0" dirty="0" smtClean="0"/>
              <a:t> and track a process for the steps of EDRR….</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Outcomes would be ground-based</a:t>
            </a:r>
            <a:r>
              <a:rPr lang="en-US" baseline="0" dirty="0" smtClean="0"/>
              <a:t> conservation delivery </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to get the money on the ground, so then we had to develop a cooperative agreement</a:t>
            </a:r>
          </a:p>
          <a:p>
            <a:r>
              <a:rPr lang="en-US" dirty="0" smtClean="0"/>
              <a:t>Lot of conversation</a:t>
            </a:r>
            <a:r>
              <a:rPr lang="en-US" baseline="0" dirty="0" smtClean="0"/>
              <a:t> for what would work best, allow getting other projects on the ground, what most streamlined effort, </a:t>
            </a:r>
            <a:r>
              <a:rPr lang="en-US" baseline="0" dirty="0" err="1" smtClean="0"/>
              <a:t>etc</a:t>
            </a:r>
            <a:r>
              <a:rPr lang="en-US" baseline="0" dirty="0" smtClean="0"/>
              <a:t>…talked about options like with existing agreement with TNC or conservation districts….</a:t>
            </a:r>
          </a:p>
          <a:p>
            <a:r>
              <a:rPr lang="en-US" baseline="0" dirty="0" smtClean="0"/>
              <a:t>Partners for Fish and Wildlife Program and Sheridan County Weed and Pest</a:t>
            </a:r>
          </a:p>
          <a:p>
            <a:endParaRPr lang="en-US" baseline="0" dirty="0" smtClean="0"/>
          </a:p>
          <a:p>
            <a:r>
              <a:rPr lang="en-US" baseline="0" dirty="0" smtClean="0"/>
              <a:t>Now Luke will provide an overview of their great project and you will see why I was interested in showcasing this project as an ideal EDRR pilot!</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give their presentation</a:t>
            </a:r>
            <a:endParaRPr lang="en-US" dirty="0"/>
          </a:p>
        </p:txBody>
      </p:sp>
      <p:sp>
        <p:nvSpPr>
          <p:cNvPr id="4" name="Slide Number Placeholder 3"/>
          <p:cNvSpPr>
            <a:spLocks noGrp="1"/>
          </p:cNvSpPr>
          <p:nvPr>
            <p:ph type="sldNum" sz="quarter" idx="10"/>
          </p:nvPr>
        </p:nvSpPr>
        <p:spPr/>
        <p:txBody>
          <a:bodyPr/>
          <a:lstStyle/>
          <a:p>
            <a:fld id="{C2DCA3A0-7DE3-430B-B8AD-187FAF5D4620}" type="slidenum">
              <a:rPr lang="en-US" smtClean="0"/>
              <a:t>13</a:t>
            </a:fld>
            <a:endParaRPr lang="en-US"/>
          </a:p>
        </p:txBody>
      </p:sp>
    </p:spTree>
    <p:extLst>
      <p:ext uri="{BB962C8B-B14F-4D97-AF65-F5344CB8AC3E}">
        <p14:creationId xmlns:p14="http://schemas.microsoft.com/office/powerpoint/2010/main" val="33861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for discussion at end</a:t>
            </a:r>
            <a:r>
              <a:rPr lang="en-US" baseline="0" dirty="0" smtClean="0"/>
              <a:t> for more information from Luke and Slade and others in audience for what they have found</a:t>
            </a:r>
            <a:endParaRPr lang="en-US" dirty="0" smtClean="0"/>
          </a:p>
          <a:p>
            <a:endParaRPr lang="en-US" dirty="0" smtClean="0"/>
          </a:p>
          <a:p>
            <a:endParaRPr lang="en-US" dirty="0" smtClean="0"/>
          </a:p>
          <a:p>
            <a:r>
              <a:rPr lang="en-US" dirty="0" smtClean="0"/>
              <a:t>Coop</a:t>
            </a:r>
            <a:r>
              <a:rPr lang="en-US" baseline="0" dirty="0" smtClean="0"/>
              <a:t> agreement and contracting hurdles</a:t>
            </a:r>
          </a:p>
          <a:p>
            <a:r>
              <a:rPr lang="en-US" baseline="0" dirty="0" err="1" smtClean="0"/>
              <a:t>Ventanata</a:t>
            </a:r>
            <a:r>
              <a:rPr lang="en-US" baseline="0" dirty="0" smtClean="0"/>
              <a:t> growth form tall but </a:t>
            </a:r>
            <a:r>
              <a:rPr lang="en-US" baseline="0" dirty="0" err="1" smtClean="0"/>
              <a:t>medusahead</a:t>
            </a:r>
            <a:r>
              <a:rPr lang="en-US" baseline="0" dirty="0" smtClean="0"/>
              <a:t> must smaller and finer; rough and vast terrain challenged transect completion</a:t>
            </a:r>
          </a:p>
          <a:p>
            <a:r>
              <a:rPr lang="en-US" baseline="0" dirty="0" smtClean="0"/>
              <a:t>Need to identify grazers movement of cattle to identify areas at risk</a:t>
            </a:r>
          </a:p>
          <a:p>
            <a:r>
              <a:rPr lang="en-US" baseline="0" dirty="0" smtClean="0"/>
              <a:t>Funding long term for eradication success and if limited to current year or treatment only then if need to survey more areas need other sources of funding</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FWS and</a:t>
            </a:r>
            <a:r>
              <a:rPr lang="en-US" baseline="0" dirty="0" smtClean="0"/>
              <a:t> Partners and GRSG</a:t>
            </a:r>
          </a:p>
          <a:p>
            <a:r>
              <a:rPr lang="en-US" baseline="0" dirty="0" smtClean="0"/>
              <a:t>Fire and </a:t>
            </a:r>
            <a:r>
              <a:rPr lang="en-US" baseline="0" dirty="0" err="1" smtClean="0"/>
              <a:t>Invasives</a:t>
            </a:r>
            <a:r>
              <a:rPr lang="en-US" baseline="0" dirty="0" smtClean="0"/>
              <a:t> Story</a:t>
            </a:r>
          </a:p>
          <a:p>
            <a:r>
              <a:rPr lang="en-US" baseline="0" dirty="0" smtClean="0"/>
              <a:t>Highlighting </a:t>
            </a:r>
            <a:r>
              <a:rPr lang="en-US" baseline="0" dirty="0" err="1" smtClean="0"/>
              <a:t>Invasives</a:t>
            </a:r>
            <a:r>
              <a:rPr lang="en-US" baseline="0" dirty="0" smtClean="0"/>
              <a:t> and determining FWS Role </a:t>
            </a:r>
          </a:p>
          <a:p>
            <a:r>
              <a:rPr lang="en-US" baseline="0" dirty="0" smtClean="0"/>
              <a:t>How best can we support and provide assistance, not get in the way but support from behind</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4547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where on the landscape do we</a:t>
            </a:r>
            <a:r>
              <a:rPr lang="en-US" baseline="0" dirty="0" smtClean="0"/>
              <a:t> do this and how do we make that decision of where on the landscape, based on biology, where programs or partners are working,</a:t>
            </a:r>
          </a:p>
          <a:p>
            <a:r>
              <a:rPr lang="en-US" baseline="0" dirty="0" smtClean="0"/>
              <a:t>All of the above</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For example  Biologically…..We have great work happening on</a:t>
            </a:r>
            <a:r>
              <a:rPr lang="en-US" baseline="0" dirty="0" smtClean="0"/>
              <a:t> the ground, whether it is ranging from 45k ac treatment of </a:t>
            </a:r>
            <a:r>
              <a:rPr lang="en-US" baseline="0" dirty="0" err="1" smtClean="0"/>
              <a:t>medusahead</a:t>
            </a:r>
            <a:r>
              <a:rPr lang="en-US" baseline="0" dirty="0" smtClean="0"/>
              <a:t> in Harney County Or to 1200 ac treatment in Malheur Co OR to </a:t>
            </a:r>
            <a:r>
              <a:rPr lang="en-US" baseline="0" dirty="0" err="1" smtClean="0"/>
              <a:t>cheatgrass</a:t>
            </a:r>
            <a:r>
              <a:rPr lang="en-US" baseline="0" dirty="0" smtClean="0"/>
              <a:t> effort in Lincoln Co in </a:t>
            </a:r>
            <a:r>
              <a:rPr lang="en-US" baseline="0" dirty="0" err="1" smtClean="0"/>
              <a:t>Wy</a:t>
            </a:r>
            <a:r>
              <a:rPr lang="en-US" baseline="0" dirty="0" smtClean="0"/>
              <a:t> to extensive efforts with restoration from Soda fire, herbicide treatments, evaluating weed suppressive bacteria, targeted grazing, numerous partners</a:t>
            </a:r>
          </a:p>
          <a:p>
            <a:pPr defTabSz="914350">
              <a:defRPr/>
            </a:pPr>
            <a:r>
              <a:rPr lang="en-US" baseline="0" dirty="0" smtClean="0"/>
              <a:t>Sheldon-Hart 15k ac juniper removal with </a:t>
            </a:r>
            <a:r>
              <a:rPr lang="en-US" baseline="0" dirty="0" err="1" smtClean="0"/>
              <a:t>cheatgrass</a:t>
            </a:r>
            <a:r>
              <a:rPr lang="en-US" baseline="0" dirty="0" smtClean="0"/>
              <a:t> assessments and developing integrated strategies…</a:t>
            </a:r>
          </a:p>
          <a:p>
            <a:pPr defTabSz="914350">
              <a:defRPr/>
            </a:pPr>
            <a:r>
              <a:rPr lang="en-US" baseline="0" dirty="0" smtClean="0"/>
              <a:t> </a:t>
            </a:r>
            <a:endParaRPr lang="en-US" dirty="0" smtClean="0"/>
          </a:p>
          <a:p>
            <a:pPr defTabSz="914350">
              <a:defRPr/>
            </a:pPr>
            <a:r>
              <a:rPr lang="en-US" dirty="0" smtClean="0"/>
              <a:t>but it begs</a:t>
            </a:r>
            <a:r>
              <a:rPr lang="en-US" baseline="0" dirty="0" smtClean="0"/>
              <a:t> the question of Do we prioritize where we work (proactive) or work with willing partners or in response to fires (reactive)? If we work with willing partners or in response to fires are we in the paradigm of a shotgun array of conservation acts or triage gone wrong? Should we focus our triage from a FWS perspective or in other words, biggest positive impact for the GRSG and other partner priority resources of concern????</a:t>
            </a:r>
          </a:p>
          <a:p>
            <a:pPr defTabSz="91435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1577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EDRR</a:t>
            </a:r>
            <a:r>
              <a:rPr lang="en-US" baseline="0" dirty="0" smtClean="0"/>
              <a:t> framework came out in 2016</a:t>
            </a:r>
          </a:p>
          <a:p>
            <a:r>
              <a:rPr lang="en-US" baseline="0" dirty="0" smtClean="0"/>
              <a:t>FWS trying to initiate hold the line</a:t>
            </a:r>
          </a:p>
          <a:p>
            <a:r>
              <a:rPr lang="en-US" baseline="0" dirty="0" smtClean="0"/>
              <a:t>And NISC </a:t>
            </a:r>
            <a:r>
              <a:rPr lang="en-US" baseline="0" dirty="0" err="1" smtClean="0"/>
              <a:t>mgmt</a:t>
            </a:r>
            <a:r>
              <a:rPr lang="en-US" baseline="0" dirty="0" smtClean="0"/>
              <a:t> plan came out </a:t>
            </a:r>
          </a:p>
          <a:p>
            <a:r>
              <a:rPr lang="en-US" baseline="0" dirty="0" smtClean="0"/>
              <a:t>All had common priority of highlighting EDRR</a:t>
            </a:r>
          </a:p>
          <a:p>
            <a:r>
              <a:rPr lang="en-US" baseline="0" dirty="0" smtClean="0"/>
              <a:t>We had been trying to get some conversations going in NV, staff shortages were a barrier and meanwhile I was on calls and in discussion with Brian and Slade</a:t>
            </a:r>
            <a:r>
              <a:rPr lang="en-US" baseline="0" dirty="0"/>
              <a:t> </a:t>
            </a:r>
            <a:r>
              <a:rPr lang="en-US" baseline="0" dirty="0" smtClean="0"/>
              <a:t>of what we could get going for a partnership in WY and then the new the discovery of </a:t>
            </a:r>
            <a:r>
              <a:rPr lang="en-US" baseline="0" dirty="0" err="1" smtClean="0"/>
              <a:t>medusahead</a:t>
            </a:r>
            <a:endParaRPr lang="en-US" baseline="0" dirty="0" smtClean="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agency was looking to also explore pilot projects, especially relative to </a:t>
            </a:r>
            <a:r>
              <a:rPr lang="en-US" baseline="0" dirty="0" err="1" smtClean="0"/>
              <a:t>eDRR</a:t>
            </a:r>
            <a:endParaRPr lang="en-US" baseline="0" dirty="0" smtClean="0"/>
          </a:p>
          <a:p>
            <a:r>
              <a:rPr lang="en-US" dirty="0" smtClean="0"/>
              <a:t>WY was</a:t>
            </a:r>
            <a:r>
              <a:rPr lang="en-US" baseline="0" dirty="0" smtClean="0"/>
              <a:t> of interest because it wasn’t infested as Great basin and still a chance, plus</a:t>
            </a:r>
          </a:p>
          <a:p>
            <a:r>
              <a:rPr lang="en-US" dirty="0" smtClean="0"/>
              <a:t>43 million ac of sagebrush, and the high proportion of GRSG and habitat</a:t>
            </a:r>
          </a:p>
          <a:p>
            <a:r>
              <a:rPr lang="en-US" dirty="0" smtClean="0"/>
              <a:t>NV has 21.2% of habitat </a:t>
            </a:r>
            <a:r>
              <a:rPr lang="en-US" dirty="0" err="1" smtClean="0"/>
              <a:t>rangewide</a:t>
            </a:r>
            <a:endParaRPr lang="en-US" dirty="0"/>
          </a:p>
        </p:txBody>
      </p:sp>
      <p:sp>
        <p:nvSpPr>
          <p:cNvPr id="4" name="Slide Number Placeholder 3"/>
          <p:cNvSpPr>
            <a:spLocks noGrp="1"/>
          </p:cNvSpPr>
          <p:nvPr>
            <p:ph type="sldNum" sz="quarter" idx="10"/>
          </p:nvPr>
        </p:nvSpPr>
        <p:spPr/>
        <p:txBody>
          <a:bodyPr/>
          <a:lstStyle/>
          <a:p>
            <a:fld id="{C2DCA3A0-7DE3-430B-B8AD-187FAF5D4620}" type="slidenum">
              <a:rPr lang="en-US" smtClean="0"/>
              <a:t>6</a:t>
            </a:fld>
            <a:endParaRPr lang="en-US"/>
          </a:p>
        </p:txBody>
      </p:sp>
    </p:spTree>
    <p:extLst>
      <p:ext uri="{BB962C8B-B14F-4D97-AF65-F5344CB8AC3E}">
        <p14:creationId xmlns:p14="http://schemas.microsoft.com/office/powerpoint/2010/main" val="240816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Plus, the new infestations were near PAC and good example of importance</a:t>
            </a:r>
            <a:r>
              <a:rPr lang="en-US" baseline="0" dirty="0" smtClean="0"/>
              <a:t> of EDRR to prevent further risk and encroachment into other areas</a:t>
            </a:r>
            <a:endParaRPr lang="en-US" dirty="0"/>
          </a:p>
        </p:txBody>
      </p:sp>
      <p:sp>
        <p:nvSpPr>
          <p:cNvPr id="4" name="Slide Number Placeholder 3"/>
          <p:cNvSpPr>
            <a:spLocks noGrp="1"/>
          </p:cNvSpPr>
          <p:nvPr>
            <p:ph type="sldNum" sz="quarter" idx="10"/>
          </p:nvPr>
        </p:nvSpPr>
        <p:spPr/>
        <p:txBody>
          <a:bodyPr/>
          <a:lstStyle/>
          <a:p>
            <a:fld id="{C2DCA3A0-7DE3-430B-B8AD-187FAF5D4620}" type="slidenum">
              <a:rPr lang="en-US" smtClean="0"/>
              <a:t>7</a:t>
            </a:fld>
            <a:endParaRPr lang="en-US"/>
          </a:p>
        </p:txBody>
      </p:sp>
    </p:spTree>
    <p:extLst>
      <p:ext uri="{BB962C8B-B14F-4D97-AF65-F5344CB8AC3E}">
        <p14:creationId xmlns:p14="http://schemas.microsoft.com/office/powerpoint/2010/main" val="121759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up view of infestations and PACs,</a:t>
            </a:r>
            <a:endParaRPr lang="en-US" dirty="0"/>
          </a:p>
        </p:txBody>
      </p:sp>
      <p:sp>
        <p:nvSpPr>
          <p:cNvPr id="4" name="Slide Number Placeholder 3"/>
          <p:cNvSpPr>
            <a:spLocks noGrp="1"/>
          </p:cNvSpPr>
          <p:nvPr>
            <p:ph type="sldNum" sz="quarter" idx="10"/>
          </p:nvPr>
        </p:nvSpPr>
        <p:spPr/>
        <p:txBody>
          <a:bodyPr/>
          <a:lstStyle/>
          <a:p>
            <a:fld id="{C2DCA3A0-7DE3-430B-B8AD-187FAF5D4620}" type="slidenum">
              <a:rPr lang="en-US" smtClean="0"/>
              <a:t>8</a:t>
            </a:fld>
            <a:endParaRPr lang="en-US"/>
          </a:p>
        </p:txBody>
      </p:sp>
    </p:spTree>
    <p:extLst>
      <p:ext uri="{BB962C8B-B14F-4D97-AF65-F5344CB8AC3E}">
        <p14:creationId xmlns:p14="http://schemas.microsoft.com/office/powerpoint/2010/main" val="83910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asked if Brian,</a:t>
            </a:r>
            <a:r>
              <a:rPr lang="en-US" baseline="0" dirty="0" smtClean="0"/>
              <a:t> Luke and Slade were interested in me trying to get some funding through a proposal to NISC and this is how we did it</a:t>
            </a:r>
          </a:p>
          <a:p>
            <a:endParaRPr lang="en-US" dirty="0" smtClean="0"/>
          </a:p>
          <a:p>
            <a:r>
              <a:rPr lang="en-US" dirty="0" smtClean="0"/>
              <a:t>Service was selling</a:t>
            </a:r>
            <a:r>
              <a:rPr lang="en-US" baseline="0" dirty="0" smtClean="0"/>
              <a:t> entity to NISC that we would help them achieve their management plan action item and support and advance EO and EDRR framework</a:t>
            </a:r>
            <a:endParaRPr lang="en-US" dirty="0"/>
          </a:p>
        </p:txBody>
      </p:sp>
      <p:sp>
        <p:nvSpPr>
          <p:cNvPr id="4" name="Slide Number Placeholder 3"/>
          <p:cNvSpPr>
            <a:spLocks noGrp="1"/>
          </p:cNvSpPr>
          <p:nvPr>
            <p:ph type="sldNum" sz="quarter" idx="10"/>
          </p:nvPr>
        </p:nvSpPr>
        <p:spPr/>
        <p:txBody>
          <a:bodyPr/>
          <a:lstStyle/>
          <a:p>
            <a:fld id="{F2C4B7EA-93E5-425B-8395-266687CB41B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5894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0DBAD-3914-4C11-B1A6-E85F914F6E1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92713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0DBAD-3914-4C11-B1A6-E85F914F6E1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310789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0DBAD-3914-4C11-B1A6-E85F914F6E1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2908983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945200" y="624110"/>
            <a:ext cx="6589199"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1942415" y="2133600"/>
            <a:ext cx="6591984" cy="3777622"/>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55" name="Shape 55"/>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0152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60" name="Shape 60"/>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26070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945200" y="624110"/>
            <a:ext cx="6589199"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1" name="Shape 71"/>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74" name="Shape 74"/>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01169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942415" y="2074561"/>
            <a:ext cx="6591984"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40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7" name="Shape 77"/>
          <p:cNvSpPr txBox="1">
            <a:spLocks noGrp="1"/>
          </p:cNvSpPr>
          <p:nvPr>
            <p:ph type="body" idx="1"/>
          </p:nvPr>
        </p:nvSpPr>
        <p:spPr>
          <a:xfrm>
            <a:off x="1942415" y="3581400"/>
            <a:ext cx="6591984"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595959"/>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Shape 80"/>
          <p:cNvSpPr/>
          <p:nvPr/>
        </p:nvSpPr>
        <p:spPr>
          <a:xfrm rot="10800000" flipH="1">
            <a:off x="57" y="3166527"/>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81" name="Shape 81"/>
          <p:cNvSpPr txBox="1">
            <a:spLocks noGrp="1"/>
          </p:cNvSpPr>
          <p:nvPr>
            <p:ph type="sldNum" idx="12"/>
          </p:nvPr>
        </p:nvSpPr>
        <p:spPr>
          <a:xfrm>
            <a:off x="511227" y="3244140"/>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9897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945200" y="624110"/>
            <a:ext cx="6589199"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4" name="Shape 84"/>
          <p:cNvSpPr txBox="1">
            <a:spLocks noGrp="1"/>
          </p:cNvSpPr>
          <p:nvPr>
            <p:ph type="body" idx="1"/>
          </p:nvPr>
        </p:nvSpPr>
        <p:spPr>
          <a:xfrm>
            <a:off x="2265351" y="2226625"/>
            <a:ext cx="287459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5" name="Shape 85"/>
          <p:cNvSpPr txBox="1">
            <a:spLocks noGrp="1"/>
          </p:cNvSpPr>
          <p:nvPr>
            <p:ph type="body" idx="2"/>
          </p:nvPr>
        </p:nvSpPr>
        <p:spPr>
          <a:xfrm>
            <a:off x="1942415" y="2802888"/>
            <a:ext cx="3197532" cy="3105702"/>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6" name="Shape 86"/>
          <p:cNvSpPr txBox="1">
            <a:spLocks noGrp="1"/>
          </p:cNvSpPr>
          <p:nvPr>
            <p:ph type="body" idx="3"/>
          </p:nvPr>
        </p:nvSpPr>
        <p:spPr>
          <a:xfrm>
            <a:off x="5656153" y="2223398"/>
            <a:ext cx="2873238"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7" name="Shape 87"/>
          <p:cNvSpPr txBox="1">
            <a:spLocks noGrp="1"/>
          </p:cNvSpPr>
          <p:nvPr>
            <p:ph type="body" idx="4"/>
          </p:nvPr>
        </p:nvSpPr>
        <p:spPr>
          <a:xfrm>
            <a:off x="5333714" y="2799659"/>
            <a:ext cx="3195680" cy="3105702"/>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8" name="Shape 88"/>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91" name="Shape 91"/>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74383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942415" y="446087"/>
            <a:ext cx="2629584" cy="976312"/>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20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4743494" y="446089"/>
            <a:ext cx="3790905" cy="5414963"/>
          </a:xfrm>
          <a:prstGeom prst="rect">
            <a:avLst/>
          </a:prstGeom>
          <a:noFill/>
          <a:ln>
            <a:noFill/>
          </a:ln>
        </p:spPr>
        <p:txBody>
          <a:bodyPr lIns="91425" tIns="91425" rIns="91425" bIns="91425" anchor="ctr"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Shape 95"/>
          <p:cNvSpPr txBox="1">
            <a:spLocks noGrp="1"/>
          </p:cNvSpPr>
          <p:nvPr>
            <p:ph type="body" idx="2"/>
          </p:nvPr>
        </p:nvSpPr>
        <p:spPr>
          <a:xfrm>
            <a:off x="1942415" y="1598612"/>
            <a:ext cx="2629584" cy="4262436"/>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99" name="Shape 99"/>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8826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942415" y="4800600"/>
            <a:ext cx="6591984" cy="566737"/>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24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2" name="Shape 102"/>
          <p:cNvSpPr>
            <a:spLocks noGrp="1"/>
          </p:cNvSpPr>
          <p:nvPr>
            <p:ph type="pic" idx="2"/>
          </p:nvPr>
        </p:nvSpPr>
        <p:spPr>
          <a:xfrm>
            <a:off x="1942415" y="634964"/>
            <a:ext cx="6591984" cy="3854969"/>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1"/>
          </p:nvPr>
        </p:nvSpPr>
        <p:spPr>
          <a:xfrm>
            <a:off x="1942415" y="5367337"/>
            <a:ext cx="6591984"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p:nvPr/>
        </p:nvSpPr>
        <p:spPr>
          <a:xfrm rot="10800000" flipH="1">
            <a:off x="57" y="4910659"/>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07" name="Shape 107"/>
          <p:cNvSpPr txBox="1">
            <a:spLocks noGrp="1"/>
          </p:cNvSpPr>
          <p:nvPr>
            <p:ph type="sldNum" idx="12"/>
          </p:nvPr>
        </p:nvSpPr>
        <p:spPr>
          <a:xfrm>
            <a:off x="511227" y="4983087"/>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3697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942415" y="609600"/>
            <a:ext cx="6591984" cy="311704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1942415" y="4354046"/>
            <a:ext cx="6591984" cy="1555863"/>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p:nvPr/>
        </p:nvSpPr>
        <p:spPr>
          <a:xfrm rot="10800000" flipH="1">
            <a:off x="57" y="3166527"/>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14" name="Shape 114"/>
          <p:cNvSpPr txBox="1">
            <a:spLocks noGrp="1"/>
          </p:cNvSpPr>
          <p:nvPr>
            <p:ph type="sldNum" idx="12"/>
          </p:nvPr>
        </p:nvSpPr>
        <p:spPr>
          <a:xfrm>
            <a:off x="511227" y="3244140"/>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3470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0DBAD-3914-4C11-B1A6-E85F914F6E1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2316563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188123" y="609600"/>
            <a:ext cx="6109587" cy="28956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2415972" y="3505200"/>
            <a:ext cx="5653888"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1942415" y="4354046"/>
            <a:ext cx="6591984" cy="1555863"/>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Shape 119"/>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p:nvPr/>
        </p:nvSpPr>
        <p:spPr>
          <a:xfrm rot="10800000" flipH="1">
            <a:off x="57" y="3166527"/>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22" name="Shape 122"/>
          <p:cNvSpPr txBox="1">
            <a:spLocks noGrp="1"/>
          </p:cNvSpPr>
          <p:nvPr>
            <p:ph type="sldNum" idx="12"/>
          </p:nvPr>
        </p:nvSpPr>
        <p:spPr>
          <a:xfrm>
            <a:off x="511227" y="3244140"/>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
        <p:nvSpPr>
          <p:cNvPr id="123" name="Shape 123"/>
          <p:cNvSpPr txBox="1"/>
          <p:nvPr/>
        </p:nvSpPr>
        <p:spPr>
          <a:xfrm>
            <a:off x="1808316" y="648004"/>
            <a:ext cx="457319" cy="584776"/>
          </a:xfrm>
          <a:prstGeom prst="rect">
            <a:avLst/>
          </a:prstGeom>
          <a:noFill/>
          <a:ln>
            <a:noFill/>
          </a:ln>
        </p:spPr>
        <p:txBody>
          <a:bodyPr lIns="91425" tIns="45700" rIns="91425" bIns="45700" anchor="ctr" anchorCtr="0">
            <a:noAutofit/>
          </a:bodyPr>
          <a:lstStyle/>
          <a:p>
            <a:pPr>
              <a:buSzPct val="25000"/>
            </a:pPr>
            <a:r>
              <a:rPr lang="en-US" sz="8000" kern="0">
                <a:solidFill>
                  <a:srgbClr val="A53010"/>
                </a:solidFill>
                <a:ea typeface="Arial"/>
                <a:cs typeface="Arial"/>
                <a:sym typeface="Arial"/>
              </a:rPr>
              <a:t>“</a:t>
            </a:r>
          </a:p>
        </p:txBody>
      </p:sp>
      <p:sp>
        <p:nvSpPr>
          <p:cNvPr id="124" name="Shape 124"/>
          <p:cNvSpPr txBox="1"/>
          <p:nvPr/>
        </p:nvSpPr>
        <p:spPr>
          <a:xfrm>
            <a:off x="8169532" y="2905306"/>
            <a:ext cx="457319" cy="584776"/>
          </a:xfrm>
          <a:prstGeom prst="rect">
            <a:avLst/>
          </a:prstGeom>
          <a:noFill/>
          <a:ln>
            <a:noFill/>
          </a:ln>
        </p:spPr>
        <p:txBody>
          <a:bodyPr lIns="91425" tIns="45700" rIns="91425" bIns="45700" anchor="ctr" anchorCtr="0">
            <a:noAutofit/>
          </a:bodyPr>
          <a:lstStyle/>
          <a:p>
            <a:pPr>
              <a:buSzPct val="25000"/>
            </a:pPr>
            <a:r>
              <a:rPr lang="en-US" sz="8000" kern="0">
                <a:solidFill>
                  <a:srgbClr val="A53010"/>
                </a:solidFill>
                <a:ea typeface="Arial"/>
                <a:cs typeface="Arial"/>
                <a:sym typeface="Arial"/>
              </a:rPr>
              <a:t>”</a:t>
            </a:r>
          </a:p>
        </p:txBody>
      </p:sp>
    </p:spTree>
    <p:extLst>
      <p:ext uri="{BB962C8B-B14F-4D97-AF65-F5344CB8AC3E}">
        <p14:creationId xmlns:p14="http://schemas.microsoft.com/office/powerpoint/2010/main" val="2815301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Name Car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942415" y="2438400"/>
            <a:ext cx="6591984" cy="2724845"/>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942415" y="5181600"/>
            <a:ext cx="6591984" cy="729622"/>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p:nvPr/>
        </p:nvSpPr>
        <p:spPr>
          <a:xfrm rot="10800000" flipH="1">
            <a:off x="57" y="4910659"/>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31" name="Shape 131"/>
          <p:cNvSpPr txBox="1">
            <a:spLocks noGrp="1"/>
          </p:cNvSpPr>
          <p:nvPr>
            <p:ph type="sldNum" idx="12"/>
          </p:nvPr>
        </p:nvSpPr>
        <p:spPr>
          <a:xfrm>
            <a:off x="511227" y="4983087"/>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3992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188123" y="609600"/>
            <a:ext cx="6109587" cy="28956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a:off x="1942415" y="4343400"/>
            <a:ext cx="6688292" cy="838199"/>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Shape 135"/>
          <p:cNvSpPr txBox="1">
            <a:spLocks noGrp="1"/>
          </p:cNvSpPr>
          <p:nvPr>
            <p:ph type="body" idx="2"/>
          </p:nvPr>
        </p:nvSpPr>
        <p:spPr>
          <a:xfrm>
            <a:off x="1942415" y="5181600"/>
            <a:ext cx="6688292" cy="729622"/>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Shape 136"/>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p:nvPr/>
        </p:nvSpPr>
        <p:spPr>
          <a:xfrm rot="10800000" flipH="1">
            <a:off x="57" y="4910659"/>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39" name="Shape 139"/>
          <p:cNvSpPr txBox="1">
            <a:spLocks noGrp="1"/>
          </p:cNvSpPr>
          <p:nvPr>
            <p:ph type="sldNum" idx="12"/>
          </p:nvPr>
        </p:nvSpPr>
        <p:spPr>
          <a:xfrm>
            <a:off x="511227" y="4983087"/>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
        <p:nvSpPr>
          <p:cNvPr id="140" name="Shape 140"/>
          <p:cNvSpPr txBox="1"/>
          <p:nvPr/>
        </p:nvSpPr>
        <p:spPr>
          <a:xfrm>
            <a:off x="1808316" y="648004"/>
            <a:ext cx="457319" cy="584776"/>
          </a:xfrm>
          <a:prstGeom prst="rect">
            <a:avLst/>
          </a:prstGeom>
          <a:noFill/>
          <a:ln>
            <a:noFill/>
          </a:ln>
        </p:spPr>
        <p:txBody>
          <a:bodyPr lIns="91425" tIns="45700" rIns="91425" bIns="45700" anchor="ctr" anchorCtr="0">
            <a:noAutofit/>
          </a:bodyPr>
          <a:lstStyle/>
          <a:p>
            <a:pPr>
              <a:buSzPct val="25000"/>
            </a:pPr>
            <a:r>
              <a:rPr lang="en-US" sz="8000" kern="0">
                <a:solidFill>
                  <a:srgbClr val="A53010"/>
                </a:solidFill>
                <a:ea typeface="Arial"/>
                <a:cs typeface="Arial"/>
                <a:sym typeface="Arial"/>
              </a:rPr>
              <a:t>“</a:t>
            </a:r>
          </a:p>
        </p:txBody>
      </p:sp>
      <p:sp>
        <p:nvSpPr>
          <p:cNvPr id="141" name="Shape 141"/>
          <p:cNvSpPr txBox="1"/>
          <p:nvPr/>
        </p:nvSpPr>
        <p:spPr>
          <a:xfrm>
            <a:off x="8169532" y="2905306"/>
            <a:ext cx="457319" cy="584776"/>
          </a:xfrm>
          <a:prstGeom prst="rect">
            <a:avLst/>
          </a:prstGeom>
          <a:noFill/>
          <a:ln>
            <a:noFill/>
          </a:ln>
        </p:spPr>
        <p:txBody>
          <a:bodyPr lIns="91425" tIns="45700" rIns="91425" bIns="45700" anchor="ctr" anchorCtr="0">
            <a:noAutofit/>
          </a:bodyPr>
          <a:lstStyle/>
          <a:p>
            <a:pPr>
              <a:buSzPct val="25000"/>
            </a:pPr>
            <a:r>
              <a:rPr lang="en-US" sz="8000" kern="0">
                <a:solidFill>
                  <a:srgbClr val="A53010"/>
                </a:solidFill>
                <a:ea typeface="Arial"/>
                <a:cs typeface="Arial"/>
                <a:sym typeface="Arial"/>
              </a:rPr>
              <a:t>”</a:t>
            </a:r>
          </a:p>
        </p:txBody>
      </p:sp>
    </p:spTree>
    <p:extLst>
      <p:ext uri="{BB962C8B-B14F-4D97-AF65-F5344CB8AC3E}">
        <p14:creationId xmlns:p14="http://schemas.microsoft.com/office/powerpoint/2010/main" val="389937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942416" y="627406"/>
            <a:ext cx="6591984" cy="2880019"/>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4" name="Shape 144"/>
          <p:cNvSpPr txBox="1">
            <a:spLocks noGrp="1"/>
          </p:cNvSpPr>
          <p:nvPr>
            <p:ph type="body" idx="1"/>
          </p:nvPr>
        </p:nvSpPr>
        <p:spPr>
          <a:xfrm>
            <a:off x="1942415" y="4343400"/>
            <a:ext cx="6591984" cy="838199"/>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body" idx="2"/>
          </p:nvPr>
        </p:nvSpPr>
        <p:spPr>
          <a:xfrm>
            <a:off x="1942415" y="5181600"/>
            <a:ext cx="6591984" cy="729622"/>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p:nvPr/>
        </p:nvSpPr>
        <p:spPr>
          <a:xfrm rot="10800000" flipH="1">
            <a:off x="57" y="4910659"/>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49" name="Shape 149"/>
          <p:cNvSpPr txBox="1">
            <a:spLocks noGrp="1"/>
          </p:cNvSpPr>
          <p:nvPr>
            <p:ph type="sldNum" idx="12"/>
          </p:nvPr>
        </p:nvSpPr>
        <p:spPr>
          <a:xfrm>
            <a:off x="511227" y="4983087"/>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74914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945200" y="624110"/>
            <a:ext cx="6589199"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rot="5400000">
            <a:off x="3295307" y="780707"/>
            <a:ext cx="3886200" cy="6591984"/>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56" name="Shape 156"/>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48130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5064692" y="2441248"/>
            <a:ext cx="5283816" cy="1656131"/>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9" name="Shape 159"/>
          <p:cNvSpPr txBox="1">
            <a:spLocks noGrp="1"/>
          </p:cNvSpPr>
          <p:nvPr>
            <p:ph type="body" idx="1"/>
          </p:nvPr>
        </p:nvSpPr>
        <p:spPr>
          <a:xfrm rot="5400000">
            <a:off x="1658681" y="911140"/>
            <a:ext cx="5283816" cy="4716348"/>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Shape 161"/>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p:nvPr/>
        </p:nvSpPr>
        <p:spPr>
          <a:xfrm rot="10800000" flipH="1">
            <a:off x="57" y="711194"/>
            <a:ext cx="1358356" cy="508004"/>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63" name="Shape 163"/>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a:solidFill>
                  <a:srgbClr val="FEFFFF"/>
                </a:solidFill>
                <a:latin typeface="Century Gothic"/>
                <a:ea typeface="Century Gothic"/>
                <a:cs typeface="Century Gothic"/>
                <a:sym typeface="Century Gothic"/>
              </a:rPr>
              <a:pPr algn="r">
                <a:buSzPct val="25000"/>
              </a:pPr>
              <a:t>‹#›</a:t>
            </a:fld>
            <a:endParaRPr lang="en-US" sz="200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57518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011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4060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27627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37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0DBAD-3914-4C11-B1A6-E85F914F6E1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539741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361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19903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6412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1946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9662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7356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767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0DBAD-3914-4C11-B1A6-E85F914F6E1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185879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0DBAD-3914-4C11-B1A6-E85F914F6E14}"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34091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0DBAD-3914-4C11-B1A6-E85F914F6E14}"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302232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0DBAD-3914-4C11-B1A6-E85F914F6E14}"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367930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0DBAD-3914-4C11-B1A6-E85F914F6E1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6038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0DBAD-3914-4C11-B1A6-E85F914F6E1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74EE0-19FC-4FF8-8BFC-59F56182DE51}" type="slidenum">
              <a:rPr lang="en-US" smtClean="0"/>
              <a:t>‹#›</a:t>
            </a:fld>
            <a:endParaRPr lang="en-US"/>
          </a:p>
        </p:txBody>
      </p:sp>
    </p:spTree>
    <p:extLst>
      <p:ext uri="{BB962C8B-B14F-4D97-AF65-F5344CB8AC3E}">
        <p14:creationId xmlns:p14="http://schemas.microsoft.com/office/powerpoint/2010/main" val="191025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0DBAD-3914-4C11-B1A6-E85F914F6E14}" type="datetimeFigureOut">
              <a:rPr lang="en-US" smtClean="0"/>
              <a:t>11/29/2017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74EE0-19FC-4FF8-8BFC-59F56182DE51}" type="slidenum">
              <a:rPr lang="en-US" smtClean="0"/>
              <a:t>‹#›</a:t>
            </a:fld>
            <a:endParaRPr lang="en-US"/>
          </a:p>
        </p:txBody>
      </p:sp>
    </p:spTree>
    <p:extLst>
      <p:ext uri="{BB962C8B-B14F-4D97-AF65-F5344CB8AC3E}">
        <p14:creationId xmlns:p14="http://schemas.microsoft.com/office/powerpoint/2010/main" val="148518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 y="228600"/>
            <a:ext cx="1981200" cy="6638628"/>
            <a:chOff x="2487613" y="285750"/>
            <a:chExt cx="2428874" cy="5654675"/>
          </a:xfrm>
        </p:grpSpPr>
        <p:sp>
          <p:nvSpPr>
            <p:cNvPr id="11" name="Shape 11"/>
            <p:cNvSpPr/>
            <p:nvPr/>
          </p:nvSpPr>
          <p:spPr>
            <a:xfrm>
              <a:off x="2487613" y="2284413"/>
              <a:ext cx="85724" cy="533399"/>
            </a:xfrm>
            <a:custGeom>
              <a:avLst/>
              <a:gdLst/>
              <a:ahLst/>
              <a:cxnLst/>
              <a:rect l="0" t="0" r="0" b="0"/>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2" name="Shape 12"/>
            <p:cNvSpPr/>
            <p:nvPr/>
          </p:nvSpPr>
          <p:spPr>
            <a:xfrm>
              <a:off x="2597150" y="2779713"/>
              <a:ext cx="550863" cy="1978025"/>
            </a:xfrm>
            <a:custGeom>
              <a:avLst/>
              <a:gdLst/>
              <a:ahLst/>
              <a:cxnLst/>
              <a:rect l="0" t="0" r="0" b="0"/>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3" name="Shape 13"/>
            <p:cNvSpPr/>
            <p:nvPr/>
          </p:nvSpPr>
          <p:spPr>
            <a:xfrm>
              <a:off x="3175000" y="4730750"/>
              <a:ext cx="519112" cy="1209675"/>
            </a:xfrm>
            <a:custGeom>
              <a:avLst/>
              <a:gdLst/>
              <a:ahLst/>
              <a:cxnLst/>
              <a:rect l="0" t="0" r="0" b="0"/>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4" name="Shape 14"/>
            <p:cNvSpPr/>
            <p:nvPr/>
          </p:nvSpPr>
          <p:spPr>
            <a:xfrm>
              <a:off x="3305176" y="5630862"/>
              <a:ext cx="146050" cy="309562"/>
            </a:xfrm>
            <a:custGeom>
              <a:avLst/>
              <a:gdLst/>
              <a:ahLst/>
              <a:cxnLst/>
              <a:rect l="0" t="0" r="0" b="0"/>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5" name="Shape 15"/>
            <p:cNvSpPr/>
            <p:nvPr/>
          </p:nvSpPr>
          <p:spPr>
            <a:xfrm>
              <a:off x="2573338" y="2817813"/>
              <a:ext cx="700087" cy="2835274"/>
            </a:xfrm>
            <a:custGeom>
              <a:avLst/>
              <a:gdLst/>
              <a:ahLst/>
              <a:cxnLst/>
              <a:rect l="0" t="0" r="0" b="0"/>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6" name="Shape 16"/>
            <p:cNvSpPr/>
            <p:nvPr/>
          </p:nvSpPr>
          <p:spPr>
            <a:xfrm>
              <a:off x="2506663" y="285750"/>
              <a:ext cx="90487" cy="2493963"/>
            </a:xfrm>
            <a:custGeom>
              <a:avLst/>
              <a:gdLst/>
              <a:ahLst/>
              <a:cxnLst/>
              <a:rect l="0" t="0" r="0" b="0"/>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7" name="Shape 17"/>
            <p:cNvSpPr/>
            <p:nvPr/>
          </p:nvSpPr>
          <p:spPr>
            <a:xfrm>
              <a:off x="2554288" y="2598738"/>
              <a:ext cx="66674" cy="420687"/>
            </a:xfrm>
            <a:custGeom>
              <a:avLst/>
              <a:gdLst/>
              <a:ahLst/>
              <a:cxnLst/>
              <a:rect l="0" t="0" r="0" b="0"/>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8" name="Shape 18"/>
            <p:cNvSpPr/>
            <p:nvPr/>
          </p:nvSpPr>
          <p:spPr>
            <a:xfrm>
              <a:off x="3143250" y="4757737"/>
              <a:ext cx="161925" cy="873125"/>
            </a:xfrm>
            <a:custGeom>
              <a:avLst/>
              <a:gdLst/>
              <a:ahLst/>
              <a:cxnLst/>
              <a:rect l="0" t="0" r="0" b="0"/>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19" name="Shape 19"/>
            <p:cNvSpPr/>
            <p:nvPr/>
          </p:nvSpPr>
          <p:spPr>
            <a:xfrm>
              <a:off x="3148013" y="1282700"/>
              <a:ext cx="1768474" cy="3448050"/>
            </a:xfrm>
            <a:custGeom>
              <a:avLst/>
              <a:gdLst/>
              <a:ahLst/>
              <a:cxnLst/>
              <a:rect l="0" t="0" r="0" b="0"/>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0" name="Shape 20"/>
            <p:cNvSpPr/>
            <p:nvPr/>
          </p:nvSpPr>
          <p:spPr>
            <a:xfrm>
              <a:off x="3273425" y="5653087"/>
              <a:ext cx="138112" cy="287338"/>
            </a:xfrm>
            <a:custGeom>
              <a:avLst/>
              <a:gdLst/>
              <a:ahLst/>
              <a:cxnLst/>
              <a:rect l="0" t="0" r="0" b="0"/>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1" name="Shape 21"/>
            <p:cNvSpPr/>
            <p:nvPr/>
          </p:nvSpPr>
          <p:spPr>
            <a:xfrm>
              <a:off x="3143250" y="4656137"/>
              <a:ext cx="31750" cy="188913"/>
            </a:xfrm>
            <a:custGeom>
              <a:avLst/>
              <a:gdLst/>
              <a:ahLst/>
              <a:cxnLst/>
              <a:rect l="0" t="0" r="0" b="0"/>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2" name="Shape 22"/>
            <p:cNvSpPr/>
            <p:nvPr/>
          </p:nvSpPr>
          <p:spPr>
            <a:xfrm>
              <a:off x="3211513" y="5410200"/>
              <a:ext cx="203199" cy="530224"/>
            </a:xfrm>
            <a:custGeom>
              <a:avLst/>
              <a:gdLst/>
              <a:ahLst/>
              <a:cxnLst/>
              <a:rect l="0" t="0" r="0" b="0"/>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lIns="91425" tIns="91425" rIns="91425" bIns="91425" anchor="ctr" anchorCtr="0">
              <a:noAutofit/>
            </a:bodyPr>
            <a:lstStyle/>
            <a:p>
              <a:endParaRPr sz="1400" kern="0">
                <a:solidFill>
                  <a:srgbClr val="000000"/>
                </a:solidFill>
                <a:cs typeface="Arial"/>
                <a:sym typeface="Arial"/>
              </a:endParaRPr>
            </a:p>
          </p:txBody>
        </p:sp>
      </p:grpSp>
      <p:grpSp>
        <p:nvGrpSpPr>
          <p:cNvPr id="23" name="Shape 23"/>
          <p:cNvGrpSpPr/>
          <p:nvPr/>
        </p:nvGrpSpPr>
        <p:grpSpPr>
          <a:xfrm>
            <a:off x="20421" y="285"/>
            <a:ext cx="1952272" cy="6852968"/>
            <a:chOff x="6627813" y="195717"/>
            <a:chExt cx="1952625" cy="5678033"/>
          </a:xfrm>
        </p:grpSpPr>
        <p:sp>
          <p:nvSpPr>
            <p:cNvPr id="24" name="Shape 24"/>
            <p:cNvSpPr/>
            <p:nvPr/>
          </p:nvSpPr>
          <p:spPr>
            <a:xfrm>
              <a:off x="6627813" y="195717"/>
              <a:ext cx="409575" cy="3646487"/>
            </a:xfrm>
            <a:custGeom>
              <a:avLst/>
              <a:gdLst/>
              <a:ahLst/>
              <a:cxnLst/>
              <a:rect l="0" t="0" r="0" b="0"/>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5" name="Shape 25"/>
            <p:cNvSpPr/>
            <p:nvPr/>
          </p:nvSpPr>
          <p:spPr>
            <a:xfrm>
              <a:off x="7061200" y="3771900"/>
              <a:ext cx="350837" cy="1309687"/>
            </a:xfrm>
            <a:custGeom>
              <a:avLst/>
              <a:gdLst/>
              <a:ahLst/>
              <a:cxnLst/>
              <a:rect l="0" t="0" r="0" b="0"/>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6" name="Shape 26"/>
            <p:cNvSpPr/>
            <p:nvPr/>
          </p:nvSpPr>
          <p:spPr>
            <a:xfrm>
              <a:off x="7439025" y="5053012"/>
              <a:ext cx="357188" cy="820737"/>
            </a:xfrm>
            <a:custGeom>
              <a:avLst/>
              <a:gdLst/>
              <a:ahLst/>
              <a:cxnLst/>
              <a:rect l="0" t="0" r="0" b="0"/>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7" name="Shape 27"/>
            <p:cNvSpPr/>
            <p:nvPr/>
          </p:nvSpPr>
          <p:spPr>
            <a:xfrm>
              <a:off x="7037388" y="3811587"/>
              <a:ext cx="457200" cy="1852613"/>
            </a:xfrm>
            <a:custGeom>
              <a:avLst/>
              <a:gdLst/>
              <a:ahLst/>
              <a:cxnLst/>
              <a:rect l="0" t="0" r="0" b="0"/>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8" name="Shape 28"/>
            <p:cNvSpPr/>
            <p:nvPr/>
          </p:nvSpPr>
          <p:spPr>
            <a:xfrm>
              <a:off x="6992938" y="1263650"/>
              <a:ext cx="144462" cy="2508250"/>
            </a:xfrm>
            <a:custGeom>
              <a:avLst/>
              <a:gdLst/>
              <a:ahLst/>
              <a:cxnLst/>
              <a:rect l="0" t="0" r="0" b="0"/>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29" name="Shape 29"/>
            <p:cNvSpPr/>
            <p:nvPr/>
          </p:nvSpPr>
          <p:spPr>
            <a:xfrm>
              <a:off x="7526338" y="5640387"/>
              <a:ext cx="111125" cy="233363"/>
            </a:xfrm>
            <a:custGeom>
              <a:avLst/>
              <a:gdLst/>
              <a:ahLst/>
              <a:cxnLst/>
              <a:rect l="0" t="0" r="0" b="0"/>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0" name="Shape 30"/>
            <p:cNvSpPr/>
            <p:nvPr/>
          </p:nvSpPr>
          <p:spPr>
            <a:xfrm>
              <a:off x="7021513" y="3598862"/>
              <a:ext cx="68263" cy="423863"/>
            </a:xfrm>
            <a:custGeom>
              <a:avLst/>
              <a:gdLst/>
              <a:ahLst/>
              <a:cxnLst/>
              <a:rect l="0" t="0" r="0" b="0"/>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1" name="Shape 31"/>
            <p:cNvSpPr/>
            <p:nvPr/>
          </p:nvSpPr>
          <p:spPr>
            <a:xfrm>
              <a:off x="7412038" y="2801938"/>
              <a:ext cx="1168400" cy="2251075"/>
            </a:xfrm>
            <a:custGeom>
              <a:avLst/>
              <a:gdLst/>
              <a:ahLst/>
              <a:cxnLst/>
              <a:rect l="0" t="0" r="0" b="0"/>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2" name="Shape 32"/>
            <p:cNvSpPr/>
            <p:nvPr/>
          </p:nvSpPr>
          <p:spPr>
            <a:xfrm>
              <a:off x="7494588" y="5664200"/>
              <a:ext cx="100013" cy="209549"/>
            </a:xfrm>
            <a:custGeom>
              <a:avLst/>
              <a:gdLst/>
              <a:ahLst/>
              <a:cxnLst/>
              <a:rect l="0" t="0" r="0" b="0"/>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3" name="Shape 33"/>
            <p:cNvSpPr/>
            <p:nvPr/>
          </p:nvSpPr>
          <p:spPr>
            <a:xfrm>
              <a:off x="7412038" y="5081587"/>
              <a:ext cx="114300" cy="558799"/>
            </a:xfrm>
            <a:custGeom>
              <a:avLst/>
              <a:gdLst/>
              <a:ahLst/>
              <a:cxnLst/>
              <a:rect l="0" t="0" r="0" b="0"/>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4" name="Shape 34"/>
            <p:cNvSpPr/>
            <p:nvPr/>
          </p:nvSpPr>
          <p:spPr>
            <a:xfrm>
              <a:off x="7412038" y="4978400"/>
              <a:ext cx="31750" cy="188913"/>
            </a:xfrm>
            <a:custGeom>
              <a:avLst/>
              <a:gdLst/>
              <a:ahLst/>
              <a:cxnLst/>
              <a:rect l="0" t="0" r="0" b="0"/>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5" name="Shape 35"/>
            <p:cNvSpPr/>
            <p:nvPr/>
          </p:nvSpPr>
          <p:spPr>
            <a:xfrm>
              <a:off x="7439025" y="5434012"/>
              <a:ext cx="174625" cy="439738"/>
            </a:xfrm>
            <a:custGeom>
              <a:avLst/>
              <a:gdLst/>
              <a:ahLst/>
              <a:cxnLst/>
              <a:rect l="0" t="0" r="0" b="0"/>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grpSp>
      <p:sp>
        <p:nvSpPr>
          <p:cNvPr id="36" name="Shape 36"/>
          <p:cNvSpPr/>
          <p:nvPr/>
        </p:nvSpPr>
        <p:spPr>
          <a:xfrm>
            <a:off x="0" y="0"/>
            <a:ext cx="182879" cy="6858000"/>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37" name="Shape 37"/>
          <p:cNvSpPr txBox="1">
            <a:spLocks noGrp="1"/>
          </p:cNvSpPr>
          <p:nvPr>
            <p:ph type="title"/>
          </p:nvPr>
        </p:nvSpPr>
        <p:spPr>
          <a:xfrm>
            <a:off x="1945200" y="624110"/>
            <a:ext cx="6589199"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1942415" y="2133600"/>
            <a:ext cx="6591984" cy="38862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7772400" y="6135089"/>
            <a:ext cx="766379" cy="37017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kern="0"/>
          </a:p>
        </p:txBody>
      </p:sp>
      <p:sp>
        <p:nvSpPr>
          <p:cNvPr id="40" name="Shape 40"/>
          <p:cNvSpPr txBox="1">
            <a:spLocks noGrp="1"/>
          </p:cNvSpPr>
          <p:nvPr>
            <p:ph type="ftr" idx="11"/>
          </p:nvPr>
        </p:nvSpPr>
        <p:spPr>
          <a:xfrm>
            <a:off x="1942415" y="6135808"/>
            <a:ext cx="5716488"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kern="0"/>
          </a:p>
        </p:txBody>
      </p:sp>
      <p:sp>
        <p:nvSpPr>
          <p:cNvPr id="41" name="Shape 41"/>
          <p:cNvSpPr txBox="1">
            <a:spLocks noGrp="1"/>
          </p:cNvSpPr>
          <p:nvPr>
            <p:ph type="sldNum" idx="12"/>
          </p:nvPr>
        </p:nvSpPr>
        <p:spPr>
          <a:xfrm>
            <a:off x="511227" y="787783"/>
            <a:ext cx="584977"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000" kern="0">
                <a:solidFill>
                  <a:srgbClr val="FEFFFF"/>
                </a:solidFill>
                <a:latin typeface="Century Gothic"/>
                <a:ea typeface="Century Gothic"/>
                <a:cs typeface="Century Gothic"/>
                <a:sym typeface="Century Gothic"/>
              </a:rPr>
              <a:pPr algn="r">
                <a:buSzPct val="25000"/>
              </a:pPr>
              <a:t>‹#›</a:t>
            </a:fld>
            <a:endParaRPr lang="en-US" sz="2000" kern="0">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58074881"/>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19B1A-4FC7-47C9-ACB8-4FF31643F187}" type="datetimeFigureOut">
              <a:rPr lang="en-US" smtClean="0">
                <a:solidFill>
                  <a:prstClr val="white">
                    <a:tint val="75000"/>
                  </a:prstClr>
                </a:solidFill>
              </a:rPr>
              <a:pPr/>
              <a:t>11/29/2017</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B5402-9298-483C-B79D-AD9BC05B16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664239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676400"/>
            <a:ext cx="6972985" cy="3117040"/>
          </a:xfrm>
        </p:spPr>
        <p:txBody>
          <a:bodyPr/>
          <a:lstStyle/>
          <a:p>
            <a:r>
              <a:rPr lang="en-US" sz="2800" b="1" dirty="0" err="1" smtClean="0">
                <a:solidFill>
                  <a:schemeClr val="accent1"/>
                </a:solidFill>
              </a:rPr>
              <a:t>Invasives</a:t>
            </a:r>
            <a:r>
              <a:rPr lang="en-US" sz="2800" b="1" dirty="0" smtClean="0">
                <a:solidFill>
                  <a:schemeClr val="accent1"/>
                </a:solidFill>
              </a:rPr>
              <a:t>: “Call for Action”</a:t>
            </a:r>
            <a:br>
              <a:rPr lang="en-US" sz="2800" b="1" dirty="0" smtClean="0">
                <a:solidFill>
                  <a:schemeClr val="accent1"/>
                </a:solidFill>
              </a:rPr>
            </a:br>
            <a:r>
              <a:rPr lang="en-US" sz="2800" b="1" dirty="0" smtClean="0">
                <a:solidFill>
                  <a:schemeClr val="accent1"/>
                </a:solidFill>
              </a:rPr>
              <a:t>Common Priorities and Good Timing</a:t>
            </a:r>
            <a:br>
              <a:rPr lang="en-US" sz="2800" b="1" dirty="0" smtClean="0">
                <a:solidFill>
                  <a:schemeClr val="accent1"/>
                </a:solidFill>
              </a:rPr>
            </a:br>
            <a:endParaRPr lang="en-US" sz="2800" dirty="0">
              <a:solidFill>
                <a:schemeClr val="accent1"/>
              </a:solidFill>
            </a:endParaRPr>
          </a:p>
        </p:txBody>
      </p:sp>
      <p:sp>
        <p:nvSpPr>
          <p:cNvPr id="4" name="Text Placeholder 3"/>
          <p:cNvSpPr>
            <a:spLocks noGrp="1"/>
          </p:cNvSpPr>
          <p:nvPr>
            <p:ph type="body" idx="1"/>
          </p:nvPr>
        </p:nvSpPr>
        <p:spPr>
          <a:xfrm>
            <a:off x="1676400" y="5105400"/>
            <a:ext cx="6591984" cy="1555863"/>
          </a:xfrm>
        </p:spPr>
        <p:txBody>
          <a:bodyPr/>
          <a:lstStyle/>
          <a:p>
            <a:r>
              <a:rPr lang="en-US" b="1" i="1" dirty="0" smtClean="0"/>
              <a:t>Lindy Garner, DOI/USFWS</a:t>
            </a:r>
          </a:p>
          <a:p>
            <a:r>
              <a:rPr lang="en-US" b="1" i="1" dirty="0" smtClean="0"/>
              <a:t>Sagebrush Biome </a:t>
            </a:r>
            <a:r>
              <a:rPr lang="en-US" b="1" i="1" dirty="0" err="1" smtClean="0"/>
              <a:t>Invasives</a:t>
            </a:r>
            <a:r>
              <a:rPr lang="en-US" b="1" i="1" dirty="0" smtClean="0"/>
              <a:t> Resource Team Lead</a:t>
            </a:r>
          </a:p>
          <a:p>
            <a:r>
              <a:rPr lang="en-US" b="1" i="1" dirty="0" smtClean="0"/>
              <a:t>Mountain/Prairie Region</a:t>
            </a:r>
            <a:endParaRPr lang="en-US" b="1" i="1" dirty="0"/>
          </a:p>
        </p:txBody>
      </p:sp>
    </p:spTree>
    <p:extLst>
      <p:ext uri="{BB962C8B-B14F-4D97-AF65-F5344CB8AC3E}">
        <p14:creationId xmlns:p14="http://schemas.microsoft.com/office/powerpoint/2010/main" val="380846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1280889"/>
          </a:xfrm>
        </p:spPr>
        <p:txBody>
          <a:bodyPr/>
          <a:lstStyle/>
          <a:p>
            <a:r>
              <a:rPr lang="en-US" sz="2400" b="1" dirty="0" smtClean="0">
                <a:solidFill>
                  <a:srgbClr val="A53010"/>
                </a:solidFill>
              </a:rPr>
              <a:t>FWS IAA NISC Proposal: Early Detection and Rapid Response to New Invasive Grasses in North Central Wyoming</a:t>
            </a:r>
            <a:endParaRPr lang="en-US" sz="2400" dirty="0">
              <a:solidFill>
                <a:schemeClr val="accent1"/>
              </a:solidFill>
            </a:endParaRPr>
          </a:p>
        </p:txBody>
      </p:sp>
      <p:sp>
        <p:nvSpPr>
          <p:cNvPr id="3" name="Text Placeholder 2"/>
          <p:cNvSpPr>
            <a:spLocks noGrp="1"/>
          </p:cNvSpPr>
          <p:nvPr>
            <p:ph type="body" idx="1"/>
          </p:nvPr>
        </p:nvSpPr>
        <p:spPr>
          <a:xfrm>
            <a:off x="685800" y="1371600"/>
            <a:ext cx="8229600" cy="5181600"/>
          </a:xfrm>
        </p:spPr>
        <p:txBody>
          <a:bodyPr/>
          <a:lstStyle/>
          <a:p>
            <a:pPr indent="-342900">
              <a:spcBef>
                <a:spcPct val="20000"/>
              </a:spcBef>
              <a:buClrTx/>
              <a:buSzTx/>
              <a:buFont typeface="Arial" panose="020B0604020202020204" pitchFamily="34" charset="0"/>
              <a:buChar char="•"/>
            </a:pPr>
            <a:r>
              <a:rPr lang="en-US" sz="2000" kern="1200" dirty="0" smtClean="0">
                <a:solidFill>
                  <a:prstClr val="black"/>
                </a:solidFill>
                <a:latin typeface="Calibri"/>
                <a:ea typeface="+mn-ea"/>
                <a:cs typeface="+mn-cs"/>
              </a:rPr>
              <a:t>Partners</a:t>
            </a:r>
            <a:r>
              <a:rPr lang="en-US" sz="2000" kern="1200" dirty="0">
                <a:solidFill>
                  <a:prstClr val="black"/>
                </a:solidFill>
                <a:latin typeface="Calibri"/>
                <a:ea typeface="+mn-ea"/>
                <a:cs typeface="+mn-cs"/>
              </a:rPr>
              <a:t>: DOI USFWS and BLM, DOA NRCS and FS, WY </a:t>
            </a:r>
            <a:r>
              <a:rPr lang="en-US" sz="2000" kern="1200" dirty="0" err="1">
                <a:solidFill>
                  <a:prstClr val="black"/>
                </a:solidFill>
                <a:latin typeface="Calibri"/>
                <a:ea typeface="+mn-ea"/>
                <a:cs typeface="+mn-cs"/>
              </a:rPr>
              <a:t>Dept</a:t>
            </a:r>
            <a:r>
              <a:rPr lang="en-US" sz="2000" kern="1200" dirty="0">
                <a:solidFill>
                  <a:prstClr val="black"/>
                </a:solidFill>
                <a:latin typeface="Calibri"/>
                <a:ea typeface="+mn-ea"/>
                <a:cs typeface="+mn-cs"/>
              </a:rPr>
              <a:t> Ag, Sheridan County Weed and Pest, Sheridan County Conservation District, Office of State Lands and Investments, Game and Fish </a:t>
            </a:r>
            <a:r>
              <a:rPr lang="en-US" sz="2000" kern="1200" dirty="0" err="1">
                <a:solidFill>
                  <a:prstClr val="black"/>
                </a:solidFill>
                <a:latin typeface="Calibri"/>
                <a:ea typeface="+mn-ea"/>
                <a:cs typeface="+mn-cs"/>
              </a:rPr>
              <a:t>Dept</a:t>
            </a:r>
            <a:r>
              <a:rPr lang="en-US" sz="2000" kern="1200" dirty="0">
                <a:solidFill>
                  <a:prstClr val="black"/>
                </a:solidFill>
                <a:latin typeface="Calibri"/>
                <a:ea typeface="+mn-ea"/>
                <a:cs typeface="+mn-cs"/>
              </a:rPr>
              <a:t>, and University of Wyoming Sheridan Research and Extension Center, Weed Extension</a:t>
            </a:r>
            <a:endParaRPr lang="en-US" sz="2000" kern="1200" dirty="0" smtClean="0">
              <a:solidFill>
                <a:prstClr val="black"/>
              </a:solidFill>
              <a:latin typeface="Calibri"/>
              <a:ea typeface="+mn-ea"/>
              <a:cs typeface="+mn-cs"/>
            </a:endParaRPr>
          </a:p>
          <a:p>
            <a:r>
              <a:rPr lang="en-US" sz="2000" kern="1200" dirty="0" smtClean="0">
                <a:solidFill>
                  <a:prstClr val="black"/>
                </a:solidFill>
                <a:latin typeface="Calibri"/>
                <a:ea typeface="+mn-ea"/>
                <a:cs typeface="+mn-cs"/>
              </a:rPr>
              <a:t>Develop a process-template for the following:</a:t>
            </a:r>
          </a:p>
          <a:p>
            <a:pPr lvl="1"/>
            <a:r>
              <a:rPr lang="en-US" sz="2000" dirty="0" smtClean="0">
                <a:latin typeface="Calibri" panose="020F0502020204030204" pitchFamily="34" charset="0"/>
              </a:rPr>
              <a:t>identify </a:t>
            </a:r>
            <a:r>
              <a:rPr lang="en-US" sz="2000" dirty="0">
                <a:latin typeface="Calibri" panose="020F0502020204030204" pitchFamily="34" charset="0"/>
              </a:rPr>
              <a:t>stakeholders, </a:t>
            </a:r>
          </a:p>
          <a:p>
            <a:pPr lvl="1"/>
            <a:r>
              <a:rPr lang="en-US" sz="2000" dirty="0">
                <a:latin typeface="Calibri" panose="020F0502020204030204" pitchFamily="34" charset="0"/>
              </a:rPr>
              <a:t>raise awareness, </a:t>
            </a:r>
          </a:p>
          <a:p>
            <a:pPr lvl="1"/>
            <a:r>
              <a:rPr lang="en-US" sz="2000" dirty="0" smtClean="0">
                <a:latin typeface="Calibri" panose="020F0502020204030204" pitchFamily="34" charset="0"/>
              </a:rPr>
              <a:t>facilitate collaboration and coordination</a:t>
            </a:r>
            <a:endParaRPr lang="en-US" sz="2000" dirty="0">
              <a:latin typeface="Calibri" panose="020F0502020204030204" pitchFamily="34" charset="0"/>
            </a:endParaRPr>
          </a:p>
          <a:p>
            <a:pPr lvl="1"/>
            <a:r>
              <a:rPr lang="en-US" sz="2000" dirty="0" smtClean="0">
                <a:latin typeface="Calibri" panose="020F0502020204030204" pitchFamily="34" charset="0"/>
              </a:rPr>
              <a:t>Track and identify cost-efficiencies, challenges, and opportunities </a:t>
            </a:r>
            <a:r>
              <a:rPr lang="en-US" sz="2000" dirty="0">
                <a:latin typeface="Calibri" panose="020F0502020204030204" pitchFamily="34" charset="0"/>
              </a:rPr>
              <a:t>for stream-lined and timely implementation of management strategies within existing federal and non-federal partnerships </a:t>
            </a:r>
          </a:p>
          <a:p>
            <a:pPr lvl="1"/>
            <a:r>
              <a:rPr lang="en-US" sz="2000" dirty="0">
                <a:latin typeface="Calibri" panose="020F0502020204030204" pitchFamily="34" charset="0"/>
              </a:rPr>
              <a:t>leverage existing capacities and resources  </a:t>
            </a:r>
          </a:p>
          <a:p>
            <a:pPr lvl="1"/>
            <a:r>
              <a:rPr lang="en-US" sz="2000" dirty="0">
                <a:latin typeface="Calibri" panose="020F0502020204030204" pitchFamily="34" charset="0"/>
              </a:rPr>
              <a:t>Develop performance measures among all partners for an evaluation of EDRR efficiency and </a:t>
            </a:r>
            <a:r>
              <a:rPr lang="en-US" sz="2000" dirty="0" smtClean="0">
                <a:latin typeface="Calibri" panose="020F0502020204030204" pitchFamily="34" charset="0"/>
              </a:rPr>
              <a:t>effectiveness.</a:t>
            </a:r>
            <a:endParaRPr lang="en-US" sz="2000" dirty="0">
              <a:latin typeface="Calibri" panose="020F0502020204030204" pitchFamily="34" charset="0"/>
            </a:endParaRPr>
          </a:p>
          <a:p>
            <a:pPr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indent="-342900">
              <a:spcBef>
                <a:spcPct val="20000"/>
              </a:spcBef>
              <a:buClrTx/>
              <a:buSzTx/>
              <a:buFont typeface="Arial" panose="020B0604020202020204" pitchFamily="34" charset="0"/>
              <a:buChar char="•"/>
            </a:pPr>
            <a:r>
              <a:rPr lang="en-US" sz="2000" kern="1200" dirty="0" smtClean="0">
                <a:solidFill>
                  <a:prstClr val="black"/>
                </a:solidFill>
                <a:latin typeface="Calibri"/>
                <a:ea typeface="+mn-ea"/>
                <a:cs typeface="+mn-cs"/>
              </a:rPr>
              <a:t>  </a:t>
            </a:r>
          </a:p>
          <a:p>
            <a:pPr lvl="0"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lvl="0"/>
            <a:endParaRPr lang="en-US" sz="2200" dirty="0"/>
          </a:p>
        </p:txBody>
      </p:sp>
    </p:spTree>
    <p:extLst>
      <p:ext uri="{BB962C8B-B14F-4D97-AF65-F5344CB8AC3E}">
        <p14:creationId xmlns:p14="http://schemas.microsoft.com/office/powerpoint/2010/main" val="3780154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1280889"/>
          </a:xfrm>
        </p:spPr>
        <p:txBody>
          <a:bodyPr/>
          <a:lstStyle/>
          <a:p>
            <a:r>
              <a:rPr lang="en-US" sz="2400" b="1" dirty="0" smtClean="0">
                <a:solidFill>
                  <a:srgbClr val="A53010"/>
                </a:solidFill>
              </a:rPr>
              <a:t>FWS IAA NISC Proposal: Early Detection and Rapid Response to New Invasive Grasses in North Central Wyoming</a:t>
            </a:r>
            <a:endParaRPr lang="en-US" sz="2400" dirty="0">
              <a:solidFill>
                <a:schemeClr val="accent1"/>
              </a:solidFill>
            </a:endParaRPr>
          </a:p>
        </p:txBody>
      </p:sp>
      <p:sp>
        <p:nvSpPr>
          <p:cNvPr id="3" name="Text Placeholder 2"/>
          <p:cNvSpPr>
            <a:spLocks noGrp="1"/>
          </p:cNvSpPr>
          <p:nvPr>
            <p:ph type="body" idx="1"/>
          </p:nvPr>
        </p:nvSpPr>
        <p:spPr>
          <a:xfrm>
            <a:off x="685800" y="1371600"/>
            <a:ext cx="8229600" cy="5181600"/>
          </a:xfrm>
        </p:spPr>
        <p:txBody>
          <a:bodyPr/>
          <a:lstStyle/>
          <a:p>
            <a:pPr marL="0" indent="0">
              <a:buNone/>
            </a:pPr>
            <a:r>
              <a:rPr lang="en-US" sz="2000" b="1" dirty="0">
                <a:latin typeface="Calibri" panose="020F0502020204030204" pitchFamily="34" charset="0"/>
              </a:rPr>
              <a:t>Outcomes</a:t>
            </a:r>
          </a:p>
          <a:p>
            <a:pPr lvl="0"/>
            <a:r>
              <a:rPr lang="en-US" sz="2000" dirty="0">
                <a:latin typeface="Calibri" panose="020F0502020204030204" pitchFamily="34" charset="0"/>
              </a:rPr>
              <a:t>Identify scope and extent of current threat of </a:t>
            </a:r>
            <a:r>
              <a:rPr lang="en-US" sz="2000" dirty="0" err="1">
                <a:latin typeface="Calibri" panose="020F0502020204030204" pitchFamily="34" charset="0"/>
              </a:rPr>
              <a:t>medusahead</a:t>
            </a:r>
            <a:r>
              <a:rPr lang="en-US" sz="2000" dirty="0">
                <a:latin typeface="Calibri" panose="020F0502020204030204" pitchFamily="34" charset="0"/>
              </a:rPr>
              <a:t> and </a:t>
            </a:r>
            <a:r>
              <a:rPr lang="en-US" sz="2000" dirty="0" err="1">
                <a:latin typeface="Calibri" panose="020F0502020204030204" pitchFamily="34" charset="0"/>
              </a:rPr>
              <a:t>ventanata</a:t>
            </a:r>
            <a:r>
              <a:rPr lang="en-US" sz="2000" dirty="0">
                <a:latin typeface="Calibri" panose="020F0502020204030204" pitchFamily="34" charset="0"/>
              </a:rPr>
              <a:t> in Wyoming, starting with Sheridan County as ground zero; FY17.  Subsequently identify gaps of tools, capacity or resources for EDRR coverage; FY18.</a:t>
            </a:r>
          </a:p>
          <a:p>
            <a:pPr lvl="0"/>
            <a:r>
              <a:rPr lang="en-US" sz="2000" dirty="0">
                <a:latin typeface="Calibri" panose="020F0502020204030204" pitchFamily="34" charset="0"/>
              </a:rPr>
              <a:t>Assist multi-stakeholder Task Force working collaboratively, across jurisdictions, to identify EDRR priorities that leverage existing capacities and additional resources to reduce an invasive annual grass threat within the sagebrush biome; FY17</a:t>
            </a:r>
          </a:p>
          <a:p>
            <a:pPr marL="114300" lvl="0" indent="0">
              <a:buNone/>
            </a:pPr>
            <a:endParaRPr lang="en-US" sz="2000" dirty="0">
              <a:latin typeface="Calibri" panose="020F0502020204030204" pitchFamily="34" charset="0"/>
            </a:endParaRPr>
          </a:p>
          <a:p>
            <a:pPr lvl="0"/>
            <a:r>
              <a:rPr lang="en-US" sz="2000" dirty="0">
                <a:latin typeface="Calibri" panose="020F0502020204030204" pitchFamily="34" charset="0"/>
              </a:rPr>
              <a:t>Explore innovative techniques to monitor and collate performance measures to evaluate efficiency and effectiveness; FY18</a:t>
            </a:r>
          </a:p>
          <a:p>
            <a:pPr lvl="0"/>
            <a:r>
              <a:rPr lang="en-US" sz="2000" dirty="0">
                <a:latin typeface="Calibri" panose="020F0502020204030204" pitchFamily="34" charset="0"/>
              </a:rPr>
              <a:t>Identify needs and opportunities to predict areas at risk of invasion based on EDRR spatial data, pathways and vectors; FY18</a:t>
            </a:r>
          </a:p>
          <a:p>
            <a:pPr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marL="0" indent="0">
              <a:spcBef>
                <a:spcPct val="20000"/>
              </a:spcBef>
              <a:buClrTx/>
              <a:buSzTx/>
              <a:buNone/>
            </a:pPr>
            <a:endParaRPr lang="en-US" sz="2000" kern="1200" dirty="0" smtClean="0">
              <a:solidFill>
                <a:prstClr val="black"/>
              </a:solidFill>
              <a:latin typeface="Calibri"/>
              <a:ea typeface="+mn-ea"/>
              <a:cs typeface="+mn-cs"/>
            </a:endParaRPr>
          </a:p>
          <a:p>
            <a:pPr lvl="0"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lvl="0"/>
            <a:endParaRPr lang="en-US" sz="2200" dirty="0"/>
          </a:p>
        </p:txBody>
      </p:sp>
    </p:spTree>
    <p:extLst>
      <p:ext uri="{BB962C8B-B14F-4D97-AF65-F5344CB8AC3E}">
        <p14:creationId xmlns:p14="http://schemas.microsoft.com/office/powerpoint/2010/main" val="2127283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1280889"/>
          </a:xfrm>
        </p:spPr>
        <p:txBody>
          <a:bodyPr/>
          <a:lstStyle/>
          <a:p>
            <a:r>
              <a:rPr lang="en-US" sz="2400" b="1" dirty="0" smtClean="0">
                <a:solidFill>
                  <a:srgbClr val="A53010"/>
                </a:solidFill>
              </a:rPr>
              <a:t>FWS Cooperative Agreement with Sheridan County Wyoming Weed and Pest</a:t>
            </a:r>
            <a:endParaRPr lang="en-US" sz="2400" dirty="0">
              <a:solidFill>
                <a:schemeClr val="accent1"/>
              </a:solidFill>
            </a:endParaRPr>
          </a:p>
        </p:txBody>
      </p:sp>
      <p:sp>
        <p:nvSpPr>
          <p:cNvPr id="3" name="Text Placeholder 2"/>
          <p:cNvSpPr>
            <a:spLocks noGrp="1"/>
          </p:cNvSpPr>
          <p:nvPr>
            <p:ph type="body" idx="1"/>
          </p:nvPr>
        </p:nvSpPr>
        <p:spPr>
          <a:xfrm>
            <a:off x="685800" y="1371600"/>
            <a:ext cx="8229600" cy="5181600"/>
          </a:xfrm>
        </p:spPr>
        <p:txBody>
          <a:bodyPr/>
          <a:lstStyle/>
          <a:p>
            <a:r>
              <a:rPr lang="en-US" sz="2000" dirty="0" smtClean="0">
                <a:latin typeface="Calibri" panose="020F0502020204030204" pitchFamily="34" charset="0"/>
              </a:rPr>
              <a:t>Partners for Fish and Wildlife Program</a:t>
            </a:r>
          </a:p>
          <a:p>
            <a:r>
              <a:rPr lang="en-US" sz="2000" dirty="0" smtClean="0">
                <a:latin typeface="Calibri" panose="020F0502020204030204" pitchFamily="34" charset="0"/>
              </a:rPr>
              <a:t>Purpose: develop </a:t>
            </a:r>
            <a:r>
              <a:rPr lang="en-US" sz="2000" dirty="0">
                <a:latin typeface="Calibri" panose="020F0502020204030204" pitchFamily="34" charset="0"/>
              </a:rPr>
              <a:t>an EDRR pilot project for invasive species reconnaissance through visual observation and other detection methods to define scope of recent infestation. US Fish and Wildlife Service (FWS) staff will work with the SCWP, cooperating landowners, and other partners in carrying out the EDRR pilot program jointly developed under this Cooperative Agreement. </a:t>
            </a:r>
            <a:endParaRPr lang="en-US" sz="2000" dirty="0" smtClean="0">
              <a:latin typeface="Calibri" panose="020F0502020204030204" pitchFamily="34" charset="0"/>
            </a:endParaRPr>
          </a:p>
          <a:p>
            <a:r>
              <a:rPr lang="en-US" sz="2000" b="1" dirty="0" smtClean="0">
                <a:latin typeface="Calibri" panose="020F0502020204030204" pitchFamily="34" charset="0"/>
              </a:rPr>
              <a:t>Outcomes:</a:t>
            </a:r>
            <a:r>
              <a:rPr lang="en-US" sz="2000" dirty="0" smtClean="0">
                <a:latin typeface="Calibri" panose="020F0502020204030204" pitchFamily="34" charset="0"/>
              </a:rPr>
              <a:t> </a:t>
            </a:r>
          </a:p>
          <a:p>
            <a:pPr lvl="1"/>
            <a:r>
              <a:rPr lang="en-US" sz="2000" kern="1200" dirty="0" smtClean="0">
                <a:solidFill>
                  <a:prstClr val="black"/>
                </a:solidFill>
                <a:latin typeface="Calibri"/>
                <a:ea typeface="+mn-ea"/>
                <a:cs typeface="+mn-cs"/>
              </a:rPr>
              <a:t>to </a:t>
            </a:r>
            <a:r>
              <a:rPr lang="en-US" sz="2000" kern="1200" dirty="0">
                <a:solidFill>
                  <a:prstClr val="black"/>
                </a:solidFill>
                <a:latin typeface="Calibri"/>
                <a:ea typeface="+mn-ea"/>
                <a:cs typeface="+mn-cs"/>
              </a:rPr>
              <a:t>identify the scope and extent of </a:t>
            </a:r>
            <a:r>
              <a:rPr lang="en-US" sz="2000" kern="1200" dirty="0" smtClean="0">
                <a:solidFill>
                  <a:prstClr val="black"/>
                </a:solidFill>
                <a:latin typeface="Calibri"/>
                <a:ea typeface="+mn-ea"/>
                <a:cs typeface="+mn-cs"/>
              </a:rPr>
              <a:t>infestation </a:t>
            </a:r>
            <a:r>
              <a:rPr lang="en-US" sz="2000" kern="1200" dirty="0">
                <a:solidFill>
                  <a:prstClr val="black"/>
                </a:solidFill>
                <a:latin typeface="Calibri"/>
                <a:ea typeface="+mn-ea"/>
                <a:cs typeface="+mn-cs"/>
              </a:rPr>
              <a:t>and develop appropriate treatments of incipient populations of </a:t>
            </a:r>
            <a:r>
              <a:rPr lang="en-US" sz="2000" kern="1200" dirty="0" err="1">
                <a:solidFill>
                  <a:prstClr val="black"/>
                </a:solidFill>
                <a:latin typeface="Calibri"/>
                <a:ea typeface="+mn-ea"/>
                <a:cs typeface="+mn-cs"/>
              </a:rPr>
              <a:t>ventenata</a:t>
            </a:r>
            <a:r>
              <a:rPr lang="en-US" sz="2000" kern="1200" dirty="0">
                <a:solidFill>
                  <a:prstClr val="black"/>
                </a:solidFill>
                <a:latin typeface="Calibri"/>
                <a:ea typeface="+mn-ea"/>
                <a:cs typeface="+mn-cs"/>
              </a:rPr>
              <a:t> and </a:t>
            </a:r>
            <a:r>
              <a:rPr lang="en-US" sz="2000" kern="1200" dirty="0" err="1">
                <a:solidFill>
                  <a:prstClr val="black"/>
                </a:solidFill>
                <a:latin typeface="Calibri"/>
                <a:ea typeface="+mn-ea"/>
                <a:cs typeface="+mn-cs"/>
              </a:rPr>
              <a:t>medusahead</a:t>
            </a:r>
            <a:r>
              <a:rPr lang="en-US" sz="2000" kern="1200" dirty="0" smtClean="0">
                <a:solidFill>
                  <a:prstClr val="black"/>
                </a:solidFill>
                <a:latin typeface="Calibri"/>
                <a:ea typeface="+mn-ea"/>
                <a:cs typeface="+mn-cs"/>
              </a:rPr>
              <a:t>.</a:t>
            </a:r>
          </a:p>
          <a:p>
            <a:pPr lvl="1"/>
            <a:r>
              <a:rPr lang="en-US" sz="2000" kern="1200" dirty="0" smtClean="0">
                <a:solidFill>
                  <a:prstClr val="black"/>
                </a:solidFill>
                <a:latin typeface="Calibri" panose="020F0502020204030204" pitchFamily="34" charset="0"/>
                <a:ea typeface="+mn-ea"/>
                <a:cs typeface="+mn-cs"/>
              </a:rPr>
              <a:t>efficiently accomplish conservation work in Sheridan and surrounding Counties that is mutually beneficial to the Service, SCWP and individual cooperators</a:t>
            </a: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marL="0" indent="0">
              <a:spcBef>
                <a:spcPct val="20000"/>
              </a:spcBef>
              <a:buClrTx/>
              <a:buSzTx/>
              <a:buNone/>
            </a:pPr>
            <a:endParaRPr lang="en-US" sz="2000" kern="1200" dirty="0" smtClean="0">
              <a:solidFill>
                <a:prstClr val="black"/>
              </a:solidFill>
              <a:latin typeface="Calibri"/>
              <a:ea typeface="+mn-ea"/>
              <a:cs typeface="+mn-cs"/>
            </a:endParaRPr>
          </a:p>
          <a:p>
            <a:pPr lvl="0"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lvl="0"/>
            <a:endParaRPr lang="en-US" sz="2200" dirty="0"/>
          </a:p>
        </p:txBody>
      </p:sp>
    </p:spTree>
    <p:extLst>
      <p:ext uri="{BB962C8B-B14F-4D97-AF65-F5344CB8AC3E}">
        <p14:creationId xmlns:p14="http://schemas.microsoft.com/office/powerpoint/2010/main" val="3020970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0584"/>
            <a:ext cx="9144000" cy="428741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3" name="Picture 22"/>
          <p:cNvPicPr>
            <a:picLocks noChangeAspect="1"/>
          </p:cNvPicPr>
          <p:nvPr/>
        </p:nvPicPr>
        <p:blipFill>
          <a:blip r:embed="rId3"/>
          <a:stretch>
            <a:fillRect/>
          </a:stretch>
        </p:blipFill>
        <p:spPr>
          <a:xfrm>
            <a:off x="678475" y="4807214"/>
            <a:ext cx="7978413" cy="186028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63" y="539262"/>
            <a:ext cx="2187286" cy="2031323"/>
          </a:xfrm>
          <a:prstGeom prst="rect">
            <a:avLst/>
          </a:prstGeom>
        </p:spPr>
      </p:pic>
      <p:sp>
        <p:nvSpPr>
          <p:cNvPr id="25" name="TextBox 24"/>
          <p:cNvSpPr txBox="1"/>
          <p:nvPr/>
        </p:nvSpPr>
        <p:spPr>
          <a:xfrm>
            <a:off x="3239550" y="539260"/>
            <a:ext cx="5055388" cy="2031325"/>
          </a:xfrm>
          <a:prstGeom prst="rect">
            <a:avLst/>
          </a:prstGeom>
          <a:noFill/>
          <a:ln>
            <a:solidFill>
              <a:schemeClr val="tx1"/>
            </a:solidFill>
          </a:ln>
        </p:spPr>
        <p:txBody>
          <a:bodyPr wrap="square" rtlCol="0">
            <a:spAutoFit/>
          </a:bodyPr>
          <a:lstStyle/>
          <a:p>
            <a:endParaRPr lang="en-US" dirty="0" smtClean="0">
              <a:solidFill>
                <a:prstClr val="white"/>
              </a:solidFill>
            </a:endParaRPr>
          </a:p>
          <a:p>
            <a:endParaRPr lang="en-US" dirty="0" smtClean="0">
              <a:solidFill>
                <a:prstClr val="white"/>
              </a:solidFill>
            </a:endParaRPr>
          </a:p>
          <a:p>
            <a:endParaRPr lang="en-US" dirty="0">
              <a:solidFill>
                <a:prstClr val="white"/>
              </a:solidFill>
            </a:endParaRPr>
          </a:p>
          <a:p>
            <a:r>
              <a:rPr lang="en-US" b="1" dirty="0" smtClean="0">
                <a:solidFill>
                  <a:prstClr val="white"/>
                </a:solidFill>
              </a:rPr>
              <a:t>Northeast Wyoming Invasive Grass Working Group</a:t>
            </a:r>
          </a:p>
          <a:p>
            <a:pPr algn="ctr"/>
            <a:r>
              <a:rPr lang="en-US" dirty="0" smtClean="0">
                <a:solidFill>
                  <a:prstClr val="white"/>
                </a:solidFill>
              </a:rPr>
              <a:t>NEWIGWG</a:t>
            </a:r>
          </a:p>
          <a:p>
            <a:pPr algn="ctr"/>
            <a:endParaRPr lang="en-US" dirty="0">
              <a:solidFill>
                <a:prstClr val="white"/>
              </a:solidFill>
            </a:endParaRPr>
          </a:p>
          <a:p>
            <a:endParaRPr lang="en-US" dirty="0">
              <a:solidFill>
                <a:prstClr val="white"/>
              </a:solidFill>
            </a:endParaRPr>
          </a:p>
        </p:txBody>
      </p:sp>
      <p:sp>
        <p:nvSpPr>
          <p:cNvPr id="26" name="TextBox 25"/>
          <p:cNvSpPr txBox="1"/>
          <p:nvPr/>
        </p:nvSpPr>
        <p:spPr>
          <a:xfrm>
            <a:off x="1052262" y="3012535"/>
            <a:ext cx="7242676" cy="1200329"/>
          </a:xfrm>
          <a:prstGeom prst="rect">
            <a:avLst/>
          </a:prstGeom>
          <a:noFill/>
        </p:spPr>
        <p:txBody>
          <a:bodyPr wrap="square" rtlCol="0">
            <a:spAutoFit/>
          </a:bodyPr>
          <a:lstStyle/>
          <a:p>
            <a:pPr algn="ctr"/>
            <a:r>
              <a:rPr lang="en-US" b="1" dirty="0">
                <a:solidFill>
                  <a:prstClr val="black"/>
                </a:solidFill>
              </a:rPr>
              <a:t>Minimizing impacts to rangelands for wildlife and agriculture by reducing, containing, or eradicating </a:t>
            </a:r>
            <a:r>
              <a:rPr lang="en-US" b="1" dirty="0" err="1">
                <a:solidFill>
                  <a:prstClr val="black"/>
                </a:solidFill>
              </a:rPr>
              <a:t>medusahead</a:t>
            </a:r>
            <a:r>
              <a:rPr lang="en-US" b="1" dirty="0">
                <a:solidFill>
                  <a:prstClr val="black"/>
                </a:solidFill>
              </a:rPr>
              <a:t> and </a:t>
            </a:r>
            <a:r>
              <a:rPr lang="en-US" b="1" dirty="0" err="1">
                <a:solidFill>
                  <a:prstClr val="black"/>
                </a:solidFill>
              </a:rPr>
              <a:t>ventenata</a:t>
            </a:r>
            <a:r>
              <a:rPr lang="en-US" b="1" dirty="0">
                <a:solidFill>
                  <a:prstClr val="black"/>
                </a:solidFill>
              </a:rPr>
              <a:t> in northeast Wyoming</a:t>
            </a:r>
            <a:endParaRPr lang="en-US" dirty="0">
              <a:solidFill>
                <a:prstClr val="black"/>
              </a:solidFill>
            </a:endParaRPr>
          </a:p>
          <a:p>
            <a:pPr algn="ctr"/>
            <a:r>
              <a:rPr lang="en-US" dirty="0">
                <a:solidFill>
                  <a:prstClr val="white"/>
                </a:solidFill>
              </a:rPr>
              <a:t> </a:t>
            </a:r>
          </a:p>
        </p:txBody>
      </p:sp>
      <p:pic>
        <p:nvPicPr>
          <p:cNvPr id="3074" name="Picture 2" descr="Lcd5rpBq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45906" y="3854028"/>
            <a:ext cx="1606550" cy="1028100"/>
          </a:xfrm>
          <a:prstGeom prst="rect">
            <a:avLst/>
          </a:prstGeom>
          <a:noFill/>
          <a:ln>
            <a:noFill/>
          </a:ln>
          <a:effectLst/>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25400" algn="ctr">
                <a:solidFill>
                  <a:srgbClr val="1C1E1C"/>
                </a:solidFill>
                <a:miter lim="800000"/>
                <a:headEnd/>
                <a:tailEnd/>
              </a14:hiddenLine>
            </a:ext>
            <a:ext uri="{AF507438-7753-43E0-B8FC-AC1667EBCBE1}">
              <a14:hiddenEffects xmlns:a14="http://schemas.microsoft.com/office/drawing/2010/main">
                <a:effectLst>
                  <a:outerShdw dist="35921" dir="2700000" algn="ctr" rotWithShape="0">
                    <a:srgbClr val="1C1E1C"/>
                  </a:outerShdw>
                </a:effectLst>
              </a14:hiddenEffects>
            </a:ext>
          </a:extLst>
        </p:spPr>
      </p:pic>
      <p:pic>
        <p:nvPicPr>
          <p:cNvPr id="3075" name="Picture 3" descr="http://clipartbarn.com/wp-content/uploads/2017/04/Cow-silhouette-cattle-silhouette-clipart-kid.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7438" y="3956615"/>
            <a:ext cx="144158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0219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589199" cy="899890"/>
          </a:xfrm>
        </p:spPr>
        <p:txBody>
          <a:bodyPr/>
          <a:lstStyle/>
          <a:p>
            <a:r>
              <a:rPr lang="en-US" sz="2800" b="1" dirty="0" smtClean="0">
                <a:solidFill>
                  <a:srgbClr val="A53010"/>
                </a:solidFill>
                <a:latin typeface="Calibri" panose="020F0502020204030204" pitchFamily="34" charset="0"/>
              </a:rPr>
              <a:t>Northeast WY Invasive Grass EDRR Pilot</a:t>
            </a:r>
            <a:br>
              <a:rPr lang="en-US" sz="2800" b="1" dirty="0" smtClean="0">
                <a:solidFill>
                  <a:srgbClr val="A53010"/>
                </a:solidFill>
                <a:latin typeface="Calibri" panose="020F0502020204030204" pitchFamily="34" charset="0"/>
              </a:rPr>
            </a:br>
            <a:r>
              <a:rPr lang="en-US" sz="1600" dirty="0">
                <a:latin typeface="Calibri"/>
                <a:ea typeface="Times New Roman"/>
                <a:cs typeface="Times New Roman"/>
              </a:rPr>
              <a:t>Complementarity, Partnerships, Scale, Implementation, Timeliness, Resource Availability, </a:t>
            </a:r>
            <a:r>
              <a:rPr lang="en-US" sz="1600" dirty="0" smtClean="0">
                <a:latin typeface="Calibri"/>
                <a:ea typeface="Times New Roman"/>
                <a:cs typeface="Times New Roman"/>
              </a:rPr>
              <a:t>Metrics</a:t>
            </a:r>
            <a:endParaRPr lang="en-US" sz="1600" dirty="0">
              <a:solidFill>
                <a:schemeClr val="accent1"/>
              </a:solidFill>
              <a:latin typeface="Calibri" panose="020F0502020204030204" pitchFamily="34" charset="0"/>
            </a:endParaRPr>
          </a:p>
        </p:txBody>
      </p:sp>
      <p:sp>
        <p:nvSpPr>
          <p:cNvPr id="3" name="Text Placeholder 2"/>
          <p:cNvSpPr>
            <a:spLocks noGrp="1"/>
          </p:cNvSpPr>
          <p:nvPr>
            <p:ph type="body" idx="1"/>
          </p:nvPr>
        </p:nvSpPr>
        <p:spPr>
          <a:xfrm>
            <a:off x="2057400" y="1524000"/>
            <a:ext cx="2874595" cy="576262"/>
          </a:xfrm>
        </p:spPr>
        <p:txBody>
          <a:bodyPr/>
          <a:lstStyle/>
          <a:p>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marL="0" indent="0">
              <a:spcBef>
                <a:spcPct val="20000"/>
              </a:spcBef>
              <a:buClrTx/>
              <a:buSzTx/>
              <a:buNone/>
            </a:pPr>
            <a:endParaRPr lang="en-US" sz="2000" kern="1200" dirty="0" smtClean="0">
              <a:solidFill>
                <a:prstClr val="black"/>
              </a:solidFill>
              <a:latin typeface="Calibri"/>
              <a:ea typeface="+mn-ea"/>
              <a:cs typeface="+mn-cs"/>
            </a:endParaRPr>
          </a:p>
          <a:p>
            <a:pPr lvl="0"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lvl="0"/>
            <a:r>
              <a:rPr lang="en-US" b="1" dirty="0" smtClean="0">
                <a:latin typeface="Calibri" panose="020F0502020204030204" pitchFamily="34" charset="0"/>
              </a:rPr>
              <a:t>Opportunities</a:t>
            </a:r>
            <a:endParaRPr lang="en-US" b="1" dirty="0">
              <a:latin typeface="Calibri" panose="020F0502020204030204" pitchFamily="34" charset="0"/>
            </a:endParaRPr>
          </a:p>
        </p:txBody>
      </p:sp>
      <p:sp>
        <p:nvSpPr>
          <p:cNvPr id="4" name="Text Placeholder 3"/>
          <p:cNvSpPr>
            <a:spLocks noGrp="1"/>
          </p:cNvSpPr>
          <p:nvPr>
            <p:ph type="body" idx="2"/>
          </p:nvPr>
        </p:nvSpPr>
        <p:spPr>
          <a:xfrm>
            <a:off x="1524000" y="2133600"/>
            <a:ext cx="3615947" cy="3698790"/>
          </a:xfrm>
        </p:spPr>
        <p:txBody>
          <a:bodyPr/>
          <a:lstStyle/>
          <a:p>
            <a:r>
              <a:rPr lang="en-US" dirty="0" smtClean="0"/>
              <a:t>Several partners willingness, landowners on board</a:t>
            </a:r>
          </a:p>
          <a:p>
            <a:r>
              <a:rPr lang="en-US" dirty="0" smtClean="0"/>
              <a:t>Agreement for inventory</a:t>
            </a:r>
          </a:p>
          <a:p>
            <a:r>
              <a:rPr lang="en-US" dirty="0" smtClean="0"/>
              <a:t>No gap between state and federal, common priorities</a:t>
            </a:r>
          </a:p>
          <a:p>
            <a:r>
              <a:rPr lang="en-US" dirty="0" smtClean="0"/>
              <a:t>Big group of collaborating experts</a:t>
            </a:r>
          </a:p>
          <a:p>
            <a:endParaRPr lang="en-US" dirty="0"/>
          </a:p>
        </p:txBody>
      </p:sp>
      <p:sp>
        <p:nvSpPr>
          <p:cNvPr id="5" name="Text Placeholder 4"/>
          <p:cNvSpPr>
            <a:spLocks noGrp="1"/>
          </p:cNvSpPr>
          <p:nvPr>
            <p:ph type="body" idx="3"/>
          </p:nvPr>
        </p:nvSpPr>
        <p:spPr>
          <a:xfrm>
            <a:off x="5562600" y="1524000"/>
            <a:ext cx="2873238" cy="576262"/>
          </a:xfrm>
        </p:spPr>
        <p:txBody>
          <a:bodyPr/>
          <a:lstStyle/>
          <a:p>
            <a:r>
              <a:rPr lang="en-US" b="1" dirty="0" smtClean="0">
                <a:latin typeface="Calibri" panose="020F0502020204030204" pitchFamily="34" charset="0"/>
              </a:rPr>
              <a:t>Challenges</a:t>
            </a:r>
            <a:endParaRPr lang="en-US" b="1" dirty="0">
              <a:latin typeface="Calibri" panose="020F0502020204030204" pitchFamily="34" charset="0"/>
            </a:endParaRPr>
          </a:p>
        </p:txBody>
      </p:sp>
      <p:sp>
        <p:nvSpPr>
          <p:cNvPr id="6" name="Text Placeholder 5"/>
          <p:cNvSpPr>
            <a:spLocks noGrp="1"/>
          </p:cNvSpPr>
          <p:nvPr>
            <p:ph type="body" idx="4"/>
          </p:nvPr>
        </p:nvSpPr>
        <p:spPr>
          <a:xfrm>
            <a:off x="5181600" y="2133600"/>
            <a:ext cx="3733800" cy="3695561"/>
          </a:xfrm>
        </p:spPr>
        <p:txBody>
          <a:bodyPr/>
          <a:lstStyle/>
          <a:p>
            <a:r>
              <a:rPr lang="en-US" dirty="0" smtClean="0"/>
              <a:t>Federal financial agreements timeliness</a:t>
            </a:r>
          </a:p>
          <a:p>
            <a:r>
              <a:rPr lang="en-US" dirty="0" smtClean="0"/>
              <a:t>Detectability with high spring production</a:t>
            </a:r>
          </a:p>
          <a:p>
            <a:r>
              <a:rPr lang="en-US" dirty="0" smtClean="0"/>
              <a:t>Terrain</a:t>
            </a:r>
          </a:p>
          <a:p>
            <a:r>
              <a:rPr lang="en-US" dirty="0" smtClean="0"/>
              <a:t>Identifying Vectors of spread; linked properties grazing association</a:t>
            </a:r>
          </a:p>
          <a:p>
            <a:r>
              <a:rPr lang="en-US" dirty="0" smtClean="0"/>
              <a:t>Long-term funding and some tied to current year and treatment only</a:t>
            </a:r>
            <a:endParaRPr lang="en-US" dirty="0"/>
          </a:p>
        </p:txBody>
      </p:sp>
    </p:spTree>
    <p:extLst>
      <p:ext uri="{BB962C8B-B14F-4D97-AF65-F5344CB8AC3E}">
        <p14:creationId xmlns:p14="http://schemas.microsoft.com/office/powerpoint/2010/main" val="281795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04800"/>
            <a:ext cx="7772400" cy="1280889"/>
          </a:xfrm>
        </p:spPr>
        <p:txBody>
          <a:bodyPr/>
          <a:lstStyle/>
          <a:p>
            <a:r>
              <a:rPr lang="en-US" sz="3200" b="1" dirty="0" err="1" smtClean="0">
                <a:solidFill>
                  <a:schemeClr val="accent1"/>
                </a:solidFill>
              </a:rPr>
              <a:t>Invasives</a:t>
            </a:r>
            <a:r>
              <a:rPr lang="en-US" sz="3200" b="1" dirty="0" smtClean="0">
                <a:solidFill>
                  <a:schemeClr val="accent1"/>
                </a:solidFill>
              </a:rPr>
              <a:t>: “Call for Action”</a:t>
            </a:r>
            <a:br>
              <a:rPr lang="en-US" sz="3200" b="1" dirty="0" smtClean="0">
                <a:solidFill>
                  <a:schemeClr val="accent1"/>
                </a:solidFill>
              </a:rPr>
            </a:br>
            <a:endParaRPr lang="en-US" sz="3200" dirty="0">
              <a:solidFill>
                <a:schemeClr val="accent1"/>
              </a:solidFill>
            </a:endParaRPr>
          </a:p>
        </p:txBody>
      </p:sp>
      <p:sp>
        <p:nvSpPr>
          <p:cNvPr id="6" name="Text Placeholder 5"/>
          <p:cNvSpPr>
            <a:spLocks noGrp="1"/>
          </p:cNvSpPr>
          <p:nvPr>
            <p:ph type="body" idx="1"/>
          </p:nvPr>
        </p:nvSpPr>
        <p:spPr>
          <a:xfrm>
            <a:off x="4495800" y="1066800"/>
            <a:ext cx="3975062" cy="5791200"/>
          </a:xfrm>
        </p:spPr>
        <p:txBody>
          <a:bodyPr/>
          <a:lstStyle/>
          <a:p>
            <a:pPr marL="114300" indent="0" algn="ctr">
              <a:buNone/>
            </a:pPr>
            <a:r>
              <a:rPr lang="en-US" sz="2000" b="1" dirty="0">
                <a:solidFill>
                  <a:srgbClr val="000000"/>
                </a:solidFill>
                <a:latin typeface="Century Gothic" panose="020B0502020202020204" pitchFamily="34" charset="0"/>
              </a:rPr>
              <a:t>FWS </a:t>
            </a:r>
            <a:r>
              <a:rPr lang="en-US" sz="2000" b="1" dirty="0" smtClean="0">
                <a:solidFill>
                  <a:srgbClr val="000000"/>
                </a:solidFill>
                <a:latin typeface="Century Gothic" panose="020B0502020202020204" pitchFamily="34" charset="0"/>
              </a:rPr>
              <a:t>Role </a:t>
            </a:r>
            <a:endParaRPr lang="en-US" sz="2000" b="1" dirty="0">
              <a:solidFill>
                <a:srgbClr val="000000"/>
              </a:solidFill>
              <a:latin typeface="Century Gothic" panose="020B0502020202020204" pitchFamily="34" charset="0"/>
            </a:endParaRPr>
          </a:p>
          <a:p>
            <a:endParaRPr lang="en-US" dirty="0">
              <a:solidFill>
                <a:srgbClr val="000000"/>
              </a:solidFill>
              <a:latin typeface="Century Gothic" panose="020B0502020202020204" pitchFamily="34" charset="0"/>
            </a:endParaRPr>
          </a:p>
          <a:p>
            <a:r>
              <a:rPr lang="en-US" sz="2400" dirty="0">
                <a:solidFill>
                  <a:srgbClr val="000000"/>
                </a:solidFill>
                <a:latin typeface="Calibri" panose="020F0502020204030204" pitchFamily="34" charset="0"/>
              </a:rPr>
              <a:t>Operational Capacity</a:t>
            </a:r>
          </a:p>
          <a:p>
            <a:pPr marL="114300" indent="0">
              <a:buNone/>
            </a:pPr>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Funding</a:t>
            </a:r>
          </a:p>
          <a:p>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Technical Assistance</a:t>
            </a:r>
          </a:p>
          <a:p>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Conservation Design</a:t>
            </a:r>
          </a:p>
          <a:p>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Collaboration and buy-in</a:t>
            </a:r>
          </a:p>
          <a:p>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387353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22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1280889"/>
          </a:xfrm>
        </p:spPr>
        <p:txBody>
          <a:bodyPr/>
          <a:lstStyle/>
          <a:p>
            <a:r>
              <a:rPr lang="en-US" sz="3400" b="1" dirty="0" smtClean="0">
                <a:solidFill>
                  <a:schemeClr val="accent1"/>
                </a:solidFill>
                <a:cs typeface="Trebuchet MS"/>
              </a:rPr>
              <a:t>Prioritizing Place-based Conservation Delivery</a:t>
            </a:r>
            <a:endParaRPr lang="en-US" sz="3400" dirty="0">
              <a:solidFill>
                <a:schemeClr val="accent1"/>
              </a:solidFill>
            </a:endParaRP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56" y="1295400"/>
            <a:ext cx="3944471" cy="3048000"/>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76650"/>
            <a:ext cx="4372902" cy="327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400373" y="3126725"/>
            <a:ext cx="2474974" cy="3468623"/>
            <a:chOff x="5399532" y="1632204"/>
            <a:chExt cx="3692649" cy="4969762"/>
          </a:xfrm>
        </p:grpSpPr>
        <p:sp>
          <p:nvSpPr>
            <p:cNvPr id="7" name="Shape 241"/>
            <p:cNvSpPr/>
            <p:nvPr/>
          </p:nvSpPr>
          <p:spPr>
            <a:xfrm>
              <a:off x="5602223" y="4445507"/>
              <a:ext cx="1360931" cy="932687"/>
            </a:xfrm>
            <a:prstGeom prst="rect">
              <a:avLst/>
            </a:prstGeom>
            <a:blipFill rotWithShape="1">
              <a:blip r:embed="rId5">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8" name="Shape 242"/>
            <p:cNvSpPr/>
            <p:nvPr/>
          </p:nvSpPr>
          <p:spPr>
            <a:xfrm>
              <a:off x="7066788" y="2921507"/>
              <a:ext cx="1184147" cy="1179575"/>
            </a:xfrm>
            <a:prstGeom prst="rect">
              <a:avLst/>
            </a:prstGeom>
            <a:blipFill rotWithShape="1">
              <a:blip r:embed="rId6">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9" name="Shape 243"/>
            <p:cNvSpPr/>
            <p:nvPr/>
          </p:nvSpPr>
          <p:spPr>
            <a:xfrm>
              <a:off x="6617207" y="5844539"/>
              <a:ext cx="1011936" cy="664463"/>
            </a:xfrm>
            <a:prstGeom prst="rect">
              <a:avLst/>
            </a:prstGeom>
            <a:blipFill rotWithShape="1">
              <a:blip r:embed="rId7">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0" name="Shape 244"/>
            <p:cNvSpPr/>
            <p:nvPr/>
          </p:nvSpPr>
          <p:spPr>
            <a:xfrm>
              <a:off x="5399532" y="2645664"/>
              <a:ext cx="1603246" cy="1603248"/>
            </a:xfrm>
            <a:prstGeom prst="rect">
              <a:avLst/>
            </a:prstGeom>
            <a:blipFill rotWithShape="1">
              <a:blip r:embed="rId8">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1" name="Shape 245"/>
            <p:cNvSpPr/>
            <p:nvPr/>
          </p:nvSpPr>
          <p:spPr>
            <a:xfrm>
              <a:off x="7690103" y="5728714"/>
              <a:ext cx="996695" cy="873251"/>
            </a:xfrm>
            <a:prstGeom prst="rect">
              <a:avLst/>
            </a:prstGeom>
            <a:blipFill rotWithShape="1">
              <a:blip r:embed="rId9">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2" name="Shape 246"/>
            <p:cNvSpPr/>
            <p:nvPr/>
          </p:nvSpPr>
          <p:spPr>
            <a:xfrm>
              <a:off x="5646419" y="5766814"/>
              <a:ext cx="701039" cy="835152"/>
            </a:xfrm>
            <a:prstGeom prst="rect">
              <a:avLst/>
            </a:prstGeom>
            <a:blipFill rotWithShape="1">
              <a:blip r:embed="rId10">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3" name="Shape 247"/>
            <p:cNvSpPr/>
            <p:nvPr/>
          </p:nvSpPr>
          <p:spPr>
            <a:xfrm>
              <a:off x="7248142" y="4962144"/>
              <a:ext cx="1658111" cy="612646"/>
            </a:xfrm>
            <a:prstGeom prst="rect">
              <a:avLst/>
            </a:prstGeom>
            <a:blipFill rotWithShape="1">
              <a:blip r:embed="rId11">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4" name="Shape 248"/>
            <p:cNvSpPr/>
            <p:nvPr/>
          </p:nvSpPr>
          <p:spPr>
            <a:xfrm>
              <a:off x="7688579" y="1632204"/>
              <a:ext cx="1048511" cy="1164336"/>
            </a:xfrm>
            <a:prstGeom prst="rect">
              <a:avLst/>
            </a:prstGeom>
            <a:blipFill rotWithShape="1">
              <a:blip r:embed="rId12">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5" name="Shape 249"/>
            <p:cNvSpPr/>
            <p:nvPr/>
          </p:nvSpPr>
          <p:spPr>
            <a:xfrm>
              <a:off x="7382256" y="4130039"/>
              <a:ext cx="1380743" cy="822960"/>
            </a:xfrm>
            <a:prstGeom prst="rect">
              <a:avLst/>
            </a:prstGeom>
            <a:blipFill rotWithShape="1">
              <a:blip r:embed="rId13">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6" name="Shape 250"/>
            <p:cNvSpPr/>
            <p:nvPr/>
          </p:nvSpPr>
          <p:spPr>
            <a:xfrm>
              <a:off x="8314942" y="2918459"/>
              <a:ext cx="777239" cy="1182624"/>
            </a:xfrm>
            <a:prstGeom prst="rect">
              <a:avLst/>
            </a:prstGeom>
            <a:blipFill rotWithShape="1">
              <a:blip r:embed="rId14">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sp>
          <p:nvSpPr>
            <p:cNvPr id="17" name="Shape 251"/>
            <p:cNvSpPr/>
            <p:nvPr/>
          </p:nvSpPr>
          <p:spPr>
            <a:xfrm>
              <a:off x="5497067" y="1661159"/>
              <a:ext cx="1984247" cy="731519"/>
            </a:xfrm>
            <a:prstGeom prst="rect">
              <a:avLst/>
            </a:prstGeom>
            <a:blipFill rotWithShape="1">
              <a:blip r:embed="rId15">
                <a:alphaModFix/>
              </a:blip>
              <a:stretch>
                <a:fillRect/>
              </a:stretch>
            </a:blipFill>
            <a:ln>
              <a:noFill/>
            </a:ln>
          </p:spPr>
          <p:txBody>
            <a:bodyPr lIns="0" tIns="0" rIns="0" bIns="0" anchor="t" anchorCtr="0">
              <a:noAutofit/>
            </a:bodyPr>
            <a:lstStyle/>
            <a:p>
              <a:endParaRPr>
                <a:solidFill>
                  <a:srgbClr val="000000"/>
                </a:solidFill>
                <a:latin typeface="Century Gothic"/>
                <a:ea typeface="Century Gothic"/>
                <a:cs typeface="Century Gothic"/>
                <a:sym typeface="Century Gothic"/>
              </a:endParaRPr>
            </a:p>
          </p:txBody>
        </p:sp>
      </p:grpSp>
      <p:sp>
        <p:nvSpPr>
          <p:cNvPr id="18" name="Rectangle 17"/>
          <p:cNvSpPr/>
          <p:nvPr/>
        </p:nvSpPr>
        <p:spPr>
          <a:xfrm>
            <a:off x="500201" y="6010573"/>
            <a:ext cx="5443399" cy="584775"/>
          </a:xfrm>
          <a:prstGeom prst="rect">
            <a:avLst/>
          </a:prstGeom>
          <a:noFill/>
        </p:spPr>
        <p:txBody>
          <a:bodyPr wrap="square" lIns="91440" tIns="45720" rIns="91440" bIns="45720">
            <a:spAutoFit/>
          </a:bodyPr>
          <a:lstStyle/>
          <a:p>
            <a:r>
              <a:rPr lang="en-US" sz="3200" b="1" dirty="0">
                <a:ln w="17780" cmpd="sng">
                  <a:solidFill>
                    <a:srgbClr val="A53010">
                      <a:tint val="3000"/>
                    </a:srgbClr>
                  </a:solidFill>
                  <a:prstDash val="solid"/>
                  <a:miter lim="800000"/>
                </a:ln>
                <a:solidFill>
                  <a:srgbClr val="DE7E18">
                    <a:lumMod val="50000"/>
                  </a:srgbClr>
                </a:solidFill>
                <a:latin typeface="Century Gothic" panose="020B0502020202020204" pitchFamily="34" charset="0"/>
              </a:rPr>
              <a:t>Biology, </a:t>
            </a:r>
            <a:r>
              <a:rPr lang="en-US" sz="3200" b="1" dirty="0" smtClean="0">
                <a:ln w="17780" cmpd="sng">
                  <a:solidFill>
                    <a:srgbClr val="A53010">
                      <a:tint val="3000"/>
                    </a:srgbClr>
                  </a:solidFill>
                  <a:prstDash val="solid"/>
                  <a:miter lim="800000"/>
                </a:ln>
                <a:solidFill>
                  <a:srgbClr val="DE7E18">
                    <a:lumMod val="50000"/>
                  </a:srgbClr>
                </a:solidFill>
                <a:latin typeface="Century Gothic" panose="020B0502020202020204" pitchFamily="34" charset="0"/>
              </a:rPr>
              <a:t>Program, Partners</a:t>
            </a:r>
            <a:endParaRPr lang="en-US" sz="3200" b="1" dirty="0">
              <a:ln w="17780" cmpd="sng">
                <a:solidFill>
                  <a:srgbClr val="A53010">
                    <a:tint val="3000"/>
                  </a:srgbClr>
                </a:solidFill>
                <a:prstDash val="solid"/>
                <a:miter lim="800000"/>
              </a:ln>
              <a:solidFill>
                <a:srgbClr val="DE7E18">
                  <a:lumMod val="50000"/>
                </a:srgbClr>
              </a:solidFill>
              <a:latin typeface="Century Gothic" panose="020B0502020202020204" pitchFamily="34" charset="0"/>
            </a:endParaRPr>
          </a:p>
        </p:txBody>
      </p:sp>
    </p:spTree>
    <p:extLst>
      <p:ext uri="{BB962C8B-B14F-4D97-AF65-F5344CB8AC3E}">
        <p14:creationId xmlns:p14="http://schemas.microsoft.com/office/powerpoint/2010/main" val="2938077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27909"/>
            <a:ext cx="9009529" cy="6830091"/>
          </a:xfrm>
          <a:prstGeom prst="rect">
            <a:avLst/>
          </a:prstGeom>
        </p:spPr>
      </p:pic>
      <p:sp>
        <p:nvSpPr>
          <p:cNvPr id="2" name="TextBox 1"/>
          <p:cNvSpPr txBox="1"/>
          <p:nvPr/>
        </p:nvSpPr>
        <p:spPr>
          <a:xfrm>
            <a:off x="457200" y="685800"/>
            <a:ext cx="8077200"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rPr>
              <a:t>Random Acts of Conservation Kindness or Focused Triage?</a:t>
            </a:r>
            <a:endParaRPr lang="en-US" dirty="0">
              <a:solidFill>
                <a:srgbClr val="000000"/>
              </a:solidFill>
            </a:endParaRPr>
          </a:p>
        </p:txBody>
      </p:sp>
      <p:sp>
        <p:nvSpPr>
          <p:cNvPr id="3" name="Line Callout 2 2"/>
          <p:cNvSpPr/>
          <p:nvPr/>
        </p:nvSpPr>
        <p:spPr>
          <a:xfrm>
            <a:off x="3415019" y="1887254"/>
            <a:ext cx="928381" cy="363255"/>
          </a:xfrm>
          <a:prstGeom prst="borderCallout2">
            <a:avLst>
              <a:gd name="adj1" fmla="val 91165"/>
              <a:gd name="adj2" fmla="val 40602"/>
              <a:gd name="adj3" fmla="val 191164"/>
              <a:gd name="adj4" fmla="val 44205"/>
              <a:gd name="adj5" fmla="val 390098"/>
              <a:gd name="adj6" fmla="val 41220"/>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Soda Fire</a:t>
            </a:r>
            <a:endParaRPr lang="en-US" sz="1200" dirty="0">
              <a:solidFill>
                <a:srgbClr val="000000"/>
              </a:solidFill>
            </a:endParaRPr>
          </a:p>
        </p:txBody>
      </p:sp>
      <p:sp>
        <p:nvSpPr>
          <p:cNvPr id="14" name="Line Callout 2 13"/>
          <p:cNvSpPr/>
          <p:nvPr/>
        </p:nvSpPr>
        <p:spPr>
          <a:xfrm flipH="1">
            <a:off x="533400" y="2667000"/>
            <a:ext cx="1752600" cy="997575"/>
          </a:xfrm>
          <a:prstGeom prst="borderCallout2">
            <a:avLst>
              <a:gd name="adj1" fmla="val 48713"/>
              <a:gd name="adj2" fmla="val 1941"/>
              <a:gd name="adj3" fmla="val 56396"/>
              <a:gd name="adj4" fmla="val -16667"/>
              <a:gd name="adj5" fmla="val 63329"/>
              <a:gd name="adj6" fmla="val -65845"/>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Malheur </a:t>
            </a:r>
            <a:r>
              <a:rPr lang="en-US" sz="1200" dirty="0" smtClean="0">
                <a:solidFill>
                  <a:srgbClr val="000000"/>
                </a:solidFill>
              </a:rPr>
              <a:t>Co, CCA</a:t>
            </a:r>
            <a:endParaRPr lang="en-US" sz="1200" dirty="0">
              <a:solidFill>
                <a:srgbClr val="000000"/>
              </a:solidFill>
            </a:endParaRPr>
          </a:p>
          <a:p>
            <a:r>
              <a:rPr lang="en-US" sz="1200" dirty="0">
                <a:solidFill>
                  <a:srgbClr val="000000"/>
                </a:solidFill>
              </a:rPr>
              <a:t>1,145 </a:t>
            </a:r>
            <a:r>
              <a:rPr lang="en-US" sz="1200" dirty="0" smtClean="0">
                <a:solidFill>
                  <a:srgbClr val="000000"/>
                </a:solidFill>
              </a:rPr>
              <a:t>ac </a:t>
            </a:r>
          </a:p>
          <a:p>
            <a:r>
              <a:rPr lang="en-US" sz="1200" dirty="0" smtClean="0">
                <a:solidFill>
                  <a:srgbClr val="000000"/>
                </a:solidFill>
              </a:rPr>
              <a:t>Harney Co, BLM 45k </a:t>
            </a:r>
            <a:r>
              <a:rPr lang="en-US" sz="1200" dirty="0" err="1" smtClean="0">
                <a:solidFill>
                  <a:srgbClr val="000000"/>
                </a:solidFill>
              </a:rPr>
              <a:t>Medusahead</a:t>
            </a:r>
            <a:r>
              <a:rPr lang="en-US" sz="1200" dirty="0" smtClean="0">
                <a:solidFill>
                  <a:srgbClr val="000000"/>
                </a:solidFill>
              </a:rPr>
              <a:t> </a:t>
            </a:r>
            <a:r>
              <a:rPr lang="en-US" sz="1200" dirty="0">
                <a:solidFill>
                  <a:srgbClr val="000000"/>
                </a:solidFill>
              </a:rPr>
              <a:t>treatments</a:t>
            </a:r>
          </a:p>
        </p:txBody>
      </p:sp>
      <p:cxnSp>
        <p:nvCxnSpPr>
          <p:cNvPr id="16" name="Straight Connector 15"/>
          <p:cNvCxnSpPr/>
          <p:nvPr/>
        </p:nvCxnSpPr>
        <p:spPr>
          <a:xfrm>
            <a:off x="2711886" y="3245477"/>
            <a:ext cx="374214" cy="19747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Line Callout 2 24"/>
          <p:cNvSpPr/>
          <p:nvPr/>
        </p:nvSpPr>
        <p:spPr>
          <a:xfrm>
            <a:off x="6609566" y="3048000"/>
            <a:ext cx="1772433" cy="809948"/>
          </a:xfrm>
          <a:prstGeom prst="borderCallout2">
            <a:avLst>
              <a:gd name="adj1" fmla="val 48713"/>
              <a:gd name="adj2" fmla="val 1941"/>
              <a:gd name="adj3" fmla="val 102397"/>
              <a:gd name="adj4" fmla="val -9038"/>
              <a:gd name="adj5" fmla="val 104719"/>
              <a:gd name="adj6" fmla="val -58300"/>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Lincoln and Fremont Co </a:t>
            </a:r>
            <a:r>
              <a:rPr lang="en-US" sz="1200" dirty="0">
                <a:solidFill>
                  <a:srgbClr val="000000"/>
                </a:solidFill>
              </a:rPr>
              <a:t>PFFW </a:t>
            </a:r>
            <a:r>
              <a:rPr lang="en-US" sz="1200" dirty="0" smtClean="0">
                <a:solidFill>
                  <a:srgbClr val="000000"/>
                </a:solidFill>
              </a:rPr>
              <a:t>1,100, 2,600, and 1500 ac </a:t>
            </a:r>
            <a:r>
              <a:rPr lang="en-US" sz="1200" dirty="0" err="1">
                <a:solidFill>
                  <a:srgbClr val="000000"/>
                </a:solidFill>
              </a:rPr>
              <a:t>cheatgrass</a:t>
            </a:r>
            <a:r>
              <a:rPr lang="en-US" sz="1200" dirty="0">
                <a:solidFill>
                  <a:srgbClr val="000000"/>
                </a:solidFill>
              </a:rPr>
              <a:t> </a:t>
            </a:r>
            <a:r>
              <a:rPr lang="en-US" sz="1200" dirty="0" smtClean="0">
                <a:solidFill>
                  <a:srgbClr val="000000"/>
                </a:solidFill>
              </a:rPr>
              <a:t>treatments</a:t>
            </a:r>
            <a:endParaRPr lang="en-US" sz="1200" dirty="0">
              <a:solidFill>
                <a:srgbClr val="000000"/>
              </a:solidFill>
            </a:endParaRPr>
          </a:p>
        </p:txBody>
      </p:sp>
      <p:cxnSp>
        <p:nvCxnSpPr>
          <p:cNvPr id="27" name="Straight Connector 26"/>
          <p:cNvCxnSpPr/>
          <p:nvPr/>
        </p:nvCxnSpPr>
        <p:spPr>
          <a:xfrm>
            <a:off x="6248400" y="3664577"/>
            <a:ext cx="228600" cy="1933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Line Callout 2 36"/>
          <p:cNvSpPr/>
          <p:nvPr/>
        </p:nvSpPr>
        <p:spPr>
          <a:xfrm rot="10800000" flipV="1">
            <a:off x="1143000" y="4718137"/>
            <a:ext cx="1568885" cy="398745"/>
          </a:xfrm>
          <a:prstGeom prst="borderCallout2">
            <a:avLst>
              <a:gd name="adj1" fmla="val 50164"/>
              <a:gd name="adj2" fmla="val -1147"/>
              <a:gd name="adj3" fmla="val 18750"/>
              <a:gd name="adj4" fmla="val -16667"/>
              <a:gd name="adj5" fmla="val -198420"/>
              <a:gd name="adj6" fmla="val -15656"/>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Sheldon-Hart  NWR, 15k ac</a:t>
            </a:r>
            <a:endParaRPr lang="en-US" sz="1200" dirty="0">
              <a:solidFill>
                <a:srgbClr val="000000"/>
              </a:solidFill>
            </a:endParaRPr>
          </a:p>
        </p:txBody>
      </p:sp>
      <p:sp>
        <p:nvSpPr>
          <p:cNvPr id="38" name="Line Callout 2 37"/>
          <p:cNvSpPr/>
          <p:nvPr/>
        </p:nvSpPr>
        <p:spPr>
          <a:xfrm>
            <a:off x="4639234" y="1371600"/>
            <a:ext cx="2294965" cy="515654"/>
          </a:xfrm>
          <a:prstGeom prst="borderCallout2">
            <a:avLst>
              <a:gd name="adj1" fmla="val 91165"/>
              <a:gd name="adj2" fmla="val 40602"/>
              <a:gd name="adj3" fmla="val 153788"/>
              <a:gd name="adj4" fmla="val 38585"/>
              <a:gd name="adj5" fmla="val 271160"/>
              <a:gd name="adj6" fmla="val 23083"/>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0000"/>
                </a:solidFill>
              </a:rPr>
              <a:t>Invasives</a:t>
            </a:r>
            <a:r>
              <a:rPr lang="en-US" sz="1200" dirty="0" smtClean="0">
                <a:solidFill>
                  <a:srgbClr val="000000"/>
                </a:solidFill>
              </a:rPr>
              <a:t> Program and RRL NWR </a:t>
            </a:r>
            <a:r>
              <a:rPr lang="en-US" sz="1200" dirty="0" err="1" smtClean="0">
                <a:solidFill>
                  <a:srgbClr val="000000"/>
                </a:solidFill>
              </a:rPr>
              <a:t>Cheatgrass</a:t>
            </a:r>
            <a:r>
              <a:rPr lang="en-US" sz="1200" dirty="0" smtClean="0">
                <a:solidFill>
                  <a:srgbClr val="000000"/>
                </a:solidFill>
              </a:rPr>
              <a:t> Modeling</a:t>
            </a:r>
            <a:endParaRPr lang="en-US" sz="1200" dirty="0">
              <a:solidFill>
                <a:srgbClr val="000000"/>
              </a:solidFill>
            </a:endParaRPr>
          </a:p>
        </p:txBody>
      </p:sp>
    </p:spTree>
    <p:extLst>
      <p:ext uri="{BB962C8B-B14F-4D97-AF65-F5344CB8AC3E}">
        <p14:creationId xmlns:p14="http://schemas.microsoft.com/office/powerpoint/2010/main" val="413533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1280889"/>
          </a:xfrm>
        </p:spPr>
        <p:txBody>
          <a:bodyPr/>
          <a:lstStyle/>
          <a:p>
            <a:r>
              <a:rPr lang="en-US" sz="3400" b="1" dirty="0" smtClean="0">
                <a:solidFill>
                  <a:srgbClr val="A53010"/>
                </a:solidFill>
              </a:rPr>
              <a:t>Common Priorities and Timing </a:t>
            </a:r>
            <a:endParaRPr lang="en-US" sz="3400" dirty="0">
              <a:solidFill>
                <a:schemeClr val="accent1"/>
              </a:solidFill>
            </a:endParaRPr>
          </a:p>
        </p:txBody>
      </p:sp>
      <p:sp>
        <p:nvSpPr>
          <p:cNvPr id="3" name="Text Placeholder 2"/>
          <p:cNvSpPr>
            <a:spLocks noGrp="1"/>
          </p:cNvSpPr>
          <p:nvPr>
            <p:ph type="body" idx="1"/>
          </p:nvPr>
        </p:nvSpPr>
        <p:spPr>
          <a:xfrm>
            <a:off x="1219200" y="1143000"/>
            <a:ext cx="7620000" cy="5562600"/>
          </a:xfrm>
        </p:spPr>
        <p:txBody>
          <a:bodyPr/>
          <a:lstStyle/>
          <a:p>
            <a:pPr lvl="0"/>
            <a:r>
              <a:rPr lang="en-US" sz="2400" dirty="0"/>
              <a:t>National Framework for Early Detection and Rapid Response </a:t>
            </a:r>
            <a:r>
              <a:rPr lang="en-US" sz="2400" dirty="0" smtClean="0"/>
              <a:t>2016</a:t>
            </a:r>
            <a:endParaRPr lang="en-US" sz="2400" dirty="0"/>
          </a:p>
          <a:p>
            <a:r>
              <a:rPr lang="en-US" sz="2400" dirty="0" smtClean="0"/>
              <a:t>FWS </a:t>
            </a:r>
            <a:r>
              <a:rPr lang="en-US" sz="2400" dirty="0"/>
              <a:t>trying to initiate “Hold the Line” pilot project </a:t>
            </a:r>
            <a:endParaRPr lang="en-US" sz="2400" dirty="0" smtClean="0"/>
          </a:p>
          <a:p>
            <a:pPr marL="558800" lvl="1" indent="0">
              <a:buNone/>
            </a:pPr>
            <a:r>
              <a:rPr lang="en-US" sz="2200" dirty="0" smtClean="0"/>
              <a:t>quickly </a:t>
            </a:r>
            <a:r>
              <a:rPr lang="en-US" sz="2200" dirty="0"/>
              <a:t>detect and aggressively treat the </a:t>
            </a:r>
            <a:r>
              <a:rPr lang="en-US" sz="2200" dirty="0" smtClean="0"/>
              <a:t>spread </a:t>
            </a:r>
            <a:r>
              <a:rPr lang="en-US" sz="2200" dirty="0"/>
              <a:t>of invasive annual grasses within </a:t>
            </a:r>
            <a:r>
              <a:rPr lang="en-US" sz="2200" dirty="0" smtClean="0"/>
              <a:t>high </a:t>
            </a:r>
            <a:r>
              <a:rPr lang="en-US" sz="2200" dirty="0"/>
              <a:t>quality sagebrush habitat</a:t>
            </a:r>
          </a:p>
          <a:p>
            <a:pPr lvl="0"/>
            <a:r>
              <a:rPr lang="en-US" sz="2400" dirty="0"/>
              <a:t>NISC 2016-2018 National Management Plan, Action Item 2.5.4 </a:t>
            </a:r>
            <a:endParaRPr lang="en-US" sz="2400" dirty="0" smtClean="0"/>
          </a:p>
          <a:p>
            <a:pPr marL="558800" lvl="1" indent="0">
              <a:buNone/>
            </a:pPr>
            <a:r>
              <a:rPr lang="en-US" sz="2200" dirty="0" smtClean="0"/>
              <a:t> </a:t>
            </a:r>
            <a:r>
              <a:rPr lang="en-US" sz="2200" dirty="0"/>
              <a:t>“…to promote pilot projects 	across a variety of U.S. ecosystems that 	explore innovative, multi-stakeholder </a:t>
            </a:r>
            <a:r>
              <a:rPr lang="en-US" sz="2200" dirty="0" smtClean="0"/>
              <a:t>approaches </a:t>
            </a:r>
            <a:r>
              <a:rPr lang="en-US" sz="2200" dirty="0"/>
              <a:t>to the early detection of and </a:t>
            </a:r>
            <a:r>
              <a:rPr lang="en-US" sz="2200" dirty="0" smtClean="0"/>
              <a:t>rapid </a:t>
            </a:r>
            <a:r>
              <a:rPr lang="en-US" sz="2200" dirty="0"/>
              <a:t>response to invasive species</a:t>
            </a:r>
            <a:r>
              <a:rPr lang="en-US" sz="2200" dirty="0" smtClean="0"/>
              <a:t>.”</a:t>
            </a:r>
            <a:endParaRPr lang="en-US" sz="2200" dirty="0"/>
          </a:p>
        </p:txBody>
      </p:sp>
    </p:spTree>
    <p:extLst>
      <p:ext uri="{BB962C8B-B14F-4D97-AF65-F5344CB8AC3E}">
        <p14:creationId xmlns:p14="http://schemas.microsoft.com/office/powerpoint/2010/main" val="456314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t>Wyoming EDRR Pilot</a:t>
            </a:r>
            <a:endParaRPr lang="en-US" b="1" i="1" dirty="0"/>
          </a:p>
        </p:txBody>
      </p:sp>
      <p:sp>
        <p:nvSpPr>
          <p:cNvPr id="3" name="Content Placeholder 2"/>
          <p:cNvSpPr>
            <a:spLocks noGrp="1"/>
          </p:cNvSpPr>
          <p:nvPr>
            <p:ph idx="1"/>
          </p:nvPr>
        </p:nvSpPr>
        <p:spPr>
          <a:xfrm>
            <a:off x="457200" y="1066800"/>
            <a:ext cx="8229600" cy="5562600"/>
          </a:xfrm>
        </p:spPr>
        <p:txBody>
          <a:bodyPr>
            <a:normAutofit/>
          </a:bodyPr>
          <a:lstStyle/>
          <a:p>
            <a:r>
              <a:rPr lang="en-US" b="1" dirty="0" smtClean="0"/>
              <a:t>Most sagebrush of any state at 43 million acres and stronghold for greater sage-grouse.</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Wyoming 2008, one of the first to adopt a comprehensive statewide core area strategy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332973"/>
            <a:ext cx="2752296" cy="2010809"/>
          </a:xfrm>
          <a:prstGeom prst="rect">
            <a:avLst/>
          </a:prstGeom>
          <a:noFill/>
          <a:ln w="3175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501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328546"/>
            <a:ext cx="6172816" cy="622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4648200" y="1023937"/>
            <a:ext cx="457200" cy="457200"/>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688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999" y="179100"/>
            <a:ext cx="8347447" cy="6450300"/>
          </a:xfrm>
        </p:spPr>
      </p:pic>
    </p:spTree>
    <p:extLst>
      <p:ext uri="{BB962C8B-B14F-4D97-AF65-F5344CB8AC3E}">
        <p14:creationId xmlns:p14="http://schemas.microsoft.com/office/powerpoint/2010/main" val="235267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1280889"/>
          </a:xfrm>
        </p:spPr>
        <p:txBody>
          <a:bodyPr/>
          <a:lstStyle/>
          <a:p>
            <a:r>
              <a:rPr lang="en-US" sz="2400" b="1" dirty="0" smtClean="0">
                <a:solidFill>
                  <a:srgbClr val="A53010"/>
                </a:solidFill>
              </a:rPr>
              <a:t>FWS IAA NISC Proposal: Early Detection and Rapid Response to New Invasive Grasses in North Central Wyoming</a:t>
            </a:r>
            <a:endParaRPr lang="en-US" sz="2400" dirty="0">
              <a:solidFill>
                <a:schemeClr val="accent1"/>
              </a:solidFill>
            </a:endParaRPr>
          </a:p>
        </p:txBody>
      </p:sp>
      <p:sp>
        <p:nvSpPr>
          <p:cNvPr id="3" name="Text Placeholder 2"/>
          <p:cNvSpPr>
            <a:spLocks noGrp="1"/>
          </p:cNvSpPr>
          <p:nvPr>
            <p:ph type="body" idx="1"/>
          </p:nvPr>
        </p:nvSpPr>
        <p:spPr>
          <a:xfrm>
            <a:off x="990600" y="1371600"/>
            <a:ext cx="7620000" cy="5181600"/>
          </a:xfrm>
        </p:spPr>
        <p:txBody>
          <a:bodyPr/>
          <a:lstStyle/>
          <a:p>
            <a:pPr indent="-342900">
              <a:spcBef>
                <a:spcPct val="20000"/>
              </a:spcBef>
              <a:buClrTx/>
              <a:buSzTx/>
              <a:buFont typeface="Arial" panose="020B0604020202020204" pitchFamily="34" charset="0"/>
              <a:buChar char="•"/>
            </a:pPr>
            <a:r>
              <a:rPr lang="en-US" sz="2000" b="1" kern="1200" dirty="0">
                <a:solidFill>
                  <a:prstClr val="black"/>
                </a:solidFill>
                <a:latin typeface="Calibri"/>
                <a:ea typeface="+mn-ea"/>
                <a:cs typeface="+mn-cs"/>
              </a:rPr>
              <a:t>Purpose:</a:t>
            </a:r>
            <a:r>
              <a:rPr lang="en-US" sz="2000" kern="1200" dirty="0">
                <a:solidFill>
                  <a:prstClr val="black"/>
                </a:solidFill>
                <a:latin typeface="Calibri"/>
                <a:ea typeface="+mn-ea"/>
                <a:cs typeface="+mn-cs"/>
              </a:rPr>
              <a:t> Develop a pilot project within the sagebrush biome that addresses early detection and rapid response of invasive grasses with multiple partners</a:t>
            </a:r>
            <a:r>
              <a:rPr lang="en-US" sz="2000" kern="1200" dirty="0" smtClean="0">
                <a:solidFill>
                  <a:prstClr val="black"/>
                </a:solidFill>
                <a:latin typeface="Calibri"/>
                <a:ea typeface="+mn-ea"/>
                <a:cs typeface="+mn-cs"/>
              </a:rPr>
              <a:t>.</a:t>
            </a:r>
          </a:p>
          <a:p>
            <a:pPr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lvl="0" indent="-342900">
              <a:spcBef>
                <a:spcPct val="20000"/>
              </a:spcBef>
              <a:buClrTx/>
              <a:buSzTx/>
              <a:buFont typeface="Arial" panose="020B0604020202020204" pitchFamily="34" charset="0"/>
              <a:buChar char="•"/>
            </a:pPr>
            <a:r>
              <a:rPr lang="en-US" sz="2000" kern="1200" dirty="0" smtClean="0">
                <a:solidFill>
                  <a:prstClr val="black"/>
                </a:solidFill>
                <a:latin typeface="Calibri"/>
                <a:ea typeface="+mn-ea"/>
                <a:cs typeface="+mn-cs"/>
              </a:rPr>
              <a:t>NISC </a:t>
            </a:r>
            <a:r>
              <a:rPr lang="en-US" sz="2000" kern="1200" dirty="0">
                <a:solidFill>
                  <a:prstClr val="black"/>
                </a:solidFill>
                <a:latin typeface="Calibri"/>
                <a:ea typeface="+mn-ea"/>
                <a:cs typeface="+mn-cs"/>
              </a:rPr>
              <a:t>2016-2018 National Management Plan, Action Item 2.5.4 – “…to promote pilot projects across a variety of U.S. ecosystems that explore innovative, multi-stakeholder approaches to the early detection of and rapid response to invasive species.”</a:t>
            </a:r>
          </a:p>
          <a:p>
            <a:pPr lvl="0" indent="-342900">
              <a:spcBef>
                <a:spcPct val="20000"/>
              </a:spcBef>
              <a:buClrTx/>
              <a:buSzTx/>
              <a:buFont typeface="Arial" panose="020B0604020202020204" pitchFamily="34" charset="0"/>
              <a:buChar char="•"/>
            </a:pPr>
            <a:r>
              <a:rPr lang="en-US" sz="2000" kern="1200" dirty="0">
                <a:solidFill>
                  <a:prstClr val="black"/>
                </a:solidFill>
                <a:latin typeface="Calibri"/>
                <a:ea typeface="+mn-ea"/>
                <a:cs typeface="+mn-cs"/>
              </a:rPr>
              <a:t>EO 13112 Sec 6(c) “…advance national incident response, data collection, and rapid reporting capacities that build on existing frameworks and program and strengthen early detection of and rapid response to invasive species…” </a:t>
            </a:r>
          </a:p>
          <a:p>
            <a:pPr indent="-342900">
              <a:spcBef>
                <a:spcPct val="20000"/>
              </a:spcBef>
              <a:buClrTx/>
              <a:buSzTx/>
              <a:buFont typeface="Arial" panose="020B0604020202020204" pitchFamily="34" charset="0"/>
              <a:buChar char="•"/>
            </a:pPr>
            <a:r>
              <a:rPr lang="en-US" sz="2000" kern="1200" dirty="0">
                <a:solidFill>
                  <a:prstClr val="black"/>
                </a:solidFill>
                <a:latin typeface="Calibri"/>
                <a:ea typeface="+mn-ea"/>
                <a:cs typeface="+mn-cs"/>
              </a:rPr>
              <a:t>National Framework for Early Detection and Rapid Response Framework Guiding Principles; Complementarity, Partnerships, Scale, Implementation, Timeliness, Resource Availability, Metrics</a:t>
            </a:r>
            <a:r>
              <a:rPr lang="en-US" sz="2000" kern="1200" dirty="0" smtClean="0">
                <a:solidFill>
                  <a:prstClr val="black"/>
                </a:solidFill>
                <a:latin typeface="Calibri"/>
                <a:ea typeface="+mn-ea"/>
                <a:cs typeface="+mn-cs"/>
              </a:rPr>
              <a:t>.</a:t>
            </a:r>
            <a:r>
              <a:rPr lang="en-US" sz="2000" kern="1200" dirty="0">
                <a:solidFill>
                  <a:prstClr val="black"/>
                </a:solidFill>
                <a:latin typeface="Calibri"/>
                <a:ea typeface="+mn-ea"/>
                <a:cs typeface="+mn-cs"/>
              </a:rPr>
              <a:t> </a:t>
            </a:r>
          </a:p>
          <a:p>
            <a:pPr lvl="0"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indent="-342900">
              <a:spcBef>
                <a:spcPct val="20000"/>
              </a:spcBef>
              <a:buClrTx/>
              <a:buSzTx/>
              <a:buFont typeface="Arial" panose="020B0604020202020204" pitchFamily="34" charset="0"/>
              <a:buChar char="•"/>
            </a:pPr>
            <a:endParaRPr lang="en-US" sz="2000" kern="1200" dirty="0" smtClean="0">
              <a:solidFill>
                <a:prstClr val="black"/>
              </a:solidFill>
              <a:latin typeface="Calibri"/>
              <a:ea typeface="+mn-ea"/>
              <a:cs typeface="+mn-cs"/>
            </a:endParaRPr>
          </a:p>
          <a:p>
            <a:pPr indent="-342900">
              <a:spcBef>
                <a:spcPct val="20000"/>
              </a:spcBef>
              <a:buClrTx/>
              <a:buSzTx/>
              <a:buFont typeface="Arial" panose="020B0604020202020204" pitchFamily="34" charset="0"/>
              <a:buChar char="•"/>
            </a:pPr>
            <a:r>
              <a:rPr lang="en-US" sz="2000" kern="1200" dirty="0" smtClean="0">
                <a:solidFill>
                  <a:prstClr val="black"/>
                </a:solidFill>
                <a:latin typeface="Calibri"/>
                <a:ea typeface="+mn-ea"/>
                <a:cs typeface="+mn-cs"/>
              </a:rPr>
              <a:t>  </a:t>
            </a:r>
          </a:p>
          <a:p>
            <a:pPr lvl="0" indent="-342900">
              <a:spcBef>
                <a:spcPct val="20000"/>
              </a:spcBef>
              <a:buClrTx/>
              <a:buSzTx/>
              <a:buFont typeface="Arial" panose="020B0604020202020204" pitchFamily="34" charset="0"/>
              <a:buChar char="•"/>
            </a:pPr>
            <a:endParaRPr lang="en-US" sz="2000" kern="1200" dirty="0">
              <a:solidFill>
                <a:prstClr val="black"/>
              </a:solidFill>
              <a:latin typeface="Calibri"/>
              <a:ea typeface="+mn-ea"/>
              <a:cs typeface="+mn-cs"/>
            </a:endParaRPr>
          </a:p>
          <a:p>
            <a:pPr lvl="0"/>
            <a:endParaRPr lang="en-US" sz="2200" dirty="0"/>
          </a:p>
        </p:txBody>
      </p:sp>
    </p:spTree>
    <p:extLst>
      <p:ext uri="{BB962C8B-B14F-4D97-AF65-F5344CB8AC3E}">
        <p14:creationId xmlns:p14="http://schemas.microsoft.com/office/powerpoint/2010/main" val="2666020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1578</Words>
  <Application>Microsoft Office PowerPoint</Application>
  <PresentationFormat>On-screen Show (4:3)</PresentationFormat>
  <Paragraphs>163</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Wisp</vt:lpstr>
      <vt:lpstr>3_Office Theme</vt:lpstr>
      <vt:lpstr>Invasives: “Call for Action” Common Priorities and Good Timing </vt:lpstr>
      <vt:lpstr>Invasives: “Call for Action” </vt:lpstr>
      <vt:lpstr>Prioritizing Place-based Conservation Delivery</vt:lpstr>
      <vt:lpstr>PowerPoint Presentation</vt:lpstr>
      <vt:lpstr>Common Priorities and Timing </vt:lpstr>
      <vt:lpstr>Wyoming EDRR Pilot</vt:lpstr>
      <vt:lpstr>PowerPoint Presentation</vt:lpstr>
      <vt:lpstr>PowerPoint Presentation</vt:lpstr>
      <vt:lpstr>FWS IAA NISC Proposal: Early Detection and Rapid Response to New Invasive Grasses in North Central Wyoming</vt:lpstr>
      <vt:lpstr>FWS IAA NISC Proposal: Early Detection and Rapid Response to New Invasive Grasses in North Central Wyoming</vt:lpstr>
      <vt:lpstr>FWS IAA NISC Proposal: Early Detection and Rapid Response to New Invasive Grasses in North Central Wyoming</vt:lpstr>
      <vt:lpstr>FWS Cooperative Agreement with Sheridan County Wyoming Weed and Pest</vt:lpstr>
      <vt:lpstr>PowerPoint Presentation</vt:lpstr>
      <vt:lpstr>Northeast WY Invasive Grass EDRR Pilot Complementarity, Partnerships, Scale, Implementation, Timeliness, Resource Availability, Metrics</vt:lpstr>
    </vt:vector>
  </TitlesOfParts>
  <Company>USFWS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Garner, Lindy</dc:creator>
  <cp:lastModifiedBy>Garner, Lindy</cp:lastModifiedBy>
  <cp:revision>31</cp:revision>
  <dcterms:created xsi:type="dcterms:W3CDTF">2017-11-15T20:57:36Z</dcterms:created>
  <dcterms:modified xsi:type="dcterms:W3CDTF">2017-11-29T15:58:36Z</dcterms:modified>
</cp:coreProperties>
</file>