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</p:sldMasterIdLst>
  <p:notesMasterIdLst>
    <p:notesMasterId r:id="rId28"/>
  </p:notesMasterIdLst>
  <p:sldIdLst>
    <p:sldId id="269" r:id="rId3"/>
    <p:sldId id="453" r:id="rId4"/>
    <p:sldId id="454" r:id="rId5"/>
    <p:sldId id="456" r:id="rId6"/>
    <p:sldId id="457" r:id="rId7"/>
    <p:sldId id="518" r:id="rId8"/>
    <p:sldId id="520" r:id="rId9"/>
    <p:sldId id="522" r:id="rId10"/>
    <p:sldId id="505" r:id="rId11"/>
    <p:sldId id="488" r:id="rId12"/>
    <p:sldId id="503" r:id="rId13"/>
    <p:sldId id="482" r:id="rId14"/>
    <p:sldId id="524" r:id="rId15"/>
    <p:sldId id="504" r:id="rId16"/>
    <p:sldId id="506" r:id="rId17"/>
    <p:sldId id="462" r:id="rId18"/>
    <p:sldId id="521" r:id="rId19"/>
    <p:sldId id="523" r:id="rId20"/>
    <p:sldId id="511" r:id="rId21"/>
    <p:sldId id="513" r:id="rId22"/>
    <p:sldId id="515" r:id="rId23"/>
    <p:sldId id="525" r:id="rId24"/>
    <p:sldId id="517" r:id="rId25"/>
    <p:sldId id="502" r:id="rId26"/>
    <p:sldId id="256" r:id="rId2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00"/>
    <a:srgbClr val="EEC100"/>
    <a:srgbClr val="FFCC00"/>
    <a:srgbClr val="FFCC66"/>
    <a:srgbClr val="FFCC99"/>
    <a:srgbClr val="996633"/>
    <a:srgbClr val="009900"/>
    <a:srgbClr val="FFFF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94780" autoAdjust="0"/>
  </p:normalViewPr>
  <p:slideViewPr>
    <p:cSldViewPr>
      <p:cViewPr varScale="1">
        <p:scale>
          <a:sx n="56" d="100"/>
          <a:sy n="56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DF3436-7787-4C4A-841C-25F8F6812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2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B7FC99-BD7A-4BE4-836E-5105669519DA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4C8C4-7846-44FD-9167-EA5ECDEEC741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4C8C4-7846-44FD-9167-EA5ECDEEC741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4C8C4-7846-44FD-9167-EA5ECDEEC741}" type="slidenum">
              <a:rPr lang="en-US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508D2E-4813-4ED2-92FC-4CCA86621202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468FA83-BA10-4985-A6AB-270EB8C52D97}" type="slidenum">
              <a:rPr lang="en-US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468FA83-BA10-4985-A6AB-270EB8C52D97}" type="slidenum">
              <a:rPr lang="en-US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468FA83-BA10-4985-A6AB-270EB8C52D97}" type="slidenum">
              <a:rPr lang="en-US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468FA83-BA10-4985-A6AB-270EB8C52D97}" type="slidenum">
              <a:rPr lang="en-US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B7DB68-484C-47ED-A0B5-9E1DEA8B1766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751B22-7543-473D-8FB0-046F2676A9BF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4C8C4-7846-44FD-9167-EA5ECDEEC741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4C8C4-7846-44FD-9167-EA5ECDEEC741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09FED-8F0E-4C9F-9A8D-108EF817B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5C84-C120-4914-9594-5F8AC3A32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6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61020-2933-4D8E-8E1C-FD71974A5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78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09888-94C0-448F-AA27-3EA696656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44748-FA8B-4CD5-BEAB-8A3D1080D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8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AD799-F017-480D-8616-1638A5FF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3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71F0A-5182-4E87-972D-422E23177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1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0C575-8DAE-4F05-8EBE-7307F6A87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4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10480-0062-44FE-BA97-9272D3041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5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48CB2-09D5-4B22-B08B-773576D5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4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6F523-0E8E-468E-83EF-65AF8A7C2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3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29369-0B80-4446-8877-7CABF5892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1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971C6EF-72E3-4BFD-A959-13A02BC87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81AE3AA-9F18-4692-ACB4-11AFA8FA0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aw.org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Lee.VanWychen@wssa.ne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ChangeAspect="1" noChangeArrowheads="1"/>
          </p:cNvSpPr>
          <p:nvPr/>
        </p:nvSpPr>
        <p:spPr bwMode="auto">
          <a:xfrm>
            <a:off x="2979738" y="5311775"/>
            <a:ext cx="2651125" cy="1492250"/>
          </a:xfrm>
          <a:prstGeom prst="rect">
            <a:avLst/>
          </a:prstGeom>
          <a:solidFill>
            <a:srgbClr val="FFCC99"/>
          </a:solidFill>
          <a:ln w="2857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4099" name="Picture 12" descr="SW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588000"/>
            <a:ext cx="234791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3"/>
          <p:cNvSpPr>
            <a:spLocks noChangeArrowheads="1"/>
          </p:cNvSpPr>
          <p:nvPr/>
        </p:nvSpPr>
        <p:spPr bwMode="auto">
          <a:xfrm>
            <a:off x="2959100" y="5341938"/>
            <a:ext cx="27733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>
                <a:solidFill>
                  <a:srgbClr val="009900"/>
                </a:solidFill>
              </a:rPr>
              <a:t>Southern Weed Science Society 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FFFF00"/>
                </a:solidFill>
              </a:rPr>
              <a:t>Washington DC </a:t>
            </a:r>
            <a:r>
              <a:rPr lang="en-US" altLang="en-US" sz="3600" dirty="0" smtClean="0">
                <a:solidFill>
                  <a:srgbClr val="FFFF00"/>
                </a:solidFill>
              </a:rPr>
              <a:t>Update </a:t>
            </a:r>
            <a:br>
              <a:rPr lang="en-US" altLang="en-US" sz="3600" dirty="0" smtClean="0">
                <a:solidFill>
                  <a:srgbClr val="FFFF00"/>
                </a:solidFill>
              </a:rPr>
            </a:br>
            <a:r>
              <a:rPr lang="en-US" altLang="en-US" sz="3600" dirty="0" smtClean="0">
                <a:solidFill>
                  <a:srgbClr val="FFFF00"/>
                </a:solidFill>
              </a:rPr>
              <a:t>on Weed Science Policy Issues</a:t>
            </a:r>
            <a:endParaRPr lang="en-US" alt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685800" y="1301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dirty="0">
              <a:solidFill>
                <a:srgbClr val="FFFF00"/>
              </a:solidFill>
            </a:endParaRPr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304800" y="1524000"/>
            <a:ext cx="838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Lee Van Wychen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Director of Science Policy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The National and Regional Weed Science Societies</a:t>
            </a: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0" y="1371600"/>
            <a:ext cx="8235950" cy="76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66"/>
              </a:gs>
              <a:gs pos="100000">
                <a:srgbClr val="FFFF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410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r="3999"/>
          <a:stretch>
            <a:fillRect/>
          </a:stretch>
        </p:blipFill>
        <p:spPr bwMode="auto">
          <a:xfrm>
            <a:off x="457200" y="3152775"/>
            <a:ext cx="4800600" cy="2028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7" descr="APM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86400"/>
            <a:ext cx="3333750" cy="1279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8" descr="WSWS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0"/>
            <a:ext cx="2705100" cy="1416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8" name="Group 14"/>
          <p:cNvGrpSpPr>
            <a:grpSpLocks noChangeAspect="1"/>
          </p:cNvGrpSpPr>
          <p:nvPr/>
        </p:nvGrpSpPr>
        <p:grpSpPr bwMode="auto">
          <a:xfrm>
            <a:off x="5715000" y="3962400"/>
            <a:ext cx="3309938" cy="1403350"/>
            <a:chOff x="3786" y="2208"/>
            <a:chExt cx="1878" cy="796"/>
          </a:xfrm>
        </p:grpSpPr>
        <p:pic>
          <p:nvPicPr>
            <p:cNvPr id="4110" name="Picture 15" descr="NCWS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500"/>
            <a:stretch>
              <a:fillRect/>
            </a:stretch>
          </p:blipFill>
          <p:spPr bwMode="auto">
            <a:xfrm>
              <a:off x="3786" y="2208"/>
              <a:ext cx="1871" cy="79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1" name="Text Box 16"/>
            <p:cNvSpPr txBox="1">
              <a:spLocks noChangeArrowheads="1"/>
            </p:cNvSpPr>
            <p:nvPr/>
          </p:nvSpPr>
          <p:spPr bwMode="auto">
            <a:xfrm>
              <a:off x="4369" y="2352"/>
              <a:ext cx="129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9900"/>
                  </a:solidFill>
                </a:rPr>
                <a:t>North Central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9900"/>
                  </a:solidFill>
                </a:rPr>
                <a:t>Weed Science Society</a:t>
              </a:r>
            </a:p>
          </p:txBody>
        </p:sp>
      </p:grpSp>
      <p:pic>
        <p:nvPicPr>
          <p:cNvPr id="4109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32607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ycamore_Platanus occidentalis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" y="76200"/>
            <a:ext cx="4480560" cy="3360420"/>
          </a:xfrm>
        </p:spPr>
      </p:pic>
      <p:pic>
        <p:nvPicPr>
          <p:cNvPr id="9" name="Picture Placeholder 6" descr="dogwood tree.jpeg"/>
          <p:cNvPicPr>
            <a:picLocks noChangeAspect="1"/>
          </p:cNvPicPr>
          <p:nvPr/>
        </p:nvPicPr>
        <p:blipFill>
          <a:blip r:embed="rId3" cstate="print"/>
          <a:srcRect t="21875" b="21875"/>
          <a:stretch>
            <a:fillRect/>
          </a:stretch>
        </p:blipFill>
        <p:spPr>
          <a:xfrm>
            <a:off x="4697104" y="152400"/>
            <a:ext cx="4389120" cy="32918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2400" y="2933700"/>
            <a:ext cx="1752600" cy="461665"/>
          </a:xfr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Sycamores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786952" y="2926391"/>
            <a:ext cx="1752600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Dogwoods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3581400"/>
            <a:ext cx="4572000" cy="3266871"/>
            <a:chOff x="0" y="3581400"/>
            <a:chExt cx="4572000" cy="3266871"/>
          </a:xfrm>
        </p:grpSpPr>
        <p:pic>
          <p:nvPicPr>
            <p:cNvPr id="11" name="Picture Placeholder 6" descr="Bald cypress_Taxodium distichum_near Reelfoot, TN.jpeg"/>
            <p:cNvPicPr>
              <a:picLocks noChangeAspect="1"/>
            </p:cNvPicPr>
            <p:nvPr/>
          </p:nvPicPr>
          <p:blipFill>
            <a:blip r:embed="rId4" cstate="print">
              <a:lum bright="-10000"/>
            </a:blip>
            <a:srcRect t="21875" b="24535"/>
            <a:stretch>
              <a:fillRect/>
            </a:stretch>
          </p:blipFill>
          <p:spPr bwMode="auto">
            <a:xfrm>
              <a:off x="0" y="3581400"/>
              <a:ext cx="4572000" cy="3266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itle 3"/>
            <p:cNvSpPr txBox="1">
              <a:spLocks/>
            </p:cNvSpPr>
            <p:nvPr/>
          </p:nvSpPr>
          <p:spPr bwMode="auto">
            <a:xfrm>
              <a:off x="76200" y="5943600"/>
              <a:ext cx="2286000" cy="8309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Reelfoot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Lake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State Park, TN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24400" y="3581400"/>
            <a:ext cx="4389120" cy="3271889"/>
            <a:chOff x="4724400" y="3581400"/>
            <a:chExt cx="4389120" cy="3271889"/>
          </a:xfrm>
        </p:grpSpPr>
        <p:pic>
          <p:nvPicPr>
            <p:cNvPr id="83970" name="Picture 2" descr="Image result for bee dicamba"/>
            <p:cNvPicPr>
              <a:picLocks noChangeAspect="1" noChangeArrowheads="1"/>
            </p:cNvPicPr>
            <p:nvPr/>
          </p:nvPicPr>
          <p:blipFill>
            <a:blip r:embed="rId5" cstate="print"/>
            <a:srcRect l="4156" t="18000" r="38701"/>
            <a:stretch>
              <a:fillRect/>
            </a:stretch>
          </p:blipFill>
          <p:spPr bwMode="auto">
            <a:xfrm>
              <a:off x="4724400" y="3581400"/>
              <a:ext cx="4389120" cy="3271889"/>
            </a:xfrm>
            <a:prstGeom prst="rect">
              <a:avLst/>
            </a:prstGeom>
            <a:noFill/>
          </p:spPr>
        </p:pic>
        <p:sp>
          <p:nvSpPr>
            <p:cNvPr id="12" name="Title 3"/>
            <p:cNvSpPr txBox="1">
              <a:spLocks/>
            </p:cNvSpPr>
            <p:nvPr/>
          </p:nvSpPr>
          <p:spPr>
            <a:xfrm>
              <a:off x="4800600" y="5943600"/>
              <a:ext cx="1752600" cy="83099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Effect 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0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pollinators?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676400"/>
            <a:ext cx="8229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Finalized September 2017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Applies to almost all herbicide uses (except residential)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Labels must include herbicide MOA, guidance on scouting, and how to recognize weed resistance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Registrant reporting of suspected and </a:t>
            </a:r>
            <a:r>
              <a:rPr lang="en-US" sz="2400" dirty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onfirmed resistance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“Stakeholders” develop local weed resistance management plan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457200" y="228600"/>
            <a:ext cx="8229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3200" dirty="0" smtClean="0">
                <a:solidFill>
                  <a:srgbClr val="FFFF00"/>
                </a:solidFill>
              </a:rPr>
              <a:t>EPA </a:t>
            </a:r>
            <a:r>
              <a:rPr lang="en-US" altLang="en-US" sz="3200" dirty="0" smtClean="0">
                <a:solidFill>
                  <a:srgbClr val="FFFF00"/>
                </a:solidFill>
              </a:rPr>
              <a:t>Herbicide Resistance Management</a:t>
            </a:r>
          </a:p>
          <a:p>
            <a:r>
              <a:rPr lang="en-US" altLang="en-US" sz="3200" dirty="0" smtClean="0">
                <a:solidFill>
                  <a:srgbClr val="FFFF00"/>
                </a:solidFill>
              </a:rPr>
              <a:t>Label Guidance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1295400"/>
            <a:ext cx="8235950" cy="76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66"/>
              </a:gs>
              <a:gs pos="100000">
                <a:srgbClr val="FFFF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875" y="1219200"/>
            <a:ext cx="475932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Little info exists on milkweed population dynamics and distribution</a:t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Cornell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study based on 22 years of monitoring data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Millkweed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not limiting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Fall migration &amp; over-wintering is critical period</a:t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US FWS assessing conservation plans. June 2019 decision on whether to list under ESA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457200" y="0"/>
            <a:ext cx="8229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3200" dirty="0" smtClean="0">
                <a:solidFill>
                  <a:srgbClr val="FFFF00"/>
                </a:solidFill>
              </a:rPr>
              <a:t>Milkweeds and Monarchs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914400"/>
            <a:ext cx="8235950" cy="76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66"/>
              </a:gs>
              <a:gs pos="100000">
                <a:srgbClr val="FFFF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7" r="1997"/>
          <a:stretch/>
        </p:blipFill>
        <p:spPr bwMode="auto">
          <a:xfrm>
            <a:off x="5257800" y="1447800"/>
            <a:ext cx="3657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864816"/>
            <a:ext cx="82296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Synergism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– largely overestimated in herbicide literature due to simplification of data analysis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100’s of patents filed since 1960’s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No universally accepted definitions or methods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True synergy is relatively rare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!</a:t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EPA recognizes the benefits of tank mixing……but,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“Uncertainty” of potential herbicide synergism effects on non-target organisms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457200" y="273050"/>
            <a:ext cx="85344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3200" dirty="0" smtClean="0">
                <a:solidFill>
                  <a:srgbClr val="FFFF00"/>
                </a:solidFill>
              </a:rPr>
              <a:t>Herbicide Synergism Patents </a:t>
            </a:r>
          </a:p>
          <a:p>
            <a:r>
              <a:rPr lang="en-US" altLang="en-US" sz="3200" dirty="0" smtClean="0">
                <a:solidFill>
                  <a:srgbClr val="FFFF00"/>
                </a:solidFill>
              </a:rPr>
              <a:t>&amp;</a:t>
            </a:r>
            <a:r>
              <a:rPr lang="en-US" altLang="en-US" sz="3200" dirty="0" smtClean="0">
                <a:solidFill>
                  <a:srgbClr val="FFFF00"/>
                </a:solidFill>
              </a:rPr>
              <a:t> </a:t>
            </a:r>
            <a:r>
              <a:rPr lang="en-US" altLang="en-US" sz="3200" dirty="0" smtClean="0">
                <a:solidFill>
                  <a:srgbClr val="FFFF00"/>
                </a:solidFill>
              </a:rPr>
              <a:t>Tank Mix Prohibitions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1371600"/>
            <a:ext cx="8235950" cy="76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66"/>
              </a:gs>
              <a:gs pos="100000">
                <a:srgbClr val="FFFF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3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news.illinois.edu/blog/files/6367/437988/9868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9889"/>
              </a:clrFrom>
              <a:clrTo>
                <a:srgbClr val="99988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57200" y="-76200"/>
            <a:ext cx="8229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3200" dirty="0" smtClean="0">
                <a:solidFill>
                  <a:srgbClr val="FFFF00"/>
                </a:solidFill>
              </a:rPr>
              <a:t>Weed Seed Spread in Native Seed Mixes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713096"/>
            <a:ext cx="8235950" cy="76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66"/>
              </a:gs>
              <a:gs pos="100000">
                <a:srgbClr val="FFFF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FF00"/>
                </a:solidFill>
              </a:rPr>
              <a:t>National Pollutant Discharge Elimination System (NPDES) permits</a:t>
            </a: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447800"/>
            <a:ext cx="8235950" cy="76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66"/>
              </a:gs>
              <a:gs pos="100000">
                <a:srgbClr val="FFFF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8001000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35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177800" algn="l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NPDES </a:t>
            </a:r>
            <a:r>
              <a:rPr lang="en-US" altLang="en-US" sz="2400" dirty="0">
                <a:solidFill>
                  <a:schemeClr val="bg1"/>
                </a:solidFill>
              </a:rPr>
              <a:t>pesticide general permits (PGP) were required beginning in Oct. 2011 for applications of pesticides in, over, or near </a:t>
            </a:r>
            <a:r>
              <a:rPr lang="en-US" altLang="en-US" sz="2400" dirty="0" smtClean="0">
                <a:solidFill>
                  <a:schemeClr val="bg1"/>
                </a:solidFill>
              </a:rPr>
              <a:t>waters of the United States (WOTUS).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685800" lvl="2" indent="-177800" algn="l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Prior to 2011, aquatic use pesticides tested and approved under FIFRA were exempt from CWA</a:t>
            </a:r>
          </a:p>
          <a:p>
            <a:pPr marL="685800" lvl="2" indent="-177800" algn="l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About half the states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req’d</a:t>
            </a:r>
            <a:r>
              <a:rPr lang="en-US" altLang="en-US" sz="2400" dirty="0" smtClean="0">
                <a:solidFill>
                  <a:schemeClr val="bg1"/>
                </a:solidFill>
              </a:rPr>
              <a:t> additional permitting </a:t>
            </a:r>
            <a:endParaRPr lang="en-US" altLang="en-US" sz="2400" dirty="0" smtClean="0">
              <a:solidFill>
                <a:srgbClr val="FFFF00"/>
              </a:solidFill>
            </a:endParaRPr>
          </a:p>
          <a:p>
            <a:pPr algn="l" eaLnBrk="1" hangingPunct="1"/>
            <a:endParaRPr lang="en-US" altLang="en-US" sz="2400" dirty="0" smtClean="0">
              <a:solidFill>
                <a:schemeClr val="bg1"/>
              </a:solidFill>
            </a:endParaRPr>
          </a:p>
          <a:p>
            <a:pPr algn="l"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FFC000"/>
                </a:solidFill>
              </a:rPr>
              <a:t>“Legislative fix” bills</a:t>
            </a:r>
          </a:p>
          <a:p>
            <a:pPr algn="l" eaLnBrk="1" hangingPunct="1"/>
            <a:r>
              <a:rPr lang="en-US" altLang="en-US" sz="2400" dirty="0" smtClean="0">
                <a:solidFill>
                  <a:srgbClr val="FFC000"/>
                </a:solidFill>
              </a:rPr>
              <a:t>   H.R. 953 and S. 340</a:t>
            </a:r>
            <a:br>
              <a:rPr lang="en-US" altLang="en-US" sz="2400" dirty="0" smtClean="0">
                <a:solidFill>
                  <a:srgbClr val="FFC000"/>
                </a:solidFill>
              </a:rPr>
            </a:br>
            <a:r>
              <a:rPr lang="en-US" altLang="en-US" sz="2400" dirty="0" smtClean="0">
                <a:solidFill>
                  <a:srgbClr val="FFC000"/>
                </a:solidFill>
              </a:rPr>
              <a:t/>
            </a:r>
            <a:br>
              <a:rPr lang="en-US" altLang="en-US" sz="2400" dirty="0" smtClean="0">
                <a:solidFill>
                  <a:srgbClr val="FFC000"/>
                </a:solidFill>
              </a:rPr>
            </a:br>
            <a:r>
              <a:rPr lang="en-US" altLang="en-US" sz="2400" dirty="0" smtClean="0">
                <a:solidFill>
                  <a:srgbClr val="FFC000"/>
                </a:solidFill>
              </a:rPr>
              <a:t>  Need Senate Support!</a:t>
            </a:r>
          </a:p>
          <a:p>
            <a:pPr algn="l" eaLnBrk="1" hangingPunct="1"/>
            <a:endParaRPr lang="en-US" altLang="en-US" sz="2400" dirty="0">
              <a:solidFill>
                <a:srgbClr val="FFFF00"/>
              </a:solidFill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48200"/>
            <a:ext cx="3048000" cy="171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84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2110" y="2209800"/>
            <a:ext cx="8229600" cy="2769989"/>
          </a:xfrm>
          <a:prstGeom prst="rect">
            <a:avLst/>
          </a:prstGeom>
          <a:noFill/>
        </p:spPr>
        <p:txBody>
          <a:bodyPr wrap="square" tIns="91440" bIns="91440">
            <a:spAutoFit/>
          </a:bodyPr>
          <a:lstStyle/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Endangered </a:t>
            </a:r>
            <a:r>
              <a:rPr lang="en-US" sz="2400" dirty="0">
                <a:solidFill>
                  <a:schemeClr val="bg1"/>
                </a:solidFill>
              </a:rPr>
              <a:t>Species </a:t>
            </a:r>
            <a:r>
              <a:rPr lang="en-US" sz="2400" dirty="0" smtClean="0">
                <a:solidFill>
                  <a:schemeClr val="bg1"/>
                </a:solidFill>
              </a:rPr>
              <a:t>Act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NEPA Reform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Glyphosate- IARC corruption and misinformation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WOTUS recodification and rulemaking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685800" y="501650"/>
            <a:ext cx="77724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3600" dirty="0" smtClean="0">
                <a:solidFill>
                  <a:srgbClr val="FFFF00"/>
                </a:solidFill>
              </a:rPr>
              <a:t>Other Major Policy Issues Impacting Weed Management</a:t>
            </a:r>
            <a:endParaRPr lang="en-US" altLang="en-US" sz="3600" dirty="0">
              <a:solidFill>
                <a:srgbClr val="FFFF00"/>
              </a:solidFill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1752600"/>
            <a:ext cx="8235950" cy="76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66"/>
              </a:gs>
              <a:gs pos="100000">
                <a:srgbClr val="FFFF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NISAW-logo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7" y="228600"/>
            <a:ext cx="7299323" cy="22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914400" y="4369475"/>
            <a:ext cx="76200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Capitol </a:t>
            </a:r>
            <a:r>
              <a:rPr lang="en-US" altLang="en-US" sz="2400" dirty="0" smtClean="0">
                <a:solidFill>
                  <a:schemeClr val="bg1"/>
                </a:solidFill>
              </a:rPr>
              <a:t>Hill seminars, </a:t>
            </a:r>
            <a:r>
              <a:rPr lang="en-US" altLang="en-US" sz="2400" dirty="0" smtClean="0">
                <a:solidFill>
                  <a:schemeClr val="bg1"/>
                </a:solidFill>
              </a:rPr>
              <a:t>webinars</a:t>
            </a:r>
            <a:endParaRPr lang="en-US" altLang="en-US" sz="2400" dirty="0">
              <a:solidFill>
                <a:srgbClr val="FFC000"/>
              </a:solidFill>
            </a:endParaRPr>
          </a:p>
          <a:p>
            <a:pPr algn="l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Federal </a:t>
            </a:r>
            <a:r>
              <a:rPr lang="en-US" altLang="en-US" sz="2400" dirty="0" smtClean="0">
                <a:solidFill>
                  <a:schemeClr val="bg1"/>
                </a:solidFill>
              </a:rPr>
              <a:t>agency fair </a:t>
            </a:r>
            <a:r>
              <a:rPr lang="en-US" altLang="en-US" sz="2400" dirty="0" smtClean="0">
                <a:solidFill>
                  <a:schemeClr val="bg1"/>
                </a:solidFill>
              </a:rPr>
              <a:t>and </a:t>
            </a:r>
            <a:r>
              <a:rPr lang="en-US" altLang="en-US" sz="2400" dirty="0" smtClean="0">
                <a:solidFill>
                  <a:schemeClr val="bg1"/>
                </a:solidFill>
              </a:rPr>
              <a:t>awards reception 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algn="l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Rick Otis and Alex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Hosmar</a:t>
            </a:r>
            <a:r>
              <a:rPr lang="en-US" altLang="en-US" sz="2400" dirty="0" smtClean="0">
                <a:solidFill>
                  <a:schemeClr val="bg1"/>
                </a:solidFill>
              </a:rPr>
              <a:t>: Reduce Risks from Invasive Species Coalition (RRISC)</a:t>
            </a:r>
            <a:endParaRPr lang="en-US" alt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0241" y="2819400"/>
            <a:ext cx="54649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February 26 – March 2, 2018</a:t>
            </a:r>
          </a:p>
          <a:p>
            <a:r>
              <a:rPr lang="en-US" sz="3200" dirty="0" smtClean="0">
                <a:solidFill>
                  <a:srgbClr val="FFFF00"/>
                </a:solidFill>
                <a:hlinkClick r:id="rId3"/>
              </a:rPr>
              <a:t>www.nisaw.org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NISAW-logo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7" y="228600"/>
            <a:ext cx="7299323" cy="22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57200" y="3124200"/>
            <a:ext cx="8382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Reps</a:t>
            </a:r>
            <a:r>
              <a:rPr lang="en-US" altLang="en-US" sz="2400" dirty="0">
                <a:solidFill>
                  <a:schemeClr val="bg1"/>
                </a:solidFill>
              </a:rPr>
              <a:t>. </a:t>
            </a:r>
            <a:r>
              <a:rPr lang="en-US" altLang="en-US" sz="2400" dirty="0" smtClean="0">
                <a:solidFill>
                  <a:schemeClr val="bg1"/>
                </a:solidFill>
              </a:rPr>
              <a:t>Elise Stefanik (R-NY), Mike Thompson (D-CA)</a:t>
            </a:r>
          </a:p>
          <a:p>
            <a:pPr lvl="1" algn="l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Invasive Species Caucus </a:t>
            </a:r>
            <a:r>
              <a:rPr lang="en-US" altLang="en-US" sz="2400" dirty="0" smtClean="0">
                <a:solidFill>
                  <a:schemeClr val="bg1"/>
                </a:solidFill>
              </a:rPr>
              <a:t>Co-chairs</a:t>
            </a:r>
            <a:br>
              <a:rPr lang="en-US" altLang="en-US" sz="2400" dirty="0" smtClean="0">
                <a:solidFill>
                  <a:schemeClr val="bg1"/>
                </a:solidFill>
              </a:rPr>
            </a:br>
            <a:endParaRPr lang="en-US" altLang="en-US" sz="2400" dirty="0" smtClean="0">
              <a:solidFill>
                <a:schemeClr val="bg1"/>
              </a:solidFill>
            </a:endParaRPr>
          </a:p>
          <a:p>
            <a:pPr algn="l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Greater PR and awareness of invasive species events throughout the year</a:t>
            </a:r>
            <a:br>
              <a:rPr lang="en-US" altLang="en-US" sz="2400" dirty="0" smtClean="0">
                <a:solidFill>
                  <a:schemeClr val="bg1"/>
                </a:solidFill>
              </a:rPr>
            </a:br>
            <a:endParaRPr lang="en-US" altLang="en-US" sz="2400" dirty="0" smtClean="0">
              <a:solidFill>
                <a:schemeClr val="bg1"/>
              </a:solidFill>
            </a:endParaRPr>
          </a:p>
          <a:p>
            <a:pPr algn="l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Cultivating the next invasive species champion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2743200"/>
            <a:ext cx="8235950" cy="76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66"/>
              </a:gs>
              <a:gs pos="100000">
                <a:srgbClr val="FFFF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1301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en-US" sz="4400" dirty="0">
              <a:solidFill>
                <a:srgbClr val="FFFF00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304800" y="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3200" dirty="0" smtClean="0">
                <a:solidFill>
                  <a:srgbClr val="FFFF00"/>
                </a:solidFill>
              </a:rPr>
              <a:t>National Weed Survey:</a:t>
            </a:r>
          </a:p>
          <a:p>
            <a:r>
              <a:rPr lang="en-US" altLang="en-US" sz="3200" dirty="0" smtClean="0">
                <a:solidFill>
                  <a:srgbClr val="FFFF00"/>
                </a:solidFill>
              </a:rPr>
              <a:t>Most Common and Troublesome Weeds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1371600"/>
            <a:ext cx="8235950" cy="76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66"/>
              </a:gs>
              <a:gs pos="100000">
                <a:srgbClr val="FFFF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04800" y="1788616"/>
            <a:ext cx="8610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 smtClean="0">
                <a:solidFill>
                  <a:srgbClr val="FFC000"/>
                </a:solidFill>
              </a:rPr>
              <a:t>2015 Baseline Survey</a:t>
            </a:r>
            <a:r>
              <a:rPr lang="en-US" altLang="en-US" sz="2400" dirty="0" smtClean="0">
                <a:solidFill>
                  <a:schemeClr val="bg1"/>
                </a:solidFill>
              </a:rPr>
              <a:t>: </a:t>
            </a:r>
            <a:r>
              <a:rPr lang="en-US" altLang="en-US" sz="2400" dirty="0" smtClean="0">
                <a:solidFill>
                  <a:schemeClr val="bg1"/>
                </a:solidFill>
              </a:rPr>
              <a:t>Weeds </a:t>
            </a:r>
            <a:r>
              <a:rPr lang="en-US" altLang="en-US" sz="2400" dirty="0">
                <a:solidFill>
                  <a:schemeClr val="bg1"/>
                </a:solidFill>
              </a:rPr>
              <a:t>in 26 different </a:t>
            </a:r>
            <a:r>
              <a:rPr lang="en-US" altLang="en-US" sz="2400" dirty="0" smtClean="0">
                <a:solidFill>
                  <a:schemeClr val="bg1"/>
                </a:solidFill>
              </a:rPr>
              <a:t>crop, non-crop, aquatic</a:t>
            </a:r>
            <a:r>
              <a:rPr lang="en-US" altLang="en-US" sz="2400" dirty="0" smtClean="0">
                <a:solidFill>
                  <a:schemeClr val="bg1"/>
                </a:solidFill>
              </a:rPr>
              <a:t>, </a:t>
            </a:r>
            <a:r>
              <a:rPr lang="en-US" altLang="en-US" sz="2400" dirty="0">
                <a:solidFill>
                  <a:schemeClr val="bg1"/>
                </a:solidFill>
              </a:rPr>
              <a:t>and natural </a:t>
            </a:r>
            <a:r>
              <a:rPr lang="en-US" altLang="en-US" sz="2400" dirty="0" smtClean="0">
                <a:solidFill>
                  <a:schemeClr val="bg1"/>
                </a:solidFill>
              </a:rPr>
              <a:t>areas</a:t>
            </a:r>
          </a:p>
          <a:p>
            <a:pPr marL="342900" indent="-342900" eaLnBrk="1" hangingPunct="1">
              <a:spcBef>
                <a:spcPct val="0"/>
              </a:spcBef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C000"/>
                </a:solidFill>
              </a:rPr>
              <a:t>2016 </a:t>
            </a:r>
            <a:r>
              <a:rPr lang="en-US" altLang="en-US" sz="2400" dirty="0" smtClean="0">
                <a:solidFill>
                  <a:srgbClr val="FFC000"/>
                </a:solidFill>
              </a:rPr>
              <a:t>Survey</a:t>
            </a:r>
            <a:r>
              <a:rPr lang="en-US" altLang="en-US" sz="2400" dirty="0" smtClean="0">
                <a:solidFill>
                  <a:schemeClr val="bg1"/>
                </a:solidFill>
              </a:rPr>
              <a:t>: </a:t>
            </a:r>
            <a:r>
              <a:rPr lang="en-US" altLang="en-US" sz="2400" dirty="0">
                <a:solidFill>
                  <a:schemeClr val="bg1"/>
                </a:solidFill>
              </a:rPr>
              <a:t>Weeds in </a:t>
            </a:r>
            <a:r>
              <a:rPr lang="en-US" altLang="en-US" sz="2400" dirty="0" smtClean="0">
                <a:solidFill>
                  <a:schemeClr val="bg1"/>
                </a:solidFill>
              </a:rPr>
              <a:t>broadleaf crops, fruits</a:t>
            </a:r>
            <a:r>
              <a:rPr lang="en-US" altLang="en-US" sz="2400" dirty="0">
                <a:solidFill>
                  <a:schemeClr val="bg1"/>
                </a:solidFill>
              </a:rPr>
              <a:t>, </a:t>
            </a:r>
            <a:r>
              <a:rPr lang="en-US" altLang="en-US" sz="2400" dirty="0" smtClean="0">
                <a:solidFill>
                  <a:schemeClr val="bg1"/>
                </a:solidFill>
              </a:rPr>
              <a:t>vegetables</a:t>
            </a:r>
          </a:p>
          <a:p>
            <a:pPr marL="342900" indent="-342900" eaLnBrk="1" hangingPunct="1">
              <a:spcBef>
                <a:spcPct val="0"/>
              </a:spcBef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 smtClean="0">
                <a:solidFill>
                  <a:srgbClr val="FFC000"/>
                </a:solidFill>
              </a:rPr>
              <a:t>2017 Survey</a:t>
            </a:r>
            <a:r>
              <a:rPr lang="en-US" altLang="en-US" sz="2400" dirty="0" smtClean="0">
                <a:solidFill>
                  <a:schemeClr val="bg1"/>
                </a:solidFill>
              </a:rPr>
              <a:t>: Weeds </a:t>
            </a:r>
            <a:r>
              <a:rPr lang="en-US" altLang="en-US" sz="2400" dirty="0" smtClean="0">
                <a:solidFill>
                  <a:schemeClr val="bg1"/>
                </a:solidFill>
              </a:rPr>
              <a:t>in grass crops, pasture, and turf</a:t>
            </a:r>
            <a:endParaRPr lang="en-US" altLang="en-US" sz="2800" dirty="0">
              <a:solidFill>
                <a:srgbClr val="00FF00"/>
              </a:solidFill>
            </a:endParaRPr>
          </a:p>
          <a:p>
            <a:pPr marL="342900" indent="-342900" eaLnBrk="1" hangingPunct="1">
              <a:spcBef>
                <a:spcPct val="0"/>
              </a:spcBef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 smtClean="0">
                <a:solidFill>
                  <a:srgbClr val="00FF00"/>
                </a:solidFill>
              </a:rPr>
              <a:t>2018 Survey</a:t>
            </a:r>
            <a:r>
              <a:rPr lang="en-US" altLang="en-US" sz="2400" dirty="0" smtClean="0">
                <a:solidFill>
                  <a:srgbClr val="FFC000"/>
                </a:solidFill>
              </a:rPr>
              <a:t>:</a:t>
            </a:r>
            <a:r>
              <a:rPr lang="en-US" altLang="en-US" sz="2400" dirty="0" smtClean="0">
                <a:solidFill>
                  <a:schemeClr val="bg1"/>
                </a:solidFill>
              </a:rPr>
              <a:t> Weeds in aquatic, non-crop, &amp; natural </a:t>
            </a:r>
            <a:r>
              <a:rPr lang="en-US" altLang="en-US" sz="2400" dirty="0" smtClean="0">
                <a:solidFill>
                  <a:schemeClr val="bg1"/>
                </a:solidFill>
              </a:rPr>
              <a:t>areas</a:t>
            </a:r>
            <a:endParaRPr lang="en-US" altLang="en-US" sz="2400" dirty="0">
              <a:solidFill>
                <a:srgbClr val="00FF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 smtClean="0">
                <a:solidFill>
                  <a:srgbClr val="00FF00"/>
                </a:solidFill>
              </a:rPr>
              <a:t/>
            </a:r>
            <a:br>
              <a:rPr lang="en-US" altLang="en-US" sz="2400" dirty="0" smtClean="0">
                <a:solidFill>
                  <a:srgbClr val="00FF00"/>
                </a:solidFill>
              </a:rPr>
            </a:br>
            <a:r>
              <a:rPr lang="en-US" altLang="en-US" sz="2400" dirty="0" smtClean="0">
                <a:solidFill>
                  <a:srgbClr val="FFFF00"/>
                </a:solidFill>
              </a:rPr>
              <a:t>http</a:t>
            </a:r>
            <a:r>
              <a:rPr lang="en-US" altLang="en-US" sz="2400" dirty="0">
                <a:solidFill>
                  <a:srgbClr val="FFFF00"/>
                </a:solidFill>
              </a:rPr>
              <a:t>://wssa.net/wssa/weed/surveys</a:t>
            </a:r>
            <a:r>
              <a:rPr lang="en-US" altLang="en-US" sz="2400" dirty="0" smtClean="0">
                <a:solidFill>
                  <a:srgbClr val="FFFF00"/>
                </a:solidFill>
              </a:rPr>
              <a:t>/ 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59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067812"/>
            <a:ext cx="7924800" cy="304698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514350" indent="-514350" algn="l">
              <a:buFont typeface="+mj-lt"/>
              <a:buAutoNum type="arabicPeriod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New Administration &amp; Congress</a:t>
            </a:r>
          </a:p>
          <a:p>
            <a:pPr marL="514350" indent="-514350" algn="l">
              <a:buFont typeface="+mj-lt"/>
              <a:buAutoNum type="arabicPeriod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</a:rPr>
              <a:t>Policy </a:t>
            </a:r>
            <a:r>
              <a:rPr lang="en-US" sz="2400" dirty="0" smtClean="0">
                <a:solidFill>
                  <a:schemeClr val="bg1"/>
                </a:solidFill>
              </a:rPr>
              <a:t>Issues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NISAW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Survey of Most Common and Troublesome Weeds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457200" y="0"/>
            <a:ext cx="82296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FF00"/>
                </a:solidFill>
              </a:rPr>
              <a:t>Outline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914400"/>
            <a:ext cx="8235950" cy="76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66"/>
              </a:gs>
              <a:gs pos="100000">
                <a:srgbClr val="FFFF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6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1301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52400" y="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3200" dirty="0" smtClean="0">
                <a:solidFill>
                  <a:srgbClr val="FFFF00"/>
                </a:solidFill>
              </a:rPr>
              <a:t>Top 6 Weeds in Natural Areas- Parks, Refuges </a:t>
            </a:r>
          </a:p>
          <a:p>
            <a:r>
              <a:rPr lang="en-US" altLang="en-US" sz="2400" dirty="0" smtClean="0">
                <a:solidFill>
                  <a:srgbClr val="FFFF00"/>
                </a:solidFill>
              </a:rPr>
              <a:t>(52 survey respondents)</a:t>
            </a:r>
            <a:endParaRPr lang="en-US" alt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1066800"/>
            <a:ext cx="8235950" cy="76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66"/>
              </a:gs>
              <a:gs pos="100000">
                <a:srgbClr val="FFFF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5" name="TextBox 13"/>
          <p:cNvSpPr txBox="1">
            <a:spLocks noChangeArrowheads="1"/>
          </p:cNvSpPr>
          <p:nvPr/>
        </p:nvSpPr>
        <p:spPr bwMode="auto">
          <a:xfrm>
            <a:off x="1235440" y="1143000"/>
            <a:ext cx="2193560" cy="86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u="sng" dirty="0">
                <a:solidFill>
                  <a:srgbClr val="FF6600"/>
                </a:solidFill>
              </a:rPr>
              <a:t>MOST </a:t>
            </a:r>
            <a:endParaRPr lang="en-US" altLang="en-US" sz="2800" b="1" u="sng" dirty="0" smtClean="0">
              <a:solidFill>
                <a:srgbClr val="FF6600"/>
              </a:solidFill>
            </a:endParaRPr>
          </a:p>
          <a:p>
            <a:r>
              <a:rPr lang="en-US" altLang="en-US" sz="2800" b="1" u="sng" dirty="0" smtClean="0">
                <a:solidFill>
                  <a:srgbClr val="FF6600"/>
                </a:solidFill>
              </a:rPr>
              <a:t>COMMON</a:t>
            </a:r>
            <a:endParaRPr lang="en-US" altLang="en-US" sz="2800" b="1" u="sng" dirty="0">
              <a:solidFill>
                <a:srgbClr val="FF6600"/>
              </a:solidFill>
            </a:endParaRPr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5244039" y="1143000"/>
            <a:ext cx="2977097" cy="86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 u="sng">
                <a:solidFill>
                  <a:srgbClr val="FF6600"/>
                </a:solidFill>
              </a:rPr>
              <a:t>MOST </a:t>
            </a:r>
            <a:endParaRPr lang="en-US" altLang="en-US" sz="2800" b="1" u="sng" smtClean="0">
              <a:solidFill>
                <a:srgbClr val="FF6600"/>
              </a:solidFill>
            </a:endParaRPr>
          </a:p>
          <a:p>
            <a:r>
              <a:rPr lang="en-US" altLang="en-US" sz="2800" b="1" u="sng" smtClean="0">
                <a:solidFill>
                  <a:srgbClr val="FF6600"/>
                </a:solidFill>
              </a:rPr>
              <a:t>TROUBLESOME</a:t>
            </a:r>
            <a:endParaRPr lang="en-US" altLang="en-US" sz="2800" b="1" u="sng">
              <a:solidFill>
                <a:srgbClr val="FF66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397750"/>
              </p:ext>
            </p:extLst>
          </p:nvPr>
        </p:nvGraphicFramePr>
        <p:xfrm>
          <a:off x="190500" y="2230038"/>
          <a:ext cx="4305300" cy="224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7707"/>
                <a:gridCol w="3357593"/>
              </a:tblGrid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Bromus spp. 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(17)*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Canada thistle 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(12)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garlic mustard 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(8)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Elaeagnus spp. (7)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multiflora rose (7)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among 4 species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644667"/>
              </p:ext>
            </p:extLst>
          </p:nvPr>
        </p:nvGraphicFramePr>
        <p:xfrm>
          <a:off x="4762500" y="2214798"/>
          <a:ext cx="4152900" cy="2613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6300"/>
                <a:gridCol w="3276600"/>
              </a:tblGrid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Bromus spp. (12)*</a:t>
                      </a:r>
                    </a:p>
                  </a:txBody>
                  <a:tcPr marL="7620" marR="7620" marT="7620" marB="0" anchor="b"/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toadflax spp. (12)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knapweed spp. (11)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Canada thistle (10)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leafy spurge (7)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cogongrass (7)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Japanese knotweed (7)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4953000"/>
            <a:ext cx="8458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/>
            <a:r>
              <a:rPr lang="en-US" b="1" dirty="0" smtClean="0">
                <a:solidFill>
                  <a:schemeClr val="bg1"/>
                </a:solidFill>
              </a:rPr>
              <a:t>* number of survey respondents who listed the weed species as one of their  top 5 weeds in this crop.</a:t>
            </a:r>
          </a:p>
          <a:p>
            <a:pPr marL="109538" indent="-109538" algn="l">
              <a:buFont typeface="Arial" charset="0"/>
              <a:buChar char="•"/>
            </a:pPr>
            <a:endParaRPr lang="en-US" sz="1000" b="1" dirty="0" smtClean="0">
              <a:solidFill>
                <a:schemeClr val="bg1"/>
              </a:solidFill>
            </a:endParaRPr>
          </a:p>
          <a:p>
            <a:pPr marL="109538" indent="-109538" algn="l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Bromus spp. included downy brome (cheatgrass), and smooth and red brome.</a:t>
            </a:r>
          </a:p>
          <a:p>
            <a:pPr marL="109538" indent="-109538" algn="l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toadflax spp. included yellow and Dalmatian toadflax.</a:t>
            </a:r>
          </a:p>
          <a:p>
            <a:pPr marL="109538" indent="-109538" algn="l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k</a:t>
            </a:r>
            <a:r>
              <a:rPr lang="en-US" sz="1600" dirty="0" smtClean="0">
                <a:solidFill>
                  <a:schemeClr val="bg1"/>
                </a:solidFill>
              </a:rPr>
              <a:t>napweed spp. included Russian, spotted, and diffuse knapweed and yellow starthistle.</a:t>
            </a:r>
          </a:p>
          <a:p>
            <a:pPr marL="109538" indent="-109538" algn="l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Elaeagnus spp. </a:t>
            </a:r>
            <a:r>
              <a:rPr lang="en-US" sz="1600" dirty="0">
                <a:solidFill>
                  <a:schemeClr val="bg1"/>
                </a:solidFill>
              </a:rPr>
              <a:t>i</a:t>
            </a:r>
            <a:r>
              <a:rPr lang="en-US" sz="1600" dirty="0" smtClean="0">
                <a:solidFill>
                  <a:schemeClr val="bg1"/>
                </a:solidFill>
              </a:rPr>
              <a:t>ncluded autumn-olive and Russian-olive.</a:t>
            </a:r>
          </a:p>
        </p:txBody>
      </p:sp>
    </p:spTree>
    <p:extLst>
      <p:ext uri="{BB962C8B-B14F-4D97-AF65-F5344CB8AC3E}">
        <p14:creationId xmlns:p14="http://schemas.microsoft.com/office/powerpoint/2010/main" val="12046000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1301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52400" y="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3200" dirty="0" smtClean="0">
                <a:solidFill>
                  <a:srgbClr val="FFFF00"/>
                </a:solidFill>
              </a:rPr>
              <a:t>Top 6 Weeds in Pasture, Rangeland, other Hay </a:t>
            </a:r>
          </a:p>
          <a:p>
            <a:r>
              <a:rPr lang="en-US" altLang="en-US" sz="2400" dirty="0" smtClean="0">
                <a:solidFill>
                  <a:srgbClr val="FFFF00"/>
                </a:solidFill>
              </a:rPr>
              <a:t>(54 survey respondents)</a:t>
            </a:r>
            <a:endParaRPr lang="en-US" alt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1066800"/>
            <a:ext cx="8235950" cy="76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66"/>
              </a:gs>
              <a:gs pos="100000">
                <a:srgbClr val="FFFF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5" name="TextBox 13"/>
          <p:cNvSpPr txBox="1">
            <a:spLocks noChangeArrowheads="1"/>
          </p:cNvSpPr>
          <p:nvPr/>
        </p:nvSpPr>
        <p:spPr bwMode="auto">
          <a:xfrm>
            <a:off x="1235440" y="1143000"/>
            <a:ext cx="2193560" cy="86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u="sng" dirty="0">
                <a:solidFill>
                  <a:srgbClr val="FF6600"/>
                </a:solidFill>
              </a:rPr>
              <a:t>MOST </a:t>
            </a:r>
            <a:endParaRPr lang="en-US" altLang="en-US" sz="2800" b="1" u="sng" dirty="0" smtClean="0">
              <a:solidFill>
                <a:srgbClr val="FF6600"/>
              </a:solidFill>
            </a:endParaRPr>
          </a:p>
          <a:p>
            <a:r>
              <a:rPr lang="en-US" altLang="en-US" sz="2800" b="1" u="sng" dirty="0" smtClean="0">
                <a:solidFill>
                  <a:srgbClr val="FF6600"/>
                </a:solidFill>
              </a:rPr>
              <a:t>COMMON</a:t>
            </a:r>
            <a:endParaRPr lang="en-US" altLang="en-US" sz="2800" b="1" u="sng" dirty="0">
              <a:solidFill>
                <a:srgbClr val="FF6600"/>
              </a:solidFill>
            </a:endParaRPr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5244039" y="1143000"/>
            <a:ext cx="2977097" cy="86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 u="sng">
                <a:solidFill>
                  <a:srgbClr val="FF6600"/>
                </a:solidFill>
              </a:rPr>
              <a:t>MOST </a:t>
            </a:r>
            <a:endParaRPr lang="en-US" altLang="en-US" sz="2800" b="1" u="sng" smtClean="0">
              <a:solidFill>
                <a:srgbClr val="FF6600"/>
              </a:solidFill>
            </a:endParaRPr>
          </a:p>
          <a:p>
            <a:r>
              <a:rPr lang="en-US" altLang="en-US" sz="2800" b="1" u="sng" smtClean="0">
                <a:solidFill>
                  <a:srgbClr val="FF6600"/>
                </a:solidFill>
              </a:rPr>
              <a:t>TROUBLESOME</a:t>
            </a:r>
            <a:endParaRPr lang="en-US" altLang="en-US" sz="2800" b="1" u="sng">
              <a:solidFill>
                <a:srgbClr val="FF66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782620"/>
              </p:ext>
            </p:extLst>
          </p:nvPr>
        </p:nvGraphicFramePr>
        <p:xfrm>
          <a:off x="190500" y="2230038"/>
          <a:ext cx="4305300" cy="224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7707"/>
                <a:gridCol w="3357593"/>
              </a:tblGrid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Canada thistle (19)*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Bromus spp. (14)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Carduus spp. (13)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common ragweed (8)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leafy spurge (8)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knapweed spp. (8)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641075"/>
              </p:ext>
            </p:extLst>
          </p:nvPr>
        </p:nvGraphicFramePr>
        <p:xfrm>
          <a:off x="4762500" y="2214798"/>
          <a:ext cx="4152900" cy="224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6300"/>
                <a:gridCol w="3276600"/>
              </a:tblGrid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Canada thistle (18)*</a:t>
                      </a:r>
                    </a:p>
                  </a:txBody>
                  <a:tcPr marL="7620" marR="7620" marT="7620" marB="0" anchor="b"/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leafy spurge (12)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toadflax spp. (12)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knapweed spp. (12)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Bromus spp. (10)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Tie among 2 species (9)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4691896"/>
            <a:ext cx="8458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/>
            <a:r>
              <a:rPr lang="en-US" b="1" dirty="0" smtClean="0">
                <a:solidFill>
                  <a:schemeClr val="bg1"/>
                </a:solidFill>
              </a:rPr>
              <a:t>* number of survey respondents who listed the weed species as one of their  top 5 weeds in this crop.</a:t>
            </a:r>
          </a:p>
          <a:p>
            <a:pPr marL="109538" indent="-109538" algn="l">
              <a:buFont typeface="Arial" charset="0"/>
              <a:buChar char="•"/>
            </a:pPr>
            <a:endParaRPr lang="en-US" sz="1000" b="1" dirty="0" smtClean="0">
              <a:solidFill>
                <a:schemeClr val="bg1"/>
              </a:solidFill>
            </a:endParaRPr>
          </a:p>
          <a:p>
            <a:pPr marL="109538" indent="-109538" algn="l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Bromus spp. included Japanese, red, and downy brome (cheatgrass), and rescuegrass.</a:t>
            </a:r>
          </a:p>
          <a:p>
            <a:pPr marL="109538" indent="-109538" algn="l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toadflax spp. included yellow and Dalmatian toadflax.</a:t>
            </a:r>
          </a:p>
          <a:p>
            <a:pPr marL="109538" indent="-109538" algn="l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Carduus spp. </a:t>
            </a:r>
            <a:r>
              <a:rPr lang="en-US" sz="1600" dirty="0">
                <a:solidFill>
                  <a:schemeClr val="bg1"/>
                </a:solidFill>
              </a:rPr>
              <a:t>i</a:t>
            </a:r>
            <a:r>
              <a:rPr lang="en-US" sz="1600" dirty="0" smtClean="0">
                <a:solidFill>
                  <a:schemeClr val="bg1"/>
                </a:solidFill>
              </a:rPr>
              <a:t>ncluded musk, plumeless, and Italian thistle.</a:t>
            </a:r>
          </a:p>
          <a:p>
            <a:pPr marL="109538" indent="-109538" algn="l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knapweed spp. included Russian, spotted and diffuse knapweed and yellow starthistle.</a:t>
            </a:r>
          </a:p>
        </p:txBody>
      </p:sp>
    </p:spTree>
    <p:extLst>
      <p:ext uri="{BB962C8B-B14F-4D97-AF65-F5344CB8AC3E}">
        <p14:creationId xmlns:p14="http://schemas.microsoft.com/office/powerpoint/2010/main" val="2882382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1301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76200" y="45720"/>
            <a:ext cx="8915400" cy="14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3200" dirty="0" smtClean="0">
                <a:solidFill>
                  <a:srgbClr val="FFFF00"/>
                </a:solidFill>
              </a:rPr>
              <a:t>Top 10 Most </a:t>
            </a:r>
            <a:r>
              <a:rPr lang="en-US" altLang="en-US" sz="3200" dirty="0" smtClean="0">
                <a:solidFill>
                  <a:srgbClr val="FF6600"/>
                </a:solidFill>
              </a:rPr>
              <a:t>Troublesome</a:t>
            </a:r>
            <a:r>
              <a:rPr lang="en-US" altLang="en-US" sz="3200" dirty="0" smtClean="0">
                <a:solidFill>
                  <a:srgbClr val="FFFF00"/>
                </a:solidFill>
              </a:rPr>
              <a:t> Weeds among all </a:t>
            </a:r>
            <a:r>
              <a:rPr lang="en-US" altLang="en-US" sz="3200" dirty="0">
                <a:solidFill>
                  <a:srgbClr val="FFFF00"/>
                </a:solidFill>
              </a:rPr>
              <a:t>Terrestrial Crop and Non-crop </a:t>
            </a:r>
            <a:r>
              <a:rPr lang="en-US" altLang="en-US" sz="3200" dirty="0" smtClean="0">
                <a:solidFill>
                  <a:srgbClr val="FFFF00"/>
                </a:solidFill>
              </a:rPr>
              <a:t>Areas</a:t>
            </a:r>
          </a:p>
          <a:p>
            <a:r>
              <a:rPr lang="en-US" altLang="en-US" sz="2400" dirty="0" smtClean="0">
                <a:solidFill>
                  <a:srgbClr val="FFFF00"/>
                </a:solidFill>
              </a:rPr>
              <a:t>(606 total survey respondents)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1545253"/>
            <a:ext cx="8235950" cy="76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66"/>
              </a:gs>
              <a:gs pos="100000">
                <a:srgbClr val="FFFF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24400" y="2802791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/>
            <a:r>
              <a:rPr lang="en-US" b="1" smtClean="0">
                <a:solidFill>
                  <a:schemeClr val="bg1"/>
                </a:solidFill>
              </a:rPr>
              <a:t>* number of survey respondents who listed the weed species as one of their  top 5 weeds.</a:t>
            </a:r>
          </a:p>
          <a:p>
            <a:pPr marL="231775" indent="-231775" algn="l"/>
            <a:endParaRPr lang="en-US" sz="1000" b="1" smtClean="0">
              <a:solidFill>
                <a:schemeClr val="bg1"/>
              </a:solidFill>
            </a:endParaRPr>
          </a:p>
          <a:p>
            <a:pPr marL="109538" indent="-109538" algn="l">
              <a:buFontTx/>
              <a:buChar char="-"/>
            </a:pPr>
            <a:r>
              <a:rPr lang="en-US" sz="1600">
                <a:solidFill>
                  <a:schemeClr val="bg1"/>
                </a:solidFill>
              </a:rPr>
              <a:t>morningglory spp. included ivyleaf, pitted, </a:t>
            </a:r>
            <a:r>
              <a:rPr lang="en-US" sz="1600" smtClean="0">
                <a:solidFill>
                  <a:schemeClr val="bg1"/>
                </a:solidFill>
              </a:rPr>
              <a:t>tall, and sharppod </a:t>
            </a:r>
            <a:r>
              <a:rPr lang="en-US" sz="1600">
                <a:solidFill>
                  <a:schemeClr val="bg1"/>
                </a:solidFill>
              </a:rPr>
              <a:t>morningglory.</a:t>
            </a:r>
          </a:p>
          <a:p>
            <a:pPr marL="109538" indent="-109538" algn="l">
              <a:buFontTx/>
              <a:buChar char="-"/>
            </a:pPr>
            <a:r>
              <a:rPr lang="en-US" sz="1600">
                <a:solidFill>
                  <a:schemeClr val="bg1"/>
                </a:solidFill>
              </a:rPr>
              <a:t>nutsedge spp. included yellow </a:t>
            </a:r>
            <a:r>
              <a:rPr lang="en-US" sz="1600" smtClean="0">
                <a:solidFill>
                  <a:schemeClr val="bg1"/>
                </a:solidFill>
              </a:rPr>
              <a:t>and purple nutsedge</a:t>
            </a:r>
            <a:r>
              <a:rPr lang="en-US" sz="1600">
                <a:solidFill>
                  <a:schemeClr val="bg1"/>
                </a:solidFill>
              </a:rPr>
              <a:t>.</a:t>
            </a:r>
          </a:p>
          <a:p>
            <a:pPr marL="109538" indent="-109538" algn="l">
              <a:buFontTx/>
              <a:buChar char="-"/>
            </a:pPr>
            <a:r>
              <a:rPr lang="en-US" sz="1600" smtClean="0">
                <a:solidFill>
                  <a:schemeClr val="bg1"/>
                </a:solidFill>
              </a:rPr>
              <a:t>foxtail </a:t>
            </a:r>
            <a:r>
              <a:rPr lang="en-US" sz="1600">
                <a:solidFill>
                  <a:schemeClr val="bg1"/>
                </a:solidFill>
              </a:rPr>
              <a:t>spp. included </a:t>
            </a:r>
            <a:r>
              <a:rPr lang="en-US" sz="1600" smtClean="0">
                <a:solidFill>
                  <a:schemeClr val="bg1"/>
                </a:solidFill>
              </a:rPr>
              <a:t>giant, green, and yellow foxtail.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786339" y="1697653"/>
            <a:ext cx="29770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 u="sng">
                <a:solidFill>
                  <a:srgbClr val="FF6600"/>
                </a:solidFill>
              </a:rPr>
              <a:t>MOST </a:t>
            </a:r>
            <a:endParaRPr lang="en-US" altLang="en-US" sz="2800" b="1" u="sng" smtClean="0">
              <a:solidFill>
                <a:srgbClr val="FF6600"/>
              </a:solidFill>
            </a:endParaRPr>
          </a:p>
          <a:p>
            <a:r>
              <a:rPr lang="en-US" altLang="en-US" sz="2800" b="1" u="sng" smtClean="0">
                <a:solidFill>
                  <a:srgbClr val="FF6600"/>
                </a:solidFill>
              </a:rPr>
              <a:t>TROUBLESOME</a:t>
            </a:r>
            <a:endParaRPr lang="en-US" altLang="en-US" sz="2800" b="1" u="sng">
              <a:solidFill>
                <a:srgbClr val="FF66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995459"/>
              </p:ext>
            </p:extLst>
          </p:nvPr>
        </p:nvGraphicFramePr>
        <p:xfrm>
          <a:off x="304800" y="2727960"/>
          <a:ext cx="4152900" cy="3733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700"/>
                <a:gridCol w="3505200"/>
              </a:tblGrid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Palmer amaranth (127)*</a:t>
                      </a:r>
                    </a:p>
                  </a:txBody>
                  <a:tcPr marL="7620" marR="7620" marT="7620" marB="0" anchor="b"/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morningglory</a:t>
                      </a:r>
                      <a:r>
                        <a:rPr lang="en-US" sz="2000" b="0" i="0" u="none" strike="noStrike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spp. (101)</a:t>
                      </a:r>
                      <a:endParaRPr lang="en-US" sz="2000" b="0" i="0" u="none" strike="noStrike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smtClean="0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common lambsquarters (97)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horseweed (marestail) (94)</a:t>
                      </a:r>
                    </a:p>
                  </a:txBody>
                  <a:tcPr marL="7620" marR="7620" marT="7620" marB="0" anchor="b"/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waterhemp (92)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smtClean="0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nutsedge spp. (90)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Canada thistle (90)</a:t>
                      </a:r>
                      <a:endParaRPr lang="en-US" sz="2000" b="0" i="0" u="none" strike="noStrike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kochia (89)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giant ragweed (71)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foxtail</a:t>
                      </a:r>
                      <a:r>
                        <a:rPr lang="en-US" sz="20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spp.</a:t>
                      </a:r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(70)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7380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1301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76200" y="45720"/>
            <a:ext cx="8915400" cy="14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3200" dirty="0" smtClean="0">
                <a:solidFill>
                  <a:srgbClr val="FFFF00"/>
                </a:solidFill>
              </a:rPr>
              <a:t>Top 10 Most </a:t>
            </a:r>
            <a:r>
              <a:rPr lang="en-US" altLang="en-US" sz="3200" dirty="0" smtClean="0">
                <a:solidFill>
                  <a:srgbClr val="FF6600"/>
                </a:solidFill>
              </a:rPr>
              <a:t>Troublesome</a:t>
            </a:r>
            <a:r>
              <a:rPr lang="en-US" altLang="en-US" sz="3200" dirty="0" smtClean="0">
                <a:solidFill>
                  <a:srgbClr val="FFFF00"/>
                </a:solidFill>
              </a:rPr>
              <a:t> Weeds among </a:t>
            </a:r>
          </a:p>
          <a:p>
            <a:r>
              <a:rPr lang="en-US" altLang="en-US" sz="3200" dirty="0">
                <a:solidFill>
                  <a:srgbClr val="FFFF00"/>
                </a:solidFill>
              </a:rPr>
              <a:t>a</a:t>
            </a:r>
            <a:r>
              <a:rPr lang="en-US" altLang="en-US" sz="3200" dirty="0" smtClean="0">
                <a:solidFill>
                  <a:srgbClr val="FFFF00"/>
                </a:solidFill>
              </a:rPr>
              <a:t>ll Aquatic Areas</a:t>
            </a:r>
          </a:p>
          <a:p>
            <a:r>
              <a:rPr lang="en-US" altLang="en-US" sz="2400" dirty="0" smtClean="0">
                <a:solidFill>
                  <a:srgbClr val="FFFF00"/>
                </a:solidFill>
              </a:rPr>
              <a:t>(84 total survey respondents)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1516380"/>
            <a:ext cx="8235950" cy="76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66"/>
              </a:gs>
              <a:gs pos="100000">
                <a:srgbClr val="FFFF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786339" y="1697653"/>
            <a:ext cx="29770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 u="sng" dirty="0">
                <a:solidFill>
                  <a:srgbClr val="FF6600"/>
                </a:solidFill>
              </a:rPr>
              <a:t>MOST </a:t>
            </a:r>
            <a:endParaRPr lang="en-US" altLang="en-US" sz="2800" b="1" u="sng" dirty="0" smtClean="0">
              <a:solidFill>
                <a:srgbClr val="FF6600"/>
              </a:solidFill>
            </a:endParaRPr>
          </a:p>
          <a:p>
            <a:r>
              <a:rPr lang="en-US" altLang="en-US" sz="2800" b="1" u="sng" dirty="0" smtClean="0">
                <a:solidFill>
                  <a:srgbClr val="FF6600"/>
                </a:solidFill>
              </a:rPr>
              <a:t>TROUBLESOME</a:t>
            </a:r>
            <a:endParaRPr lang="en-US" altLang="en-US" sz="2800" b="1" u="sng" dirty="0">
              <a:solidFill>
                <a:srgbClr val="FF66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440658"/>
              </p:ext>
            </p:extLst>
          </p:nvPr>
        </p:nvGraphicFramePr>
        <p:xfrm>
          <a:off x="190500" y="2743200"/>
          <a:ext cx="4305300" cy="3733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900"/>
                <a:gridCol w="3581400"/>
              </a:tblGrid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Myriophyllum spp. (47)*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hydrilla (45)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Potamogeton spp. (26)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waterhyacinth (19)</a:t>
                      </a:r>
                      <a:endParaRPr lang="en-US" sz="2000" b="0" i="0" u="none" strike="noStrike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smtClean="0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Salvinia spp. (14)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algae spp. (13)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Lemna spp. (13)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Ludwigia spp. (13)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waterlettuce (12)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 among 2 species (9)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48200" y="2445127"/>
            <a:ext cx="43891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/>
            <a:r>
              <a:rPr lang="en-US" b="1" dirty="0" smtClean="0">
                <a:solidFill>
                  <a:schemeClr val="bg1"/>
                </a:solidFill>
              </a:rPr>
              <a:t>* number of survey respondents who listed the weed species as one of their  top 5 weeds.</a:t>
            </a:r>
          </a:p>
          <a:p>
            <a:pPr marL="231775" indent="-231775" algn="l"/>
            <a:endParaRPr lang="en-US" sz="1000" b="1" dirty="0" smtClean="0">
              <a:solidFill>
                <a:schemeClr val="bg1"/>
              </a:solidFill>
            </a:endParaRPr>
          </a:p>
          <a:p>
            <a:pPr marL="109538" indent="-109538" algn="l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Myriophyllum spp. included Eurasian, variable and northern watermilfoil, watermilfoil hybrids, and parrotfeather.</a:t>
            </a:r>
          </a:p>
          <a:p>
            <a:pPr marL="109538" indent="-109538" algn="l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Potamogeton </a:t>
            </a:r>
            <a:r>
              <a:rPr lang="en-US" sz="1600" dirty="0">
                <a:solidFill>
                  <a:schemeClr val="bg1"/>
                </a:solidFill>
              </a:rPr>
              <a:t>spp. included </a:t>
            </a:r>
            <a:r>
              <a:rPr lang="en-US" sz="1600" dirty="0" smtClean="0">
                <a:solidFill>
                  <a:schemeClr val="bg1"/>
                </a:solidFill>
              </a:rPr>
              <a:t>curlyleaf, Illinois, leafy, American and Richardson’s pondweed</a:t>
            </a:r>
          </a:p>
          <a:p>
            <a:pPr marL="109538" indent="-109538" algn="l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Salvinia spp. included giant salvinia and water fern.</a:t>
            </a:r>
          </a:p>
          <a:p>
            <a:pPr marL="109538" indent="-109538" algn="l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algae </a:t>
            </a:r>
            <a:r>
              <a:rPr lang="en-US" sz="1600" dirty="0">
                <a:solidFill>
                  <a:schemeClr val="bg1"/>
                </a:solidFill>
              </a:rPr>
              <a:t>spp. included </a:t>
            </a:r>
            <a:r>
              <a:rPr lang="en-US" sz="1600" dirty="0" smtClean="0">
                <a:solidFill>
                  <a:schemeClr val="bg1"/>
                </a:solidFill>
              </a:rPr>
              <a:t>filamentous and planktonic algae </a:t>
            </a:r>
            <a:r>
              <a:rPr lang="en-US" sz="1600" dirty="0">
                <a:solidFill>
                  <a:schemeClr val="bg1"/>
                </a:solidFill>
              </a:rPr>
              <a:t>and </a:t>
            </a:r>
            <a:r>
              <a:rPr lang="en-US" sz="1600" dirty="0" smtClean="0">
                <a:solidFill>
                  <a:schemeClr val="bg1"/>
                </a:solidFill>
              </a:rPr>
              <a:t>“harmful </a:t>
            </a:r>
            <a:r>
              <a:rPr lang="en-US" sz="1600" dirty="0">
                <a:solidFill>
                  <a:schemeClr val="bg1"/>
                </a:solidFill>
              </a:rPr>
              <a:t>algal </a:t>
            </a:r>
            <a:r>
              <a:rPr lang="en-US" sz="1600" dirty="0" smtClean="0">
                <a:solidFill>
                  <a:schemeClr val="bg1"/>
                </a:solidFill>
              </a:rPr>
              <a:t>blooms”.</a:t>
            </a:r>
            <a:endParaRPr lang="en-US" sz="1600" dirty="0">
              <a:solidFill>
                <a:schemeClr val="bg1"/>
              </a:solidFill>
            </a:endParaRPr>
          </a:p>
          <a:p>
            <a:pPr marL="109538" indent="-109538" algn="l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Lemna </a:t>
            </a:r>
            <a:r>
              <a:rPr lang="en-US" sz="1600" dirty="0">
                <a:solidFill>
                  <a:schemeClr val="bg1"/>
                </a:solidFill>
              </a:rPr>
              <a:t>spp. included </a:t>
            </a:r>
            <a:r>
              <a:rPr lang="en-US" sz="1600" dirty="0" smtClean="0">
                <a:solidFill>
                  <a:schemeClr val="bg1"/>
                </a:solidFill>
              </a:rPr>
              <a:t>common duckweed.</a:t>
            </a:r>
          </a:p>
          <a:p>
            <a:pPr marL="109538" indent="-109538" algn="l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Ludwigia spp. included creeping and Uruguay waterprimrose and primrose-willow.</a:t>
            </a:r>
          </a:p>
        </p:txBody>
      </p:sp>
    </p:spTree>
    <p:extLst>
      <p:ext uri="{BB962C8B-B14F-4D97-AF65-F5344CB8AC3E}">
        <p14:creationId xmlns:p14="http://schemas.microsoft.com/office/powerpoint/2010/main" val="6205483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371600"/>
            <a:ext cx="8153400" cy="2985433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514350" indent="-514350" algn="l">
              <a:buFont typeface="+mj-lt"/>
              <a:buAutoNum type="arabicPeriod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971550" lvl="1" indent="-514350" algn="l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Automation</a:t>
            </a:r>
            <a:r>
              <a:rPr lang="en-US" sz="2800" dirty="0" smtClean="0">
                <a:solidFill>
                  <a:schemeClr val="bg1"/>
                </a:solidFill>
              </a:rPr>
              <a:t>, Robotics, Precision Weed </a:t>
            </a:r>
            <a:r>
              <a:rPr lang="en-US" sz="2800" dirty="0" smtClean="0">
                <a:solidFill>
                  <a:schemeClr val="bg1"/>
                </a:solidFill>
              </a:rPr>
              <a:t>Management</a:t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 smtClean="0">
              <a:solidFill>
                <a:schemeClr val="bg1"/>
              </a:solidFill>
            </a:endParaRPr>
          </a:p>
          <a:p>
            <a:pPr marL="971550" lvl="1" indent="-514350" algn="l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Biotechnology - Gene drives, </a:t>
            </a:r>
            <a:r>
              <a:rPr lang="en-US" sz="2800" dirty="0" err="1" smtClean="0">
                <a:solidFill>
                  <a:schemeClr val="bg1"/>
                </a:solidFill>
              </a:rPr>
              <a:t>RNAi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  <a:p>
            <a:pPr marL="514350" indent="-514350" algn="l">
              <a:defRPr/>
            </a:pP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457200" y="0"/>
            <a:ext cx="82296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rgbClr val="FFFF00"/>
                </a:solidFill>
              </a:rPr>
              <a:t>Future Weed Research </a:t>
            </a:r>
            <a:r>
              <a:rPr lang="en-US" altLang="en-US" sz="4000" dirty="0" smtClean="0">
                <a:solidFill>
                  <a:srgbClr val="FFFF00"/>
                </a:solidFill>
              </a:rPr>
              <a:t>Focus</a:t>
            </a:r>
            <a:endParaRPr lang="en-US" altLang="en-US" sz="4000" dirty="0">
              <a:solidFill>
                <a:srgbClr val="FFFF00"/>
              </a:solidFill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914400"/>
            <a:ext cx="8235950" cy="76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66"/>
              </a:gs>
              <a:gs pos="100000">
                <a:srgbClr val="FFFF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6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685800" y="1301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304800" y="1600200"/>
            <a:ext cx="838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Lee Van Wychen</a:t>
            </a:r>
          </a:p>
          <a:p>
            <a:pPr algn="ctr" eaLnBrk="1" hangingPunct="1"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Director of Science Policy</a:t>
            </a:r>
          </a:p>
          <a:p>
            <a:pPr algn="ctr" eaLnBrk="1" hangingPunct="1"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The National and Regional Weed Science Societies</a:t>
            </a:r>
          </a:p>
          <a:p>
            <a:pPr algn="ctr" eaLnBrk="1" hangingPunct="1"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5720 Glenmullen Pl</a:t>
            </a:r>
          </a:p>
          <a:p>
            <a:pPr algn="ctr" eaLnBrk="1" hangingPunct="1"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Alexandria, VA 22303</a:t>
            </a:r>
          </a:p>
          <a:p>
            <a:pPr algn="ctr" eaLnBrk="1" hangingPunct="1"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hlinkClick r:id="rId3"/>
              </a:rPr>
              <a:t>Lee.VanWychen@wssa.net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202-746-4686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457200" y="152400"/>
            <a:ext cx="82296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FFFF00"/>
                </a:solidFill>
              </a:rPr>
              <a:t>New Administration</a:t>
            </a:r>
            <a:endParaRPr lang="en-US" altLang="en-US" sz="4000" dirty="0">
              <a:solidFill>
                <a:srgbClr val="FFFF00"/>
              </a:solidFill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1022350"/>
            <a:ext cx="8235950" cy="76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66"/>
              </a:gs>
              <a:gs pos="100000">
                <a:srgbClr val="FFFF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AutoShape 2" descr="Image result for Scott Pruitt biogra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7"/>
          <p:cNvGrpSpPr/>
          <p:nvPr/>
        </p:nvGrpSpPr>
        <p:grpSpPr>
          <a:xfrm>
            <a:off x="4619625" y="1524000"/>
            <a:ext cx="2289175" cy="4475619"/>
            <a:chOff x="4605655" y="1524000"/>
            <a:chExt cx="2289175" cy="4475619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78"/>
            <a:stretch/>
          </p:blipFill>
          <p:spPr bwMode="auto">
            <a:xfrm>
              <a:off x="4815060" y="1524000"/>
              <a:ext cx="1870364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4605655" y="3752850"/>
              <a:ext cx="2289175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chemeClr val="bg1"/>
                  </a:solidFill>
                </a:rPr>
                <a:t>Interior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chemeClr val="bg1"/>
                  </a:solidFill>
                </a:rPr>
                <a:t>Ryan </a:t>
              </a:r>
              <a:r>
                <a:rPr lang="en-US" altLang="en-US" sz="2000" dirty="0" err="1" smtClean="0">
                  <a:solidFill>
                    <a:schemeClr val="bg1"/>
                  </a:solidFill>
                </a:rPr>
                <a:t>Zinke</a:t>
              </a:r>
              <a:endParaRPr lang="en-US" altLang="en-US" sz="2000" dirty="0" smtClean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chemeClr val="bg1"/>
                  </a:solidFill>
                </a:rPr>
                <a:t>-Montana-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solidFill>
                  <a:srgbClr val="FFFFFF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rgbClr val="FFFF00"/>
                  </a:solidFill>
                </a:rPr>
                <a:t>Navy Seal;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rgbClr val="FFFF00"/>
                  </a:solidFill>
                </a:rPr>
                <a:t>Multiuse </a:t>
              </a:r>
              <a:r>
                <a:rPr lang="en-US" altLang="en-US" sz="2000" dirty="0" err="1" smtClean="0">
                  <a:solidFill>
                    <a:srgbClr val="FFFF00"/>
                  </a:solidFill>
                </a:rPr>
                <a:t>fed’l</a:t>
              </a:r>
              <a:endParaRPr lang="en-US" altLang="en-US" sz="2000" dirty="0" smtClean="0">
                <a:solidFill>
                  <a:srgbClr val="FFFF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rgbClr val="FFFF00"/>
                  </a:solidFill>
                </a:rPr>
                <a:t>land </a:t>
              </a:r>
              <a:r>
                <a:rPr lang="en-US" altLang="en-US" sz="2000" dirty="0" err="1" smtClean="0">
                  <a:solidFill>
                    <a:srgbClr val="FFFF00"/>
                  </a:solidFill>
                </a:rPr>
                <a:t>mang’t</a:t>
              </a:r>
              <a:r>
                <a:rPr lang="en-US" altLang="en-US" sz="2000" dirty="0" smtClean="0">
                  <a:solidFill>
                    <a:srgbClr val="FFFF00"/>
                  </a:solidFill>
                </a:rPr>
                <a:t>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84425" y="1524000"/>
            <a:ext cx="2289175" cy="4484172"/>
            <a:chOff x="2362200" y="1524000"/>
            <a:chExt cx="2289175" cy="448417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8" t="5817" r="6615" b="24594"/>
            <a:stretch/>
          </p:blipFill>
          <p:spPr bwMode="auto">
            <a:xfrm>
              <a:off x="2484437" y="1524000"/>
              <a:ext cx="2044701" cy="212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2362200" y="3761403"/>
              <a:ext cx="2289175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chemeClr val="bg1"/>
                  </a:solidFill>
                </a:rPr>
                <a:t>EPA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chemeClr val="bg1"/>
                  </a:solidFill>
                </a:rPr>
                <a:t>Scott Pruitt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chemeClr val="bg1"/>
                  </a:solidFill>
                </a:rPr>
                <a:t>-Oklahoma-</a:t>
              </a:r>
              <a:r>
                <a:rPr lang="en-US" altLang="en-US" sz="2000" dirty="0" smtClean="0">
                  <a:solidFill>
                    <a:srgbClr val="FFFFFF"/>
                  </a:solidFill>
                </a:rPr>
                <a:t/>
              </a:r>
              <a:br>
                <a:rPr lang="en-US" altLang="en-US" sz="2000" dirty="0" smtClean="0">
                  <a:solidFill>
                    <a:srgbClr val="FFFFFF"/>
                  </a:solidFill>
                </a:rPr>
              </a:br>
              <a:endParaRPr lang="en-US" altLang="en-US" sz="2000" dirty="0" smtClean="0">
                <a:solidFill>
                  <a:srgbClr val="FFFFFF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rgbClr val="FFFF00"/>
                  </a:solidFill>
                </a:rPr>
                <a:t>Constitutional lawyer;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rgbClr val="FFFF00"/>
                  </a:solidFill>
                </a:rPr>
                <a:t>Federalism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854825" y="1524000"/>
            <a:ext cx="2289175" cy="4492725"/>
            <a:chOff x="6854825" y="1524000"/>
            <a:chExt cx="2289175" cy="4492725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3" r="33762"/>
            <a:stretch/>
          </p:blipFill>
          <p:spPr bwMode="auto">
            <a:xfrm>
              <a:off x="7040562" y="1524000"/>
              <a:ext cx="1917700" cy="2106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6854825" y="3769956"/>
              <a:ext cx="2289175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chemeClr val="bg1"/>
                  </a:solidFill>
                </a:rPr>
                <a:t>Commerce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chemeClr val="bg1"/>
                  </a:solidFill>
                </a:rPr>
                <a:t>Wilbur Ross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chemeClr val="bg1"/>
                  </a:solidFill>
                </a:rPr>
                <a:t>-New Jersey-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solidFill>
                  <a:srgbClr val="FFFFFF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rgbClr val="FFFF00"/>
                  </a:solidFill>
                </a:rPr>
                <a:t>MBA Harvard;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rgbClr val="FFFF00"/>
                  </a:solidFill>
                </a:rPr>
                <a:t>Oversees NOAA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rgbClr val="FFFF00"/>
                  </a:solidFill>
                </a:rPr>
                <a:t>and NMFS</a:t>
              </a:r>
            </a:p>
          </p:txBody>
        </p:sp>
      </p:grpSp>
      <p:sp>
        <p:nvSpPr>
          <p:cNvPr id="3" name="AutoShape 2" descr="Image result for Sonny Perd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Sonny Perd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5"/>
          <p:cNvGrpSpPr/>
          <p:nvPr/>
        </p:nvGrpSpPr>
        <p:grpSpPr>
          <a:xfrm>
            <a:off x="149225" y="1554480"/>
            <a:ext cx="2289175" cy="4476889"/>
            <a:chOff x="149225" y="1554480"/>
            <a:chExt cx="2289175" cy="4476889"/>
          </a:xfrm>
        </p:grpSpPr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149225" y="3784600"/>
              <a:ext cx="2289175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chemeClr val="bg1"/>
                  </a:solidFill>
                </a:rPr>
                <a:t>USDA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chemeClr val="bg1"/>
                  </a:solidFill>
                </a:rPr>
                <a:t>Sonny Perdue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chemeClr val="bg1"/>
                  </a:solidFill>
                </a:rPr>
                <a:t>-Georgia-</a:t>
              </a:r>
              <a:r>
                <a:rPr lang="en-US" altLang="en-US" sz="2000" dirty="0" smtClean="0">
                  <a:solidFill>
                    <a:srgbClr val="FFFFFF"/>
                  </a:solidFill>
                </a:rPr>
                <a:t/>
              </a:r>
              <a:br>
                <a:rPr lang="en-US" altLang="en-US" sz="2000" dirty="0" smtClean="0">
                  <a:solidFill>
                    <a:srgbClr val="FFFFFF"/>
                  </a:solidFill>
                </a:rPr>
              </a:br>
              <a:endParaRPr lang="en-US" altLang="en-US" sz="2000" dirty="0" smtClean="0">
                <a:solidFill>
                  <a:srgbClr val="FFFFFF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rgbClr val="FFFF00"/>
                  </a:solidFill>
                </a:rPr>
                <a:t>Veterinarian;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rgbClr val="FFFF00"/>
                  </a:solidFill>
                </a:rPr>
                <a:t>Agribusiness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rgbClr val="FFFF00"/>
                  </a:solidFill>
                </a:rPr>
                <a:t>owner </a:t>
              </a:r>
            </a:p>
          </p:txBody>
        </p:sp>
        <p:pic>
          <p:nvPicPr>
            <p:cNvPr id="5" name="Picture 6" descr="Image result for Sonny Perdu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8" r="14304" b="18961"/>
            <a:stretch/>
          </p:blipFill>
          <p:spPr bwMode="auto">
            <a:xfrm>
              <a:off x="304800" y="1554480"/>
              <a:ext cx="1978026" cy="210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2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1301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457200" y="0"/>
            <a:ext cx="82296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FFFF00"/>
                </a:solidFill>
              </a:rPr>
              <a:t>Key House </a:t>
            </a:r>
            <a:r>
              <a:rPr lang="en-US" altLang="en-US" sz="3600" dirty="0" smtClean="0">
                <a:solidFill>
                  <a:srgbClr val="FFFF00"/>
                </a:solidFill>
              </a:rPr>
              <a:t>Committee Chairs</a:t>
            </a:r>
            <a:endParaRPr lang="en-US" altLang="en-US" sz="3600" dirty="0">
              <a:solidFill>
                <a:srgbClr val="FFFF00"/>
              </a:solidFill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914400"/>
            <a:ext cx="8235950" cy="76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66"/>
              </a:gs>
              <a:gs pos="100000">
                <a:srgbClr val="FFFF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7174" name="Text Box 19"/>
          <p:cNvSpPr txBox="1">
            <a:spLocks noChangeArrowheads="1"/>
          </p:cNvSpPr>
          <p:nvPr/>
        </p:nvSpPr>
        <p:spPr bwMode="auto">
          <a:xfrm>
            <a:off x="685800" y="3716338"/>
            <a:ext cx="1978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Mike Conaway</a:t>
            </a:r>
            <a:r>
              <a:rPr lang="en-US" altLang="en-US" sz="2000" dirty="0" smtClean="0">
                <a:solidFill>
                  <a:schemeClr val="bg1"/>
                </a:solidFill>
              </a:rPr>
              <a:t> 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</a:rPr>
              <a:t>-</a:t>
            </a:r>
            <a:r>
              <a:rPr lang="en-US" altLang="en-US" sz="2000" dirty="0" smtClean="0">
                <a:solidFill>
                  <a:srgbClr val="FFFFFF"/>
                </a:solidFill>
              </a:rPr>
              <a:t>Texas</a:t>
            </a:r>
            <a:r>
              <a:rPr lang="en-US" altLang="en-US" sz="2000" dirty="0" smtClean="0">
                <a:solidFill>
                  <a:srgbClr val="FFFFFF"/>
                </a:solidFill>
              </a:rPr>
              <a:t>-</a:t>
            </a:r>
            <a:endParaRPr lang="en-US" altLang="en-US" sz="2000" dirty="0" smtClean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dirty="0" smtClean="0">
                <a:solidFill>
                  <a:srgbClr val="FFFF00"/>
                </a:solidFill>
              </a:rPr>
              <a:t>Agriculture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C000"/>
                </a:solidFill>
              </a:rPr>
              <a:t>Collin Peterson</a:t>
            </a:r>
            <a:r>
              <a:rPr lang="en-US" altLang="en-US" sz="2000" dirty="0" smtClean="0">
                <a:solidFill>
                  <a:srgbClr val="FFFFFF"/>
                </a:solidFill>
              </a:rPr>
              <a:t> </a:t>
            </a:r>
            <a:endParaRPr lang="en-US" altLang="en-US" sz="20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C000"/>
                </a:solidFill>
              </a:rPr>
              <a:t>-</a:t>
            </a:r>
            <a:r>
              <a:rPr lang="en-US" altLang="en-US" sz="2000" dirty="0" smtClean="0">
                <a:solidFill>
                  <a:srgbClr val="FFC000"/>
                </a:solidFill>
              </a:rPr>
              <a:t>Minnesota</a:t>
            </a:r>
            <a:r>
              <a:rPr lang="en-US" altLang="en-US" sz="2000" dirty="0" smtClean="0">
                <a:solidFill>
                  <a:srgbClr val="FFC000"/>
                </a:solidFill>
              </a:rPr>
              <a:t>-</a:t>
            </a:r>
            <a:endParaRPr lang="en-US" altLang="en-US" sz="20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7175" name="AutoShape 10" descr="data:image/jpeg;base64,/9j/4AAQSkZJRgABAQAAAQABAAD/2wCEAAkGBwgHBgkIBwgKCgkLDRYPDQwMDRsUFRAWIB0iIiAdHx8kKDQsJCYxJx8fLT0tMTU3Ojo6Iys/RD84QzQ5OjcBCgoKDQwNGg8PGjclHyU3Nzc3Nzc3Nzc3Nzc3Nzc3Nzc3Nzc3Nzc3Nzc3Nzc3Nzc3Nzc3Nzc3Nzc3Nzc3Nzc3N//AABEIAJoAfgMBIgACEQEDEQH/xAAcAAABBAMBAAAAAAAAAAAAAAAAAwQFBgECBwj/xAA8EAABAwIDBAcFBQgDAAAAAAABAAIDBBEFEiEGEzFBByJRYXGBkRQyQqHBI1Kx0fAIFSQ0Q3Ky4VOiwv/EABkBAAIDAQAAAAAAAAAAAAAAAAADAQIEBf/EACIRAAICAgICAgMAAAAAAAAAAAABAhEDIQQxEkETURQiI//aAAwDAQACEQMRAD8AoeVGVK5VjKuoZxPKjKlMqzlQAllCMoSuXuTilw6srDalpZZe9rdPXgobSVsKsZZQjKrph3R7iVXGx880NPm+Gxe4eNtPmpNnRi1t99izrcssAF/VyU+RjXsYsU36OcWRlV5rNgHxX3FY91v+SHQ+YJVWr8NmoZSyV0ZIPwu19Dqpjnxy0mQ8cl2iPyoypXIjKmlBLKsWS2VGVACNlmyVyoyoAVyIyJzkRkQA3yIbG5xAa0uJ4ADinGRSuDwmN4lGkgsc5Fw0dw7UvLkUFbLRj5Md4JsxG8h+IBzidRG3QD+5XGOSHDw2OCFjdLagNt4BRdBVUsTh1nSyOu4i9gVtiTWPBc5/HXI3n4nsXLyZJTds1wiokkMZa12RszM40LWEm/jbmtXl0vXfRvde5IZO+/oqPiNU+na5olkjsdGxDKB53UAcUBkLXSSG/wAbpiCUtRLtnS5q2GjbmGGVEAA6xfICD/2BTOaSkxmJzQ+OzdQZHktH0VTpcdByiSQXtYhwF3eLibpR2IxTNcaejpi9uodI4y+eX3R53VkqdlbNDhQnxF0EE0BGpu19xe2gTCqpJqSZ0NRGWSN4gj8FNbNND556+qka8g5XsMTQTcacOC1xed1SXtks4DVrz8Pl5arXDkyjqXQmWJPogsixkSsV3Ah4s9hyub2JTItykpK0Iaob5FnIl8iMikgcZO5GTuTrdo3agDShgEtZEx2gvc+ScVVSxshjY4NjadTa5cUg+Q07XOaBmLSAq5SmqrJ7NYRd9734rBync6NGLotUVflltF1RxuXAklOJsTLhljY8uI91o/EqFNBiFGbileQdc1gb+aBPV1UJEdNUGMmznBpNyso/xkReLyPleT1jr2kqJeZGgBpy9pP+1dI9namdoMcL8xHMWAT2k2Maxuesym5sGtF7I80iywykc+jBJvo49pKmcNkfE29mX+6STr4K2S7K4az4XE8usVGS4ZHRyE09h2aXR8iZf8eSI2OpmbVxiZobI8kEMYGjKdLW7k5pHk5N71g4kG/I2t+IPqk90HTPe49ZsbiDfUuuNfmPRPoGMD2sebNcWva7suwX+asnYmaoSENi5xad4fe/XqsZFJmEiE31PA9/61Tbd6Bb+O/1oy5FuxrkWcic7tG7WgWOsiMiebtG7VLJoi66AugzDkQm2EU7TVAuA0Nm25KaljvE8W5KGo6oMmaywznQ201WPkrdj8RfKX3A3gANVJU5YGANYAOFgFD4e4lnWFjbXuUlEXcgLdy5jezsQWh2Ra1raJtOS4ELcl1rkG3ZZJSlx1sLqBiIWuOSxJ8lCSWfITbhqp/EI3FpsQO1Qr4Dqb80R0ElormIEwPztuGuFjfyW9JL7SwNJvlsM3MC/wDtSb8PNc8wk3uDbuKrtC2bDsWbDLcCRxjc09+l1rgjnZlsuO5+2nu8ZW6ltu4X+qaiPQc9ErNice8ySODA43nNr5BYcO86BLBjXAOYbtIuD2rZgktox5YSpS9DXdo3adZFndrTYkdbvuRu+5Pd2sbtUstQz3V9LcVXMTw52G7R07+Mc7w5hI8iFcAyzgbDQphtVGJ6zCqhguBNc91x/r5LJyZO19Gvjwi0/sfUsuV+XUvOuilo56eJodKSD3jVR8dM9tIJWAl9riwue5MKrCMdqIS8Vbd67gwSZIwLHuJve3osEYps3uTiix+1wyWETw4JGWYsiJ4myruGUdXC1kdVUuc5rTvXB9wT3aKae9jqN7Xe+AiUaGQk2iPq8Qhj6pG9lPBoKjaiupshdVVdNT69WPeAu9Ao7DmRzY1Uipke1vAG1w1T1fg+H18zJpDITHq1kYysva17DwCuoR7Yqbn6IinqmRvfNBIyRttbHVNNpqMS0Ta2Jv20OV2nG11LOwtkBfK1gYNNLe94rehbHVSTQSNa6N7dQmRkrpCpw02ysvlZ7Q0E6T2Lv7bC3ofwViwwF9ILjUEhQ+M4eyGqhjp2HMGHU82i/wCFlYMFZmw6N/J5c4d4vonYV/Qpma+Cjbd9yN33J7u+5Y3a22c6h5u0btO90jdKllhpukjUQCVjonMDtC5l+RHMepUjulpPDmheOdkvLFSi0Nwz8J2awTB8ccYcQMg1WshlaCLteO9RdDPazXG5bpr3KSfXRRU5kdqRysuWlR2YpNCEolZHnaMltbqOfUfYuzPs4nUhEk09YDUVBc2Ei7GtGtu2yzHTw7gl77X4C1lFbGJRRVnTmlxJ/XtvD7yttNvRCJLdUjQgqnY26nFfui4kjTQKa2UqallE6KdxLCeq13IJlaFqnKiTxKc+z9Yg+CZ4PcyyFoF8vNa4xKb2Hu8Fph8rWvitfNw8VfEhXI1EWxiISPp5bWc2UwkdocNPwPqpyGnbHFHGwWa1oACYYoY4cFr6rIHPgYKgB3DM29k8wLFaXGqJtRSkB1uvETqw9nh2LZjW2zm5ZWkhfdo3Sd7tZ3SdYgd7tG7TvIjIqEjPdoEeqdlliFndosCoYzD7NiPVGVkzcwI4XGh+iTELahzGy3MQ1cO2ym9qYYRhpmmmjidEc7DI62Y82+ahcNqmTQCxHD1C5+eDjKzrcXJ5Q8RzIM77sI0IAA0WlVTxzsAewP7wUjNRUr2Wa2xvfMCQT5pP93xMjuX1AuPhcQlo01fZHV+GQQvuxjWnnrqE19pZTPsHtB7Lp5U4fBK05Wve7tcfqmTaNlLmeGMB5ho4K3oq1XRIvhdUUDqhzNA7QnmFFU0pZIXDgyxF/FPpsVPsXs7tA1qqtfW7tpynrHl2q+LTE5qaokcex8vwjE4s2krBCB4u1+voqjguL1WF1TJ6STI9voR2Ecwk8VqHvZFCScvvnvPD8/VR+ay1RbOZOrO37O7Z4ZizGR1L2UlVwyyOs1x7j+atAZcA8jwK82CQusLB3YDyVgwjanH8JhMNHXN3XKOYh4b4X4JnkLo9FbtGQpzkPYufdJW3h2eIwvCsjsRe0OkeRcQNPDTm4/JVJLLjuM4bgVPv8Tqo4R8LC4Z3+A4lcwx7pSrKguiweEUkZ/qyWdJ5DgPmuf1tfVV1Q+oramWeZ560kjrkpqXKGwH1didVXTmesnlqJTpnkdcqb2W2ibS/wlY4tj/pSE6N7j3KqIVZLyVMvCbg7R2ujq2SgZXA3HI3UkHmRtmDlxK5j0dwVuKYjU0FJO4TMpnTwsJuHFrmgt8w75K2QYpUxN+0i0tqWnUeRWWWJro6mLkxmt6JmdjhcteLjlZQGJVZjiOd4sNFrUYy433bJHE8RwVcxL22sJdIN1F2XRGD9k5c8UtDeuxkOLg2xbwv2pDD6abGKxxfdlNEM8r/ALrR3+Ce4FsnWY3WCnpYzlB+0kI6rB2n8lN7etpNlcIjwGgA9qqG3lf8WTmT4kW9VojFI52TI2c7q5xU1UszW5Wvd1R2DgPkkUIHFWEmUHwQdClYmgC7hx5IA9V7QYhFguCV2Jz6spYXSZfvEDQeZsF5YxCuqMSrqiurH5qiokMkh7z+rLuXT1iBpdlaWhYda2qAdY8WsBcfnZcEQAIQhSQCEIQBe+hN4Z0gU7T/AFKaZvyB+i6ztjsrvHy4jQMuHdaaIdv3guQ9DjHO2+ont4RxSOd4Wy/ULpPTHtbV4fTtwbB3uZUT/wAxKx1nNaQeo08ibctbcOKq0Xg2nordLhcUjiW3e8nlrqrPhWwE1a5slefZ4eOUe+78k16H9o5cXrKqjxR0EtVFCx0Eoia17mi4dew1Purq4VUhs8jWkiLp8Pw7BMNcyniZBBEwuc49gFySV5a2rxh+P7QVuJE9SV9oWnlGNGj018yu39OW0QwzZkYVC8tqcTJYbcRCLZz53DfMrz0roQ3YIQhBAc1tnK0vqshBJ2b9onMP3EPg+29equMrtn7RgHseBHnvpf8AELiaEDBCEKSAQhCAOjdCFFvdpKitPu08QZf+48PksdI75Z4oq95IdVVpdrys029PopjoCAz4tp8cP/pM+kgD9y4HoP5mT/BQy0eyt4PjUmFYnQYxTH+MpD9tEBY1DeBtyJLSb8NRfVel8NxCnxPD6evo5A+nqGCSNw7D9V5EqCcx1+H6L0B0bvcOi+YhxBbHUZSDw05KsUOzdnI+lDHztDtjWzRvzUtOfZ6e33W6E+bs3lZVJax6xt8AtlczggoWAgAWVhZCgk//2Q=="/>
          <p:cNvSpPr>
            <a:spLocks noChangeAspect="1" noChangeArrowheads="1"/>
          </p:cNvSpPr>
          <p:nvPr/>
        </p:nvSpPr>
        <p:spPr bwMode="auto">
          <a:xfrm>
            <a:off x="4503738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176" name="AutoShape 12" descr="data:image/jpeg;base64,/9j/4AAQSkZJRgABAQAAAQABAAD/2wCEAAkGBwgHBgkIBwgKCgkLDRYPDQwMDRsUFRAWIB0iIiAdHx8kKDQsJCYxJx8fLT0tMTU3Ojo6Iys/RD84QzQ5OjcBCgoKDQwNGg8PGjclHyU3Nzc3Nzc3Nzc3Nzc3Nzc3Nzc3Nzc3Nzc3Nzc3Nzc3Nzc3Nzc3Nzc3Nzc3Nzc3Nzc3N//AABEIAJoAfgMBIgACEQEDEQH/xAAcAAABBAMBAAAAAAAAAAAAAAAAAwQFBgECBwj/xAA8EAABAwIDBAcFBQgDAAAAAAABAAIDBBEFEiEGEzFBByJRYXGBkRQyQqHBI1Kx0fAIFSQ0Q3Ky4VOiwv/EABkBAAIDAQAAAAAAAAAAAAAAAAADAQIEBf/EACIRAAICAgICAgMAAAAAAAAAAAABAhEDIQQxEkETURQiI//aAAwDAQACEQMRAD8AoeVGVK5VjKuoZxPKjKlMqzlQAllCMoSuXuTilw6srDalpZZe9rdPXgobSVsKsZZQjKrph3R7iVXGx880NPm+Gxe4eNtPmpNnRi1t99izrcssAF/VyU+RjXsYsU36OcWRlV5rNgHxX3FY91v+SHQ+YJVWr8NmoZSyV0ZIPwu19Dqpjnxy0mQ8cl2iPyoypXIjKmlBLKsWS2VGVACNlmyVyoyoAVyIyJzkRkQA3yIbG5xAa0uJ4ADinGRSuDwmN4lGkgsc5Fw0dw7UvLkUFbLRj5Md4JsxG8h+IBzidRG3QD+5XGOSHDw2OCFjdLagNt4BRdBVUsTh1nSyOu4i9gVtiTWPBc5/HXI3n4nsXLyZJTds1wiokkMZa12RszM40LWEm/jbmtXl0vXfRvde5IZO+/oqPiNU+na5olkjsdGxDKB53UAcUBkLXSSG/wAbpiCUtRLtnS5q2GjbmGGVEAA6xfICD/2BTOaSkxmJzQ+OzdQZHktH0VTpcdByiSQXtYhwF3eLibpR2IxTNcaejpi9uodI4y+eX3R53VkqdlbNDhQnxF0EE0BGpu19xe2gTCqpJqSZ0NRGWSN4gj8FNbNND556+qka8g5XsMTQTcacOC1xed1SXtks4DVrz8Pl5arXDkyjqXQmWJPogsixkSsV3Ah4s9hyub2JTItykpK0Iaob5FnIl8iMikgcZO5GTuTrdo3agDShgEtZEx2gvc+ScVVSxshjY4NjadTa5cUg+Q07XOaBmLSAq5SmqrJ7NYRd9734rBync6NGLotUVflltF1RxuXAklOJsTLhljY8uI91o/EqFNBiFGbileQdc1gb+aBPV1UJEdNUGMmznBpNyso/xkReLyPleT1jr2kqJeZGgBpy9pP+1dI9namdoMcL8xHMWAT2k2Maxuesym5sGtF7I80iywykc+jBJvo49pKmcNkfE29mX+6STr4K2S7K4az4XE8usVGS4ZHRyE09h2aXR8iZf8eSI2OpmbVxiZobI8kEMYGjKdLW7k5pHk5N71g4kG/I2t+IPqk90HTPe49ZsbiDfUuuNfmPRPoGMD2sebNcWva7suwX+asnYmaoSENi5xad4fe/XqsZFJmEiE31PA9/61Tbd6Bb+O/1oy5FuxrkWcic7tG7WgWOsiMiebtG7VLJoi66AugzDkQm2EU7TVAuA0Nm25KaljvE8W5KGo6oMmaywznQ201WPkrdj8RfKX3A3gANVJU5YGANYAOFgFD4e4lnWFjbXuUlEXcgLdy5jezsQWh2Ra1raJtOS4ELcl1rkG3ZZJSlx1sLqBiIWuOSxJ8lCSWfITbhqp/EI3FpsQO1Qr4Dqb80R0ElormIEwPztuGuFjfyW9JL7SwNJvlsM3MC/wDtSb8PNc8wk3uDbuKrtC2bDsWbDLcCRxjc09+l1rgjnZlsuO5+2nu8ZW6ltu4X+qaiPQc9ErNice8ySODA43nNr5BYcO86BLBjXAOYbtIuD2rZgktox5YSpS9DXdo3adZFndrTYkdbvuRu+5Pd2sbtUstQz3V9LcVXMTw52G7R07+Mc7w5hI8iFcAyzgbDQphtVGJ6zCqhguBNc91x/r5LJyZO19Gvjwi0/sfUsuV+XUvOuilo56eJodKSD3jVR8dM9tIJWAl9riwue5MKrCMdqIS8Vbd67gwSZIwLHuJve3osEYps3uTiix+1wyWETw4JGWYsiJ4myruGUdXC1kdVUuc5rTvXB9wT3aKae9jqN7Xe+AiUaGQk2iPq8Qhj6pG9lPBoKjaiupshdVVdNT69WPeAu9Ao7DmRzY1Uipke1vAG1w1T1fg+H18zJpDITHq1kYysva17DwCuoR7Yqbn6IinqmRvfNBIyRttbHVNNpqMS0Ta2Jv20OV2nG11LOwtkBfK1gYNNLe94rehbHVSTQSNa6N7dQmRkrpCpw02ysvlZ7Q0E6T2Lv7bC3ofwViwwF9ILjUEhQ+M4eyGqhjp2HMGHU82i/wCFlYMFZmw6N/J5c4d4vonYV/Qpma+Cjbd9yN33J7u+5Y3a22c6h5u0btO90jdKllhpukjUQCVjonMDtC5l+RHMepUjulpPDmheOdkvLFSi0Nwz8J2awTB8ccYcQMg1WshlaCLteO9RdDPazXG5bpr3KSfXRRU5kdqRysuWlR2YpNCEolZHnaMltbqOfUfYuzPs4nUhEk09YDUVBc2Ei7GtGtu2yzHTw7gl77X4C1lFbGJRRVnTmlxJ/XtvD7yttNvRCJLdUjQgqnY26nFfui4kjTQKa2UqallE6KdxLCeq13IJlaFqnKiTxKc+z9Yg+CZ4PcyyFoF8vNa4xKb2Hu8Fph8rWvitfNw8VfEhXI1EWxiISPp5bWc2UwkdocNPwPqpyGnbHFHGwWa1oACYYoY4cFr6rIHPgYKgB3DM29k8wLFaXGqJtRSkB1uvETqw9nh2LZjW2zm5ZWkhfdo3Sd7tZ3SdYgd7tG7TvIjIqEjPdoEeqdlliFndosCoYzD7NiPVGVkzcwI4XGh+iTELahzGy3MQ1cO2ym9qYYRhpmmmjidEc7DI62Y82+ahcNqmTQCxHD1C5+eDjKzrcXJ5Q8RzIM77sI0IAA0WlVTxzsAewP7wUjNRUr2Wa2xvfMCQT5pP93xMjuX1AuPhcQlo01fZHV+GQQvuxjWnnrqE19pZTPsHtB7Lp5U4fBK05Wve7tcfqmTaNlLmeGMB5ho4K3oq1XRIvhdUUDqhzNA7QnmFFU0pZIXDgyxF/FPpsVPsXs7tA1qqtfW7tpynrHl2q+LTE5qaokcex8vwjE4s2krBCB4u1+voqjguL1WF1TJ6STI9voR2Ecwk8VqHvZFCScvvnvPD8/VR+ay1RbOZOrO37O7Z4ZizGR1L2UlVwyyOs1x7j+atAZcA8jwK82CQusLB3YDyVgwjanH8JhMNHXN3XKOYh4b4X4JnkLo9FbtGQpzkPYufdJW3h2eIwvCsjsRe0OkeRcQNPDTm4/JVJLLjuM4bgVPv8Tqo4R8LC4Z3+A4lcwx7pSrKguiweEUkZ/qyWdJ5DgPmuf1tfVV1Q+oramWeZ560kjrkpqXKGwH1didVXTmesnlqJTpnkdcqb2W2ibS/wlY4tj/pSE6N7j3KqIVZLyVMvCbg7R2ujq2SgZXA3HI3UkHmRtmDlxK5j0dwVuKYjU0FJO4TMpnTwsJuHFrmgt8w75K2QYpUxN+0i0tqWnUeRWWWJro6mLkxmt6JmdjhcteLjlZQGJVZjiOd4sNFrUYy433bJHE8RwVcxL22sJdIN1F2XRGD9k5c8UtDeuxkOLg2xbwv2pDD6abGKxxfdlNEM8r/ALrR3+Ce4FsnWY3WCnpYzlB+0kI6rB2n8lN7etpNlcIjwGgA9qqG3lf8WTmT4kW9VojFI52TI2c7q5xU1UszW5Wvd1R2DgPkkUIHFWEmUHwQdClYmgC7hx5IA9V7QYhFguCV2Jz6spYXSZfvEDQeZsF5YxCuqMSrqiurH5qiokMkh7z+rLuXT1iBpdlaWhYda2qAdY8WsBcfnZcEQAIQhSQCEIQBe+hN4Z0gU7T/AFKaZvyB+i6ztjsrvHy4jQMuHdaaIdv3guQ9DjHO2+ont4RxSOd4Wy/ULpPTHtbV4fTtwbB3uZUT/wAxKx1nNaQeo08ibctbcOKq0Xg2nordLhcUjiW3e8nlrqrPhWwE1a5slefZ4eOUe+78k16H9o5cXrKqjxR0EtVFCx0Eoia17mi4dew1Purq4VUhs8jWkiLp8Pw7BMNcyniZBBEwuc49gFySV5a2rxh+P7QVuJE9SV9oWnlGNGj018yu39OW0QwzZkYVC8tqcTJYbcRCLZz53DfMrz0roQ3YIQhBAc1tnK0vqshBJ2b9onMP3EPg+29equMrtn7RgHseBHnvpf8AELiaEDBCEKSAQhCAOjdCFFvdpKitPu08QZf+48PksdI75Z4oq95IdVVpdrys029PopjoCAz4tp8cP/pM+kgD9y4HoP5mT/BQy0eyt4PjUmFYnQYxTH+MpD9tEBY1DeBtyJLSb8NRfVel8NxCnxPD6evo5A+nqGCSNw7D9V5EqCcx1+H6L0B0bvcOi+YhxBbHUZSDw05KsUOzdnI+lDHztDtjWzRvzUtOfZ6e33W6E+bs3lZVJax6xt8AtlczggoWAgAWVhZCgk//2Q=="/>
          <p:cNvSpPr>
            <a:spLocks noChangeAspect="1" noChangeArrowheads="1"/>
          </p:cNvSpPr>
          <p:nvPr/>
        </p:nvSpPr>
        <p:spPr bwMode="auto">
          <a:xfrm>
            <a:off x="4503738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177" name="AutoShape 16" descr="data:image/jpeg;base64,/9j/4AAQSkZJRgABAQAAAQABAAD/2wCEAAkGBwgHBgkIBwgKCgkLDRYPDQwMDRsUFRAWIB0iIiAdHx8kKDQsJCYxJx8fLT0tMTU3Ojo6Iys/RD84QzQ5OjcBCgoKDQwNGg8PGjclHyU3Nzc3Nzc3Nzc3Nzc3Nzc3Nzc3Nzc3Nzc3Nzc3Nzc3Nzc3Nzc3Nzc3Nzc3Nzc3Nzc3N//AABEIAJoAfgMBIgACEQEDEQH/xAAcAAABBQEBAQAAAAAAAAAAAAAEAAEFBgcDAgj/xAA7EAABAwMCBAMFBgQGAwAAAAABAAIDBBESBSEGEzFBUWFxByIygZEUI6GxwdFCQ1JiFSQzNnLwgrLh/8QAGgEAAgMBAQAAAAAAAAAAAAAAAwUAAQIEBv/EACARAAICAgMBAQEBAAAAAAAAAAABAhEDBBIhMUEyIhP/2gAMAwEAAhEDEQA/AKHiliuuKWKaHOcbJ7LrilioQ5YhLELrivcUD5XBsbC4+SqUlFWy4xcnSB8Qlip2k0B8jS6Yut2wt+qlodA0wDCWCdzr2JEtv0XM9zEnVnQtTK/hTMfJLFXF/CdJK94grZIbfCJWZA/MWURqXDtfp+TnR86EfzYt2/uPoiQ2Mc/GDnhnD1ELiliuuKWKMCOWKay7YpYqEONk9l1xSxUIdcE+CIwSwUIDYJ8NwACSTYAdSURh5I3QYA8S1xF3XLIP7R3KDnzLFGw2HE8kqBItOle6zrAX33Vi0nSm2xDBiBex/NdaKjyktjZr/wAVY6aIMFmsuPHukWbYnlfbHWLDHFHoDi0+zbEldWxAkXaC3se49VJlgONyLHt3S5dhd2wubIIWyMkpLAu2v28kHLJNBYtfuD4Kbe0AHIjfp5ICraC0B427HxUtrwiqXpXdQ0an1FzpaYCCotkW/wAL/wBlXKrTqik3mZZt7Ag3BVwgkdBVNy+EmxUjX0LZWuBaHsds9pF/Qpjg3JJJM4NjUjdozbBNgpXVtP8AsNY6MXMbhlGSeyDwTeMlJWhU1Tpg+CfBd8EsFZQRh5JYeSK5aYx7HyVN0Qj6u7YcWE5yEMZ6lWnT6I09FFE0DFoCg6WhdUVnNnJEbSMB2tYKzROJgAjdiWiwv0CS7ubn0htp4uPbD6SIbO2sOymaaJrmtPZRdMHOaMut9/NS8BPJA3JIXBE7ZMeRmN7D6fovbRlbK1r7NPRcjm3cusfJMx9gSLm3ipZXY8rN922+ajqyNpyHYjv2UoSHAbWdbohaxlmEgBW/C4laqWHmZNb0GynuH66F9UHT4hvLwcHb3UU5jnSG526b9kKOZThz2NPu3LXAK8cqZrIuSJLiLSv8RoHOhbeWmJwAtdw8FRnwuje5j2lrmmxB7LS9BmbV6eXyjG9xfwVV4poG01ZFIHAmdhcbdNjYfonGplf5E2zjrsrmHknwRPLS5a77OMK5aZ0WTS23XZG8tLlrFl0Q2mOa2pxNQMQ7dr7e7bY7KxuNpLglzB02sqRp7zTcRz0znWpxMTi8X6nstEki5hjOWzhsD5JFsoda76QbSvDcSbfDexRr6+KnhbnsbW8CVFvY8MAadgPRV7VmzVDnNZaNv8c8r8YmjzPc+QXL34jpUU/SyT8U6awlkjwHdAOpuuseq0tQA1jwT4BZZPT6IXtji1Ez1V7XjZtf5hWnhnT5HysJne5rAHWI2I9VucOKLSi/C8sniYQS4DxJUdWaxRtEhc9tu1u6E4kMlHTjlOA73WeakGshNXqUc0zCR90w2IB6X9VIJydFdJWXKXXaLAESsDz/AA3uVKUcsGoaU5rXAStOWJ2JFt/oVQdNqqCoZemoKmmGVmh7C+Nx9eo69VbtGgkpKxkpdZrvdczIdCt8eEjLalGye4baItOqYj0bISfJQPEro5a2MRuyDY8XX7G6telbPq43Nt7oPvdz0NlTagGSeR5FsnE2TDUX9WLdp9Efy0/LReCXLTGzhCuX5JctG8tLlrFl0Z3xfSvo9ajq235czQSL9SOv4WV70vU4NSghnhdmcBfy8kBxPov+KUH3Y+/gOcf9224+agOFnCjqsY8hE4XxO1j4JZuRrsa6b5I0ulY1xcLW22XKupaaXaaIS26ZC+6VPJdrTe1/BST4OdEHW6Dul1nX4yojh+iFYail06Fk5JcZehBPVTdPBHQ04Y1jQbXNhYp5Z4aUjIt69Lr1zYp4s2t2PYOurcmzVUvCJ4uy+zxvdYjY28Qo6jxqMbtbdtt8Rv8AurJxJR8zSwCNw0bHsFVdMlYyzXjva6rwIuMolihp5JN3Ojb5Njsujw2IAEtLsr3d2T0sjTH7rhsga955m7rCy22D4neWvmgq5TY4yR9R0H/bqP5a9UzTUfeOvYEbHxCK5abakWo2KduScuKAuWfBLl+SN5ablrrs46DOWly0XykuUsWaBOX5KF1jTaeG1dFCGTZgPc3uDt0+isvLQ+pUxnoZ4x8RYcfXqEPKlKDQTDJxmmgPT3FrACT4rtqWrmkpd3kC3Qd/JD6e4SQMPi266CjD6kVErQ5sTDgD/V4/mkTQ9VXbBNNoJqyoFZqALGA3ZE79VIV8dTF79BJExhdk6J7CQR5EHZDy1lZHdzKSSRnT3CDb5EoOXV3HaWKZnqLK4o13JgOqcWapLI+j/wANkJLLE/l26IDTG1kczpKuRtz0ja3p81JP1algLpHZF5GwyUJPrUks7m0tLI8noSLD6olGlHiWQyFkZkiY6xO4CGqKgvx3vkLptOpaydn+YmaCR8LQdvmueoPZeolG2P3bbdyhv0y30TmnR3pw4dHFFctdKKmMNHDGeobv69V35ae4+oJHn8jubYJy0uUi+UlyluzAZy0uWi8EuWsFgnLTGPyRoiUJxDxLo/D0WWpVbWyke7BH70jj6dvnZUyERG00FfJTSbAOJj8Cw9P2UkHHa3wnqst17j+u1jUYHU8EVNTRP+7Z8T3X/qd+gVy0LX46nKlqCGTMsHN/H9kry4uLbXg3wZlONfUWoRNDLdWlR1VO1kREkRI7G/VSdA+OaHEv72XuooYnsORv5IPaDxlT7KrNWDEXp2taQepN1EQjnVAOG1+wVprKCBgLgy9h37KJcaeFr3tAFlbbD8lXR6qqg0lPhF/qv91o7qJ02WCp4godPmkAhjJkcXDaR43xv8wUJTVdRrmrPp6EfAPfk7Rjx9eoRvtEdS6PLwtTULRG6ESyOx6kkt94+JJuunXw3JOQv2thRi1E0Tlm+43CXLVa4d4wpKh0dLXP5bzs17u/qriGAi43TOUXF0xSnYHy0/LReCXLWSyta/7ROHNHe+IVDq6oaSDFSWfY+Bd0H1VJ1T2v6jMS3S9Np6YdnzkyO+gsFmyZBtmid1PjHiLVA4Veq1GB2LIiI229G2UDYC5A6/inTqiBmi0/2nVaaEdXOWj67w9IIYtTpmXwaBUNHWw6OHp3VT4Aonya7TzuZeOz7E+QW6abCySLBzQQRYghVNfzQbDJxlZmdBrFdpg5jrTRAb2PZEH2gadIBcyMd3yb+ymeJOGnae90lO0milJvtsw+HkFUdX4bjlZeNjBYehXFxV1IZxuSuB1r+NqYxubA43PUja6jKGTUuKKo6fpzDHGd5Z3DZjP3XDRuC6/VK/7NTMJtvJIfhiHif2WuaFoFLoFE2lpm3PV8lt3u8SirHBeAMmXJVPoG0PQaTQ6BtJSgk9XvPV7vErKPaHqba/ilzYn5R0jBCD/cCS78dvktX4x1QaNw/V1oP3oZjEPF52C+fyS5xe5xc4m5J7krpj0cM38DKuqeZG4m2Njsr3wv7S6jT6aGn1Fv2iJnuXv7zR4rOCb9Urov+rb7A8T6Z0XXtN1qIPo6hmR/luIDv/qluX5L5apNQqqN4fTzOYWm4IO607hj2pmGl5WqjnPYLB52cfU91pJS/JPPTJ0ydMgGhJePgku1HTuq6uClaLmaRrNvM2/VQhr/AALowgotMe5gDnUrnOPm4gq+6e3lPsoehaaWpo4mi8YPL9BjYfkFPsZi7oszbYaKoPl5Lqd/2ktEWJyL9gB5+Syuo1Xhyq1pkTdTqYqIyhl+SLEH+LMnZvmRdcfaxxRUurINApcmUrhlUPH85wPw+g7+JWe1RDQS65t26CyG43JJnVh6xuSPpekoqWhomQ0MbWRAXGO9/O/f1QNY73j4rOPZTxu6V7eHtSkyNv8AIvc65sBvGfTqPotEnN3k9gr406OblaMl9sGqOfUUelNd7rLzSgHv0aPpdZwpbivUDqfEeoVd7tdMQz/iNh+SiUUC3YimTplChJ+vVJJQgySSShBKb4KpzU8V6ZGO0pef/FpP6KEVo9mv+8qL/hJ/6FQtem50NIMMz1BuPJFahPyISW/6jtmeR8VyoyeV80NqJJkiv/QPzQ/odGT+0HGbW6RjA77qM5Y7kklVaqD5pYqSIl0k0rWN2I+I2H5qy69/u2qPg1qrGqEt1KItJBBBBHjdXdugkko4+S9NRreBaSLSKeloH8jUKe0kdWNn8zrclSc/Ecg4M1Ctq4+TqFNE6GeLpjNawt5G9x6+SmAbvBPgPyVW9qQDdBnxFs4WZW72kba6tOwMlSsxne25ue5SSSWgIkkklCCSSTKEP//Z"/>
          <p:cNvSpPr>
            <a:spLocks noChangeAspect="1" noChangeArrowheads="1"/>
          </p:cNvSpPr>
          <p:nvPr/>
        </p:nvSpPr>
        <p:spPr bwMode="auto">
          <a:xfrm>
            <a:off x="45069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184" name="AutoShape 19" descr="data:image/jpeg;base64,/9j/4AAQSkZJRgABAQAAAQABAAD/2wCEAAkGBhQSERUUExQUFBUUFBgUFhUUFBQVFRQVGBcVFBgYFxgXHCYeFxkjGRUYIC8gIycpLCwsFR4xNTAqNSYrLCkBCQoKDgwOGg8PGiwkHCUsLCksKSwsKSwsLCksLywtLCwpLCwpLCwsLCkpLCksKSksLCwsKSwpLCwpKSwpLCwsLP/AABEIANcAsAMBIgACEQEDEQH/xAAbAAABBQEBAAAAAAAAAAAAAAAFAQIDBAYAB//EAD8QAAEDAgMFBgMGBAUFAQAAAAEAAhEDIQQSMQVBUWFxIoGRobHwBhPBMkJSctHhFCOC8QdikqLCM1NjstJD/8QAGgEAAgMBAQAAAAAAAAAAAAAAAAECBAUDBv/EACMRAAICAQQCAwEBAAAAAAAAAAABAhEDBBIhMRNRMkFxYSL/2gAMAwEAAhEDEQA/ABwangJ0JQ1WyoIAlhODU6EAMASp5C6ECGLoT8q6EAREJCElfFsZ9ogWnuQ+vt5gPZl0ak2A8df3UXNLtk4wlLpF8hNDUGrbaeSMuQDWJBMbrk3SjapG+Vz80Dp4JhgBOAQ+njnES2HX6fVOZtaDDhF9R689FJZYv7E8M0EAE4BdTcCJF08Lochq4BPhdlQIYuyp8LoQBFCaQpoTSEAdCUBLCfCQDQnQuypwCBjcqUBOhA/iXa5pgU2GHuEuO9rfpPolKSirY4xcnSLeL2uxhIHaIMGLgH3zQyrtV7hYgTwmR0Q3BkxbUARAl2+D9Lc0RwuzDALtbaa2EG6z8mokaOPTxKFVk6yTrczHEm996WlhrDdxO/cD1RcbIk8O9WqeyBmnf6z9bKo8pcWIB1sLP3SIv14Ee96VuC3XsJvJ9gLSDZw5nrdMGzmgkxqo+Qn40Z2pgCyYvwOaOswIH9k35LouCfR3f1G7Wdy0L8OCItpHRVHYRwka9DpvU1kObxgrDY405LDebtJO/iDp0laDZ+0G1W2gO3tkT3cQs/iqQEkcNDa86nd3/wB0FqYiHWE8Z4cBG88fRXMWZlPNhTPRsqdCy+xfiAtytqGWO0JPaZwk72+YWqj3796K7GSkuChODi6YyFxToXEKZAjhNIUhCTKkB0JYSwlhACJQEoCUBMBAvPsQTUqPqkntEkbyQTDY/pjwWr+JdoCnSyj7VS08G/eM+SEYagHMZA+06T0YInpuA5lU9Tkrgu6aF8kmx9nw0F2pgnumEaoibD91BEAdIVrDC3vRZE5WzXjGkTNap2t3pKVHkrjKSijoRhia6nI0Vv5SV9NAA2pTVWsyyKvYq1WnZIAFVYDZCMXhA3UdDpqRaRpu7kcxNOD5qtiKAcMv4h4EaHuK6xlRznBNGZqta0Eg5iLw0zHXfC3eyXTQpzfsC/Lcs03D2uG5mnK4OA05HUDRH/h500APwEsv1n0K1NNK20ZOpjSCKQp0LoV0ojISJ+VJCAOhKuK4BIBUoC4JwCYGI+I8R8zEubuZDIvoLkzuuUZwdCAJEQxrY4Abh4z3oLRYHV6hsZqa6fesAOZie5aao21uZNuJJ9Fkah22bGBUkVXIlhBaOAQ5gm3OyJ4QWVEvBCky31Vulh+SrYc3CI032U0hNkfyoSiinPPLzTCbIYEVagqNenAt/dX3Pt6Kq9qixoD4mjI4IfoQOeqMYhtvohj6d/fVJDOxmDB7USHCHD087d4UeyP5VXKZh4j+oaHwkdyIP+xa54biNIQuvUy1A4fcg9bSRzsrmCe2SZQzx3Jo0K6EoM3GiWFsmORlcU6EkIARKAuhKEgOCR74BOsAmOgJTl2WbHfbxsmBj9mVAYdEOfVLtwiTMeEeCPMNo5SZ8vKFnMGwtLh+EuAm1hb9+5HHYgX5nwBtbuCxcvbNnH0Ix4Dt99+oRSgEKNyOZRfCmyqtFxMvUTzVthVGnEq0OqkiRYn3CQt6JgcnPqCEyNDHqs9TPqhQ1KqixlLFBCn7kWxF0Hq6nxUQHDExPK/hebckDxWLzdqbzcb40nmIhXMU6NN9vFC25CC0Sd0Sd/07tytY+rKmRcmu2HWzUW6mLSd4Ftd/CeSvFZzYO0HB7aXayRAzZd95EXF1pCFrYsinG0ZebG8cqf6NSQlXLqcBqULoShIDoUWLxQpMLzfLFtJJIAE7rqaFX2lQD6TwRIiY6Q76JSbUXROCTkk+rMpRqS8kGWuLnayO0SYnv8EReJgbjfrYIdhcCG6DiCNLgm64Y75EZyflmO1rBN4PDXvWQ/8ARtOChL+BWnuRfC1BHvRZ19Yu+wWhuUOzWeTmAdDQHQLEXd0iymp40wATE2AtJ7gL+5XBxOu70HXY5jd6ib8R05jN6IE+pSJgvDXAif5htPFrYbNtJKsYd9/tGo0ix7LoHHK5pPePBG2uxqTNBSxwcLGVLUqQPeiz1HHfLqZcjnhxIb8tsuLozAQTAESZmBBncjOJxbg21Go7SGg0wTP5iLjr0UdrJKSKmI2m8nLTaXFQv2lVp/8AUDW/mqUxrycQT3KrgMZUqMc4DI0m1407PaIMkyDYGOZUFXAVWU89Kk1xdmuWjPMGDpAE9dI3ypKKumRbdWEztHMNPMIbUxlyCHn8tN59AomUKzgS9pbewm4GsGYD4sJyiZ3KJpc3VsnlppaZ0RtSFbodVrAsJBBk75EOmbzcRzCbsrDA05IEkEzGs6dNVDX2d8wfzM0FskAxLgYAJFyA06aKzgQYIiLyI4RAHSym628BFNy5LGy6Q+czx9+BWlIQfYdPM4v4ADvjKP8Ake8IyVpaVVC/Zl66SeWl9IYQkhOKRWiiMlOCalCAHpUwJ0IAzeMollQt4uEHiIjzbHgq4dLriAbHgSAJjuhHNqNGemT/AJh5SPVCcSRkaRuqEeIPvuWPmjsm4o38M/JjjJ9kdPZtyWxczEQNAN3SVYbsm8u0iDEzGsW3SrmzBIn3zRJtMG4cQfEHuVfczpXoFjY1F7gXtJNjAERAgESNf0RJuGBDQ5ghlmzM928BWGUj/wBweF11R7Wi5zHchyGogLHUnnFUXWDG5na3nKW3462PVGq7+xbghlcmcx106BXK7v5fGyi2ThGkC/h2lUYHNLhAcYF5ykyDPOTZFjSIuZHWYVXBstMwfXqi1Kq6Psk9CCPNNyshtroG1WW3D3w3qHD4PNJI6Tqi1SofwKsHnok2G1gHHtiQosA/7Ea3HcHGPqrG19VX2a2WnjJM8t0eamviNcMN7FH8kfmMq/Cq7MH8pvOT4k/RWStvEqhH8RgZ3eWX6ziU1KmrocSNpTgo2KQFMBwTgmylBSAqbWpg0+jm+Zj6oPtSzQB90tE8jOXv18FoqtMOaQdCIKzm18LUa28FudvanWxDRl1nj+6oarE3JTRp6PLFR2N83wWNnVOyO5E8Mydb+SDYSzRHL9UWwlayzGa0Qq3DsAuAqePxTWiBE7osocVjotqToh9eiRcmXHfFgU+wZK6cwBRcURk7lm6OMOYGo0N3SDI68lombSGXdpxRQJgrKA4jj6qfB7VIdlOm4odj8Vnd2bX13A8FYwdIEQf36ooGH3YiRuQ/E1I0UNKoW9k9x4j9U2sb++Siw4Bu0nSPJRbJwr3ghogZi0ukQLNJgaki0Dmn7TbFufvyVz4a/wCk48ah8mtCt6aCm6fRU1WR44bo9hdjA0ADQAAdBZcSulctgwRuZIXLiE0hMBjXJ7Sq7SpAUgJgU6VBnTs6Bkhch23WzQdyLT5gfVXS5Q4mnnY5v4mkd+7zhRkrTRKD2yTBWzXAho5fREaVM5i33ogOyMQQ4DQiQtRTPaB4gFYElTPSJ8EJw2WXkS705KvXfJKN1qdrcFj9qMxVN8jIac3cxrnOaObTfwlSir4IN1yy67B5pHoo6Hw46LPcBwn0U2zWuqRlxAMvLJyMuQJsBBMSLjciTtn18gca4i1wwQZMWOmtk7oW5eyhT2dlACXTTr78FW2q0M7JdWrPJa4/Le0QyYdvieA3qLD7Gf8AMc41ajWZuw1rgTH+YxqSCY3SlVqySl6D7GAgb+H7eKbjaWUd49VZwdGLG8cde9VdsVNObgPRc2NMCbfqQ7vPv6olsSlloMHGX/6jI8oQfGD52IazdN4/CNfTzWjaff0Wpo4UnIzNdk6gSSllMzLsyvmaKVyRdKAKbCnhyhlOzIGTSuzKLMulICbMklMzKDHY5tJhe8wBu3uO4DmUwoA7Tb8uu4iLkPgHTNeD9EdwuMlrXcPMFY3BYs1Kr3P+1Vk8gReO4WHRHNm18hynQ+Cxs6W50beCT2KzX4fEZhqosSwET7KEiuabraOsOv1RXD1ARCrndMqfwYdcwTe+/hY7rWXUtm02gABgA07P2TEWBsFZ/hyDwUraRO9Oyf6Vn4dv+Z0aToOikoNEzw8ApTQnX9E4U4SbCxtatl5IDi8bndm+6wTylXdtYzKD0j9FnqtXsBovNyPQd5QkQbJNg49v8Q5rrPe2WHcYJLm/mIAPcVpgV59t3BOo1RqHhrHSDGV1wb8QW+qPbE+LGVGhtZwZUFsxsx/OdGu4g24ctnBJKKRjaiLc3I0gK4OULH5tCD0IPolzKwVSXOuzqHMulAyvKUFQVqzWiXENHFxA9UMxPxLSb9gGp07LfE/ootpdkkm+g0CqmO2xSpWc+/4W9p3gNO8rMYvb9SoD2srfw07T1cblUc/BvnvXKWX0dY4vYYxnxZUdak0Ux+J0Of4fZHmgGIque6XkudxcZPnor1On2QYubwFTqM7S5ObfZ1UUugl8PAfxVEOAguLSOMscFp9p7HdSvqwmA7gT9x3CRod6ymDdkqUn/gqMcegcJ8iV7FTwoewgtDhGVzT95vuD3LhkjuO+ObiYKnWzMyu3XB981b2Xjbw7UXHOyn2x8POokubLqZNnalvJ367+qE5fHpoqjjXDLcZJ8o1gqyPeiVr0AobRtH3hu4ohT2mHD1BsVA7KSL7nKGriIEb1Vq7Qb5cUJxO0iT2dePAcOqKsNyIds1sz4nmUU+FdlSTXcLMtTne/e7u0HM8lDsX4cdWOd8hk6/eefwt+rty2bqLabMoAAa3QaADQDz8F3hEq5J/SPM/jSmPms/I8f6Xj/wClkHC623xrTOaieIqerCsdXZBVuBTkiNggyLHiLHyIRTDbexLNKrnDg8B487+aoUmKam3d4Ke5rojtT7NDhPjA6Vaf9VM/8Xfqi+H25RfpUA5Plh/3W8CsW1iQN5KSytEHiTIKlZzzLiSTvNz4nRKylvKlFO4UzW+q5tnVIiZS17h9U8jdxt42Tx9T+n1SUbvHj4CVEZYqOVSqJMhXn33qlVZGqEDJmszNItcfT34L174OxnzsMypvygO4yLHvBEryLCO6rd/4X7VyVKtB1v8A9G/ldZ0dHCf6kmCN1Vw44AtNuV/offLPbS+EmuJNOGncD9k9N7Ty5LXmmO4+U/Q+vVJ8jce477c+I8x3qDVklKujyvaWyH0zlqNInTeD0O/1uELq0HN0e4d/6r2Stgm1GlrgDyIse7nvHVZDaHwox7yKT2w2xDyYaeAeBePcrjOLXRYhkT7MRTw2Y3e53fbwC0vw/wDDXzYc4EUhuFjU79zNb745q1hfh2lTdNR7agab06ZMO5GQJHKbrYUQ1zRkIIPC0cbbosIjglDklkklwitTogDSABDQBu0sB3AKntQwMu83PvwCLVQG3Ojb98WHcL+CAvBqvJ3exHX9V2orGK+NnCaA5VHd002zykgrGYwXW6+PqMYimPw0fV7j6jyWLxrCusSDK2HhWsu8DTXooaLOatsA5lNiRwb79U0hOpCLRpp9PK3cpAEhkDN/vVOaL+KVoSO38ggBJ7Pd6yfoE/CjtOPAR3k/smv4e9P3U+Fp9mdxJPcLIAe0n3EeaR0R/bzT8nuUx7ISGRNaQd+5XsDjzh69OsDGV0O/I6AfAwVUa2U8gOBBu3f/AJuXRMR7ls3GiowHcfI8On9uCtxu8Dvt6keawPwRtf8AlNDjMH5T+T2gQf6mwesrX47FHJlEyROYaxy4H3vUHwOiri/iBpqfKbctMOe02B0LWka8zuVduCsWw2JOXKYABuLAfa1kzqs6dmvph5ByxcAWuHW7o1WlwGIzgEAkuGaJAETk133Wdmct3JZhSRD835Uh15jdyvu3wfBD8X8QGm4VKUS1wDmyAHtkS06XjQ6ggdFNtqv3GcojjYi9uKE1Nlu7AeSTVcCSdYPZB6wJ71zxQblfolJ0jSYzGfMgN0IDuubtD1VvB4SO656/sJPgocFhbyBYWaN3ADwgeKJtp7u8++ZWmVjzP4+bOKn/AMbD0b2hH17ysbi2+/qtn/iW0fxnSjT6j7WnBZCqNd/P9f1XREGUmATpKuUmk8lECeilbpcpsBjxBmeXvoVLKa9n6JtHSN416HQ+SAEjyXBs+K5cgDqjvr+qstblAB4D0CVckxjmEm4vb3qml3quXJAIXTbdo47+gXN18ly5MRpfg5kuqCftBviJLT1gEdwW/wBmkuAnc2PAgfRIuUJE0V9r0stKq88D/wC0fVQbBLXtYYnsugmQYkSLHiPJcuVHU/TO2Mr7Soh+IZTFgCXGJFgCSP8AaEdxOBFTKd4MjyMLlynp/jYsnZawzRlnQAT3xdOo1Q4TvzX7v2hKuVi+UjieY/4ivnHVOTKQ/wBk/VZY7+4eK5cuqENqUuW6enT9Ejbd4kdFy5MRH8wkwNRqToB5KelSAiN+p3yuXJsD/9k=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505200" y="3673601"/>
            <a:ext cx="210312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Rob Bishop</a:t>
            </a:r>
            <a:r>
              <a:rPr lang="en-US" altLang="en-US" sz="2000" dirty="0" smtClean="0">
                <a:solidFill>
                  <a:schemeClr val="bg1"/>
                </a:solidFill>
              </a:rPr>
              <a:t> 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-</a:t>
            </a:r>
            <a:r>
              <a:rPr lang="en-US" altLang="en-US" sz="2000" dirty="0" smtClean="0">
                <a:solidFill>
                  <a:schemeClr val="bg1"/>
                </a:solidFill>
              </a:rPr>
              <a:t>Utah</a:t>
            </a:r>
            <a:r>
              <a:rPr lang="en-US" altLang="en-US" sz="2000" dirty="0" smtClean="0">
                <a:solidFill>
                  <a:schemeClr val="bg1"/>
                </a:solidFill>
              </a:rPr>
              <a:t>-</a:t>
            </a:r>
            <a:endParaRPr lang="en-US" altLang="en-US" sz="20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dirty="0" smtClean="0">
                <a:solidFill>
                  <a:srgbClr val="FFFF00"/>
                </a:solidFill>
              </a:rPr>
              <a:t>Natural Resources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C000"/>
                </a:solidFill>
              </a:rPr>
              <a:t> </a:t>
            </a:r>
            <a:r>
              <a:rPr lang="en-US" altLang="en-US" sz="2000" dirty="0" smtClean="0">
                <a:solidFill>
                  <a:srgbClr val="FFC000"/>
                </a:solidFill>
              </a:rPr>
              <a:t>Raul </a:t>
            </a:r>
            <a:r>
              <a:rPr lang="en-US" altLang="en-US" sz="2000" dirty="0" err="1" smtClean="0">
                <a:solidFill>
                  <a:srgbClr val="FFC000"/>
                </a:solidFill>
              </a:rPr>
              <a:t>Grijalva</a:t>
            </a:r>
            <a:r>
              <a:rPr lang="en-US" altLang="en-US" sz="2000" dirty="0" smtClean="0">
                <a:solidFill>
                  <a:srgbClr val="FFC000"/>
                </a:solidFill>
              </a:rPr>
              <a:t> </a:t>
            </a:r>
            <a:endParaRPr lang="en-US" altLang="en-US" sz="20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C000"/>
                </a:solidFill>
              </a:rPr>
              <a:t>-</a:t>
            </a:r>
            <a:r>
              <a:rPr lang="en-US" altLang="en-US" sz="2000" dirty="0" smtClean="0">
                <a:solidFill>
                  <a:srgbClr val="FFC000"/>
                </a:solidFill>
              </a:rPr>
              <a:t>Arizona</a:t>
            </a:r>
            <a:r>
              <a:rPr lang="en-US" altLang="en-US" sz="2000" dirty="0" smtClean="0">
                <a:solidFill>
                  <a:srgbClr val="FFC000"/>
                </a:solidFill>
              </a:rPr>
              <a:t>-</a:t>
            </a:r>
            <a:endParaRPr lang="en-US" altLang="en-US" sz="2000" dirty="0">
              <a:solidFill>
                <a:srgbClr val="FFC000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248400" y="3716338"/>
            <a:ext cx="2286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Greg Walden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-</a:t>
            </a:r>
            <a:r>
              <a:rPr lang="en-US" altLang="en-US" sz="2000" dirty="0" smtClean="0">
                <a:solidFill>
                  <a:schemeClr val="bg1"/>
                </a:solidFill>
              </a:rPr>
              <a:t>Oregon</a:t>
            </a:r>
            <a:r>
              <a:rPr lang="en-US" altLang="en-US" sz="2000" dirty="0" smtClean="0">
                <a:solidFill>
                  <a:schemeClr val="bg1"/>
                </a:solidFill>
              </a:rPr>
              <a:t>-</a:t>
            </a:r>
            <a:endParaRPr lang="en-US" altLang="en-US" sz="20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Energy &amp; </a:t>
            </a:r>
            <a:r>
              <a:rPr lang="en-US" altLang="en-US" sz="2000" dirty="0" smtClean="0">
                <a:solidFill>
                  <a:srgbClr val="FFFF00"/>
                </a:solidFill>
              </a:rPr>
              <a:t>Commerce</a:t>
            </a:r>
            <a:endParaRPr lang="en-US" altLang="en-US" sz="20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C000"/>
                </a:solidFill>
              </a:rPr>
              <a:t>Frank Pallone</a:t>
            </a:r>
            <a:endParaRPr lang="en-US" altLang="en-US" sz="20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C000"/>
                </a:solidFill>
              </a:rPr>
              <a:t>-</a:t>
            </a:r>
            <a:r>
              <a:rPr lang="en-US" altLang="en-US" sz="2000" dirty="0" smtClean="0">
                <a:solidFill>
                  <a:srgbClr val="FFC000"/>
                </a:solidFill>
              </a:rPr>
              <a:t>New Jersey</a:t>
            </a:r>
            <a:r>
              <a:rPr lang="en-US" altLang="en-US" sz="2000" dirty="0" smtClean="0">
                <a:solidFill>
                  <a:srgbClr val="FFC000"/>
                </a:solidFill>
              </a:rPr>
              <a:t>-</a:t>
            </a:r>
            <a:endParaRPr lang="en-US" altLang="en-US" sz="20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2" name="AutoShape 4" descr="Image result for Robert Aderho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Robert Aderhol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2" descr="Image res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291" y="1203960"/>
            <a:ext cx="1908893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Mike Conaway official congressional 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2" y="1113790"/>
            <a:ext cx="187036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" t="18263" r="9485" b="9840"/>
          <a:stretch/>
        </p:blipFill>
        <p:spPr bwMode="auto">
          <a:xfrm>
            <a:off x="6431280" y="1170976"/>
            <a:ext cx="1920240" cy="231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0709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1301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457200" y="0"/>
            <a:ext cx="82296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FFFF00"/>
                </a:solidFill>
              </a:rPr>
              <a:t>Key Senate </a:t>
            </a:r>
            <a:r>
              <a:rPr lang="en-US" altLang="en-US" sz="3600" dirty="0" smtClean="0">
                <a:solidFill>
                  <a:srgbClr val="FFFF00"/>
                </a:solidFill>
              </a:rPr>
              <a:t>Committee Chairs</a:t>
            </a:r>
            <a:endParaRPr lang="en-US" altLang="en-US" sz="3600" dirty="0">
              <a:solidFill>
                <a:srgbClr val="FFFF00"/>
              </a:solidFill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914400"/>
            <a:ext cx="8235950" cy="76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66"/>
              </a:gs>
              <a:gs pos="100000">
                <a:srgbClr val="FFFF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7174" name="Text Box 19"/>
          <p:cNvSpPr txBox="1">
            <a:spLocks noChangeArrowheads="1"/>
          </p:cNvSpPr>
          <p:nvPr/>
        </p:nvSpPr>
        <p:spPr bwMode="auto">
          <a:xfrm>
            <a:off x="609600" y="3716338"/>
            <a:ext cx="1978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Pat Roberts</a:t>
            </a:r>
            <a:r>
              <a:rPr lang="en-US" altLang="en-US" sz="2000" dirty="0" smtClean="0">
                <a:solidFill>
                  <a:schemeClr val="bg1"/>
                </a:solidFill>
              </a:rPr>
              <a:t> 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-</a:t>
            </a:r>
            <a:r>
              <a:rPr lang="en-US" altLang="en-US" sz="2000" dirty="0" smtClean="0">
                <a:solidFill>
                  <a:schemeClr val="bg1"/>
                </a:solidFill>
              </a:rPr>
              <a:t>Kansas</a:t>
            </a:r>
            <a:r>
              <a:rPr lang="en-US" altLang="en-US" sz="2000" dirty="0" smtClean="0">
                <a:solidFill>
                  <a:schemeClr val="bg1"/>
                </a:solidFill>
              </a:rPr>
              <a:t>-</a:t>
            </a:r>
            <a:endParaRPr lang="en-US" altLang="en-US" sz="20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Agriculture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C000"/>
                </a:solidFill>
              </a:rPr>
              <a:t>Deb Stabenow</a:t>
            </a:r>
            <a:r>
              <a:rPr lang="en-US" altLang="en-US" sz="2000" dirty="0" smtClean="0">
                <a:solidFill>
                  <a:srgbClr val="FFC000"/>
                </a:solidFill>
              </a:rPr>
              <a:t> </a:t>
            </a:r>
            <a:endParaRPr lang="en-US" altLang="en-US" sz="20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C000"/>
                </a:solidFill>
              </a:rPr>
              <a:t>-</a:t>
            </a:r>
            <a:r>
              <a:rPr lang="en-US" altLang="en-US" sz="2000" dirty="0" smtClean="0">
                <a:solidFill>
                  <a:srgbClr val="FFC000"/>
                </a:solidFill>
              </a:rPr>
              <a:t>Michigan</a:t>
            </a:r>
            <a:r>
              <a:rPr lang="en-US" altLang="en-US" sz="2000" dirty="0" smtClean="0">
                <a:solidFill>
                  <a:srgbClr val="FFC000"/>
                </a:solidFill>
              </a:rPr>
              <a:t>-</a:t>
            </a:r>
            <a:endParaRPr lang="en-US" altLang="en-US" sz="20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7175" name="AutoShape 10" descr="data:image/jpeg;base64,/9j/4AAQSkZJRgABAQAAAQABAAD/2wCEAAkGBwgHBgkIBwgKCgkLDRYPDQwMDRsUFRAWIB0iIiAdHx8kKDQsJCYxJx8fLT0tMTU3Ojo6Iys/RD84QzQ5OjcBCgoKDQwNGg8PGjclHyU3Nzc3Nzc3Nzc3Nzc3Nzc3Nzc3Nzc3Nzc3Nzc3Nzc3Nzc3Nzc3Nzc3Nzc3Nzc3Nzc3N//AABEIAJoAfgMBIgACEQEDEQH/xAAcAAABBAMBAAAAAAAAAAAAAAAAAwQFBgECBwj/xAA8EAABAwIDBAcFBQgDAAAAAAABAAIDBBEFEiEGEzFBByJRYXGBkRQyQqHBI1Kx0fAIFSQ0Q3Ky4VOiwv/EABkBAAIDAQAAAAAAAAAAAAAAAAADAQIEBf/EACIRAAICAgICAgMAAAAAAAAAAAABAhEDIQQxEkETURQiI//aAAwDAQACEQMRAD8AoeVGVK5VjKuoZxPKjKlMqzlQAllCMoSuXuTilw6srDalpZZe9rdPXgobSVsKsZZQjKrph3R7iVXGx880NPm+Gxe4eNtPmpNnRi1t99izrcssAF/VyU+RjXsYsU36OcWRlV5rNgHxX3FY91v+SHQ+YJVWr8NmoZSyV0ZIPwu19Dqpjnxy0mQ8cl2iPyoypXIjKmlBLKsWS2VGVACNlmyVyoyoAVyIyJzkRkQA3yIbG5xAa0uJ4ADinGRSuDwmN4lGkgsc5Fw0dw7UvLkUFbLRj5Md4JsxG8h+IBzidRG3QD+5XGOSHDw2OCFjdLagNt4BRdBVUsTh1nSyOu4i9gVtiTWPBc5/HXI3n4nsXLyZJTds1wiokkMZa12RszM40LWEm/jbmtXl0vXfRvde5IZO+/oqPiNU+na5olkjsdGxDKB53UAcUBkLXSSG/wAbpiCUtRLtnS5q2GjbmGGVEAA6xfICD/2BTOaSkxmJzQ+OzdQZHktH0VTpcdByiSQXtYhwF3eLibpR2IxTNcaejpi9uodI4y+eX3R53VkqdlbNDhQnxF0EE0BGpu19xe2gTCqpJqSZ0NRGWSN4gj8FNbNND556+qka8g5XsMTQTcacOC1xed1SXtks4DVrz8Pl5arXDkyjqXQmWJPogsixkSsV3Ah4s9hyub2JTItykpK0Iaob5FnIl8iMikgcZO5GTuTrdo3agDShgEtZEx2gvc+ScVVSxshjY4NjadTa5cUg+Q07XOaBmLSAq5SmqrJ7NYRd9734rBync6NGLotUVflltF1RxuXAklOJsTLhljY8uI91o/EqFNBiFGbileQdc1gb+aBPV1UJEdNUGMmznBpNyso/xkReLyPleT1jr2kqJeZGgBpy9pP+1dI9namdoMcL8xHMWAT2k2Maxuesym5sGtF7I80iywykc+jBJvo49pKmcNkfE29mX+6STr4K2S7K4az4XE8usVGS4ZHRyE09h2aXR8iZf8eSI2OpmbVxiZobI8kEMYGjKdLW7k5pHk5N71g4kG/I2t+IPqk90HTPe49ZsbiDfUuuNfmPRPoGMD2sebNcWva7suwX+asnYmaoSENi5xad4fe/XqsZFJmEiE31PA9/61Tbd6Bb+O/1oy5FuxrkWcic7tG7WgWOsiMiebtG7VLJoi66AugzDkQm2EU7TVAuA0Nm25KaljvE8W5KGo6oMmaywznQ201WPkrdj8RfKX3A3gANVJU5YGANYAOFgFD4e4lnWFjbXuUlEXcgLdy5jezsQWh2Ra1raJtOS4ELcl1rkG3ZZJSlx1sLqBiIWuOSxJ8lCSWfITbhqp/EI3FpsQO1Qr4Dqb80R0ElormIEwPztuGuFjfyW9JL7SwNJvlsM3MC/wDtSb8PNc8wk3uDbuKrtC2bDsWbDLcCRxjc09+l1rgjnZlsuO5+2nu8ZW6ltu4X+qaiPQc9ErNice8ySODA43nNr5BYcO86BLBjXAOYbtIuD2rZgktox5YSpS9DXdo3adZFndrTYkdbvuRu+5Pd2sbtUstQz3V9LcVXMTw52G7R07+Mc7w5hI8iFcAyzgbDQphtVGJ6zCqhguBNc91x/r5LJyZO19Gvjwi0/sfUsuV+XUvOuilo56eJodKSD3jVR8dM9tIJWAl9riwue5MKrCMdqIS8Vbd67gwSZIwLHuJve3osEYps3uTiix+1wyWETw4JGWYsiJ4myruGUdXC1kdVUuc5rTvXB9wT3aKae9jqN7Xe+AiUaGQk2iPq8Qhj6pG9lPBoKjaiupshdVVdNT69WPeAu9Ao7DmRzY1Uipke1vAG1w1T1fg+H18zJpDITHq1kYysva17DwCuoR7Yqbn6IinqmRvfNBIyRttbHVNNpqMS0Ta2Jv20OV2nG11LOwtkBfK1gYNNLe94rehbHVSTQSNa6N7dQmRkrpCpw02ysvlZ7Q0E6T2Lv7bC3ofwViwwF9ILjUEhQ+M4eyGqhjp2HMGHU82i/wCFlYMFZmw6N/J5c4d4vonYV/Qpma+Cjbd9yN33J7u+5Y3a22c6h5u0btO90jdKllhpukjUQCVjonMDtC5l+RHMepUjulpPDmheOdkvLFSi0Nwz8J2awTB8ccYcQMg1WshlaCLteO9RdDPazXG5bpr3KSfXRRU5kdqRysuWlR2YpNCEolZHnaMltbqOfUfYuzPs4nUhEk09YDUVBc2Ei7GtGtu2yzHTw7gl77X4C1lFbGJRRVnTmlxJ/XtvD7yttNvRCJLdUjQgqnY26nFfui4kjTQKa2UqallE6KdxLCeq13IJlaFqnKiTxKc+z9Yg+CZ4PcyyFoF8vNa4xKb2Hu8Fph8rWvitfNw8VfEhXI1EWxiISPp5bWc2UwkdocNPwPqpyGnbHFHGwWa1oACYYoY4cFr6rIHPgYKgB3DM29k8wLFaXGqJtRSkB1uvETqw9nh2LZjW2zm5ZWkhfdo3Sd7tZ3SdYgd7tG7TvIjIqEjPdoEeqdlliFndosCoYzD7NiPVGVkzcwI4XGh+iTELahzGy3MQ1cO2ym9qYYRhpmmmjidEc7DI62Y82+ahcNqmTQCxHD1C5+eDjKzrcXJ5Q8RzIM77sI0IAA0WlVTxzsAewP7wUjNRUr2Wa2xvfMCQT5pP93xMjuX1AuPhcQlo01fZHV+GQQvuxjWnnrqE19pZTPsHtB7Lp5U4fBK05Wve7tcfqmTaNlLmeGMB5ho4K3oq1XRIvhdUUDqhzNA7QnmFFU0pZIXDgyxF/FPpsVPsXs7tA1qqtfW7tpynrHl2q+LTE5qaokcex8vwjE4s2krBCB4u1+voqjguL1WF1TJ6STI9voR2Ecwk8VqHvZFCScvvnvPD8/VR+ay1RbOZOrO37O7Z4ZizGR1L2UlVwyyOs1x7j+atAZcA8jwK82CQusLB3YDyVgwjanH8JhMNHXN3XKOYh4b4X4JnkLo9FbtGQpzkPYufdJW3h2eIwvCsjsRe0OkeRcQNPDTm4/JVJLLjuM4bgVPv8Tqo4R8LC4Z3+A4lcwx7pSrKguiweEUkZ/qyWdJ5DgPmuf1tfVV1Q+oramWeZ560kjrkpqXKGwH1didVXTmesnlqJTpnkdcqb2W2ibS/wlY4tj/pSE6N7j3KqIVZLyVMvCbg7R2ujq2SgZXA3HI3UkHmRtmDlxK5j0dwVuKYjU0FJO4TMpnTwsJuHFrmgt8w75K2QYpUxN+0i0tqWnUeRWWWJro6mLkxmt6JmdjhcteLjlZQGJVZjiOd4sNFrUYy433bJHE8RwVcxL22sJdIN1F2XRGD9k5c8UtDeuxkOLg2xbwv2pDD6abGKxxfdlNEM8r/ALrR3+Ce4FsnWY3WCnpYzlB+0kI6rB2n8lN7etpNlcIjwGgA9qqG3lf8WTmT4kW9VojFI52TI2c7q5xU1UszW5Wvd1R2DgPkkUIHFWEmUHwQdClYmgC7hx5IA9V7QYhFguCV2Jz6spYXSZfvEDQeZsF5YxCuqMSrqiurH5qiokMkh7z+rLuXT1iBpdlaWhYda2qAdY8WsBcfnZcEQAIQhSQCEIQBe+hN4Z0gU7T/AFKaZvyB+i6ztjsrvHy4jQMuHdaaIdv3guQ9DjHO2+ont4RxSOd4Wy/ULpPTHtbV4fTtwbB3uZUT/wAxKx1nNaQeo08ibctbcOKq0Xg2nordLhcUjiW3e8nlrqrPhWwE1a5slefZ4eOUe+78k16H9o5cXrKqjxR0EtVFCx0Eoia17mi4dew1Purq4VUhs8jWkiLp8Pw7BMNcyniZBBEwuc49gFySV5a2rxh+P7QVuJE9SV9oWnlGNGj018yu39OW0QwzZkYVC8tqcTJYbcRCLZz53DfMrz0roQ3YIQhBAc1tnK0vqshBJ2b9onMP3EPg+29equMrtn7RgHseBHnvpf8AELiaEDBCEKSAQhCAOjdCFFvdpKitPu08QZf+48PksdI75Z4oq95IdVVpdrys029PopjoCAz4tp8cP/pM+kgD9y4HoP5mT/BQy0eyt4PjUmFYnQYxTH+MpD9tEBY1DeBtyJLSb8NRfVel8NxCnxPD6evo5A+nqGCSNw7D9V5EqCcx1+H6L0B0bvcOi+YhxBbHUZSDw05KsUOzdnI+lDHztDtjWzRvzUtOfZ6e33W6E+bs3lZVJax6xt8AtlczggoWAgAWVhZCgk//2Q=="/>
          <p:cNvSpPr>
            <a:spLocks noChangeAspect="1" noChangeArrowheads="1"/>
          </p:cNvSpPr>
          <p:nvPr/>
        </p:nvSpPr>
        <p:spPr bwMode="auto">
          <a:xfrm>
            <a:off x="4503738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176" name="AutoShape 12" descr="data:image/jpeg;base64,/9j/4AAQSkZJRgABAQAAAQABAAD/2wCEAAkGBwgHBgkIBwgKCgkLDRYPDQwMDRsUFRAWIB0iIiAdHx8kKDQsJCYxJx8fLT0tMTU3Ojo6Iys/RD84QzQ5OjcBCgoKDQwNGg8PGjclHyU3Nzc3Nzc3Nzc3Nzc3Nzc3Nzc3Nzc3Nzc3Nzc3Nzc3Nzc3Nzc3Nzc3Nzc3Nzc3Nzc3N//AABEIAJoAfgMBIgACEQEDEQH/xAAcAAABBAMBAAAAAAAAAAAAAAAAAwQFBgECBwj/xAA8EAABAwIDBAcFBQgDAAAAAAABAAIDBBEFEiEGEzFBByJRYXGBkRQyQqHBI1Kx0fAIFSQ0Q3Ky4VOiwv/EABkBAAIDAQAAAAAAAAAAAAAAAAADAQIEBf/EACIRAAICAgICAgMAAAAAAAAAAAABAhEDIQQxEkETURQiI//aAAwDAQACEQMRAD8AoeVGVK5VjKuoZxPKjKlMqzlQAllCMoSuXuTilw6srDalpZZe9rdPXgobSVsKsZZQjKrph3R7iVXGx880NPm+Gxe4eNtPmpNnRi1t99izrcssAF/VyU+RjXsYsU36OcWRlV5rNgHxX3FY91v+SHQ+YJVWr8NmoZSyV0ZIPwu19Dqpjnxy0mQ8cl2iPyoypXIjKmlBLKsWS2VGVACNlmyVyoyoAVyIyJzkRkQA3yIbG5xAa0uJ4ADinGRSuDwmN4lGkgsc5Fw0dw7UvLkUFbLRj5Md4JsxG8h+IBzidRG3QD+5XGOSHDw2OCFjdLagNt4BRdBVUsTh1nSyOu4i9gVtiTWPBc5/HXI3n4nsXLyZJTds1wiokkMZa12RszM40LWEm/jbmtXl0vXfRvde5IZO+/oqPiNU+na5olkjsdGxDKB53UAcUBkLXSSG/wAbpiCUtRLtnS5q2GjbmGGVEAA6xfICD/2BTOaSkxmJzQ+OzdQZHktH0VTpcdByiSQXtYhwF3eLibpR2IxTNcaejpi9uodI4y+eX3R53VkqdlbNDhQnxF0EE0BGpu19xe2gTCqpJqSZ0NRGWSN4gj8FNbNND556+qka8g5XsMTQTcacOC1xed1SXtks4DVrz8Pl5arXDkyjqXQmWJPogsixkSsV3Ah4s9hyub2JTItykpK0Iaob5FnIl8iMikgcZO5GTuTrdo3agDShgEtZEx2gvc+ScVVSxshjY4NjadTa5cUg+Q07XOaBmLSAq5SmqrJ7NYRd9734rBync6NGLotUVflltF1RxuXAklOJsTLhljY8uI91o/EqFNBiFGbileQdc1gb+aBPV1UJEdNUGMmznBpNyso/xkReLyPleT1jr2kqJeZGgBpy9pP+1dI9namdoMcL8xHMWAT2k2Maxuesym5sGtF7I80iywykc+jBJvo49pKmcNkfE29mX+6STr4K2S7K4az4XE8usVGS4ZHRyE09h2aXR8iZf8eSI2OpmbVxiZobI8kEMYGjKdLW7k5pHk5N71g4kG/I2t+IPqk90HTPe49ZsbiDfUuuNfmPRPoGMD2sebNcWva7suwX+asnYmaoSENi5xad4fe/XqsZFJmEiE31PA9/61Tbd6Bb+O/1oy5FuxrkWcic7tG7WgWOsiMiebtG7VLJoi66AugzDkQm2EU7TVAuA0Nm25KaljvE8W5KGo6oMmaywznQ201WPkrdj8RfKX3A3gANVJU5YGANYAOFgFD4e4lnWFjbXuUlEXcgLdy5jezsQWh2Ra1raJtOS4ELcl1rkG3ZZJSlx1sLqBiIWuOSxJ8lCSWfITbhqp/EI3FpsQO1Qr4Dqb80R0ElormIEwPztuGuFjfyW9JL7SwNJvlsM3MC/wDtSb8PNc8wk3uDbuKrtC2bDsWbDLcCRxjc09+l1rgjnZlsuO5+2nu8ZW6ltu4X+qaiPQc9ErNice8ySODA43nNr5BYcO86BLBjXAOYbtIuD2rZgktox5YSpS9DXdo3adZFndrTYkdbvuRu+5Pd2sbtUstQz3V9LcVXMTw52G7R07+Mc7w5hI8iFcAyzgbDQphtVGJ6zCqhguBNc91x/r5LJyZO19Gvjwi0/sfUsuV+XUvOuilo56eJodKSD3jVR8dM9tIJWAl9riwue5MKrCMdqIS8Vbd67gwSZIwLHuJve3osEYps3uTiix+1wyWETw4JGWYsiJ4myruGUdXC1kdVUuc5rTvXB9wT3aKae9jqN7Xe+AiUaGQk2iPq8Qhj6pG9lPBoKjaiupshdVVdNT69WPeAu9Ao7DmRzY1Uipke1vAG1w1T1fg+H18zJpDITHq1kYysva17DwCuoR7Yqbn6IinqmRvfNBIyRttbHVNNpqMS0Ta2Jv20OV2nG11LOwtkBfK1gYNNLe94rehbHVSTQSNa6N7dQmRkrpCpw02ysvlZ7Q0E6T2Lv7bC3ofwViwwF9ILjUEhQ+M4eyGqhjp2HMGHU82i/wCFlYMFZmw6N/J5c4d4vonYV/Qpma+Cjbd9yN33J7u+5Y3a22c6h5u0btO90jdKllhpukjUQCVjonMDtC5l+RHMepUjulpPDmheOdkvLFSi0Nwz8J2awTB8ccYcQMg1WshlaCLteO9RdDPazXG5bpr3KSfXRRU5kdqRysuWlR2YpNCEolZHnaMltbqOfUfYuzPs4nUhEk09YDUVBc2Ei7GtGtu2yzHTw7gl77X4C1lFbGJRRVnTmlxJ/XtvD7yttNvRCJLdUjQgqnY26nFfui4kjTQKa2UqallE6KdxLCeq13IJlaFqnKiTxKc+z9Yg+CZ4PcyyFoF8vNa4xKb2Hu8Fph8rWvitfNw8VfEhXI1EWxiISPp5bWc2UwkdocNPwPqpyGnbHFHGwWa1oACYYoY4cFr6rIHPgYKgB3DM29k8wLFaXGqJtRSkB1uvETqw9nh2LZjW2zm5ZWkhfdo3Sd7tZ3SdYgd7tG7TvIjIqEjPdoEeqdlliFndosCoYzD7NiPVGVkzcwI4XGh+iTELahzGy3MQ1cO2ym9qYYRhpmmmjidEc7DI62Y82+ahcNqmTQCxHD1C5+eDjKzrcXJ5Q8RzIM77sI0IAA0WlVTxzsAewP7wUjNRUr2Wa2xvfMCQT5pP93xMjuX1AuPhcQlo01fZHV+GQQvuxjWnnrqE19pZTPsHtB7Lp5U4fBK05Wve7tcfqmTaNlLmeGMB5ho4K3oq1XRIvhdUUDqhzNA7QnmFFU0pZIXDgyxF/FPpsVPsXs7tA1qqtfW7tpynrHl2q+LTE5qaokcex8vwjE4s2krBCB4u1+voqjguL1WF1TJ6STI9voR2Ecwk8VqHvZFCScvvnvPD8/VR+ay1RbOZOrO37O7Z4ZizGR1L2UlVwyyOs1x7j+atAZcA8jwK82CQusLB3YDyVgwjanH8JhMNHXN3XKOYh4b4X4JnkLo9FbtGQpzkPYufdJW3h2eIwvCsjsRe0OkeRcQNPDTm4/JVJLLjuM4bgVPv8Tqo4R8LC4Z3+A4lcwx7pSrKguiweEUkZ/qyWdJ5DgPmuf1tfVV1Q+oramWeZ560kjrkpqXKGwH1didVXTmesnlqJTpnkdcqb2W2ibS/wlY4tj/pSE6N7j3KqIVZLyVMvCbg7R2ujq2SgZXA3HI3UkHmRtmDlxK5j0dwVuKYjU0FJO4TMpnTwsJuHFrmgt8w75K2QYpUxN+0i0tqWnUeRWWWJro6mLkxmt6JmdjhcteLjlZQGJVZjiOd4sNFrUYy433bJHE8RwVcxL22sJdIN1F2XRGD9k5c8UtDeuxkOLg2xbwv2pDD6abGKxxfdlNEM8r/ALrR3+Ce4FsnWY3WCnpYzlB+0kI6rB2n8lN7etpNlcIjwGgA9qqG3lf8WTmT4kW9VojFI52TI2c7q5xU1UszW5Wvd1R2DgPkkUIHFWEmUHwQdClYmgC7hx5IA9V7QYhFguCV2Jz6spYXSZfvEDQeZsF5YxCuqMSrqiurH5qiokMkh7z+rLuXT1iBpdlaWhYda2qAdY8WsBcfnZcEQAIQhSQCEIQBe+hN4Z0gU7T/AFKaZvyB+i6ztjsrvHy4jQMuHdaaIdv3guQ9DjHO2+ont4RxSOd4Wy/ULpPTHtbV4fTtwbB3uZUT/wAxKx1nNaQeo08ibctbcOKq0Xg2nordLhcUjiW3e8nlrqrPhWwE1a5slefZ4eOUe+78k16H9o5cXrKqjxR0EtVFCx0Eoia17mi4dew1Purq4VUhs8jWkiLp8Pw7BMNcyniZBBEwuc49gFySV5a2rxh+P7QVuJE9SV9oWnlGNGj018yu39OW0QwzZkYVC8tqcTJYbcRCLZz53DfMrz0roQ3YIQhBAc1tnK0vqshBJ2b9onMP3EPg+29equMrtn7RgHseBHnvpf8AELiaEDBCEKSAQhCAOjdCFFvdpKitPu08QZf+48PksdI75Z4oq95IdVVpdrys029PopjoCAz4tp8cP/pM+kgD9y4HoP5mT/BQy0eyt4PjUmFYnQYxTH+MpD9tEBY1DeBtyJLSb8NRfVel8NxCnxPD6evo5A+nqGCSNw7D9V5EqCcx1+H6L0B0bvcOi+YhxBbHUZSDw05KsUOzdnI+lDHztDtjWzRvzUtOfZ6e33W6E+bs3lZVJax6xt8AtlczggoWAgAWVhZCgk//2Q=="/>
          <p:cNvSpPr>
            <a:spLocks noChangeAspect="1" noChangeArrowheads="1"/>
          </p:cNvSpPr>
          <p:nvPr/>
        </p:nvSpPr>
        <p:spPr bwMode="auto">
          <a:xfrm>
            <a:off x="4503738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177" name="AutoShape 16" descr="data:image/jpeg;base64,/9j/4AAQSkZJRgABAQAAAQABAAD/2wCEAAkGBwgHBgkIBwgKCgkLDRYPDQwMDRsUFRAWIB0iIiAdHx8kKDQsJCYxJx8fLT0tMTU3Ojo6Iys/RD84QzQ5OjcBCgoKDQwNGg8PGjclHyU3Nzc3Nzc3Nzc3Nzc3Nzc3Nzc3Nzc3Nzc3Nzc3Nzc3Nzc3Nzc3Nzc3Nzc3Nzc3Nzc3N//AABEIAJoAfgMBIgACEQEDEQH/xAAcAAABBQEBAQAAAAAAAAAAAAAEAAEFBgcDAgj/xAA7EAABAwMCBAMFBgQGAwAAAAABAAIDBBESBSEGEzFBUWFxByIygZEUI6GxwdFCQ1JiFSQzNnLwgrLh/8QAGgEAAgMBAQAAAAAAAAAAAAAAAwUAAQIEBv/EACARAAICAgMBAQEBAAAAAAAAAAABAhEDBBIhMUEyIhP/2gAMAwEAAhEDEQA/AKHiliuuKWKaHOcbJ7LrilioQ5YhLELrivcUD5XBsbC4+SqUlFWy4xcnSB8Qlip2k0B8jS6Yut2wt+qlodA0wDCWCdzr2JEtv0XM9zEnVnQtTK/hTMfJLFXF/CdJK94grZIbfCJWZA/MWURqXDtfp+TnR86EfzYt2/uPoiQ2Mc/GDnhnD1ELiliuuKWKMCOWKay7YpYqEONk9l1xSxUIdcE+CIwSwUIDYJ8NwACSTYAdSURh5I3QYA8S1xF3XLIP7R3KDnzLFGw2HE8kqBItOle6zrAX33Vi0nSm2xDBiBex/NdaKjyktjZr/wAVY6aIMFmsuPHukWbYnlfbHWLDHFHoDi0+zbEldWxAkXaC3se49VJlgONyLHt3S5dhd2wubIIWyMkpLAu2v28kHLJNBYtfuD4Kbe0AHIjfp5ICraC0B427HxUtrwiqXpXdQ0an1FzpaYCCotkW/wAL/wBlXKrTqik3mZZt7Ag3BVwgkdBVNy+EmxUjX0LZWuBaHsds9pF/Qpjg3JJJM4NjUjdozbBNgpXVtP8AsNY6MXMbhlGSeyDwTeMlJWhU1Tpg+CfBd8EsFZQRh5JYeSK5aYx7HyVN0Qj6u7YcWE5yEMZ6lWnT6I09FFE0DFoCg6WhdUVnNnJEbSMB2tYKzROJgAjdiWiwv0CS7ubn0htp4uPbD6SIbO2sOymaaJrmtPZRdMHOaMut9/NS8BPJA3JIXBE7ZMeRmN7D6fovbRlbK1r7NPRcjm3cusfJMx9gSLm3ipZXY8rN922+ajqyNpyHYjv2UoSHAbWdbohaxlmEgBW/C4laqWHmZNb0GynuH66F9UHT4hvLwcHb3UU5jnSG526b9kKOZThz2NPu3LXAK8cqZrIuSJLiLSv8RoHOhbeWmJwAtdw8FRnwuje5j2lrmmxB7LS9BmbV6eXyjG9xfwVV4poG01ZFIHAmdhcbdNjYfonGplf5E2zjrsrmHknwRPLS5a77OMK5aZ0WTS23XZG8tLlrFl0Q2mOa2pxNQMQ7dr7e7bY7KxuNpLglzB02sqRp7zTcRz0znWpxMTi8X6nstEki5hjOWzhsD5JFsoda76QbSvDcSbfDexRr6+KnhbnsbW8CVFvY8MAadgPRV7VmzVDnNZaNv8c8r8YmjzPc+QXL34jpUU/SyT8U6awlkjwHdAOpuuseq0tQA1jwT4BZZPT6IXtji1Ez1V7XjZtf5hWnhnT5HysJne5rAHWI2I9VucOKLSi/C8sniYQS4DxJUdWaxRtEhc9tu1u6E4kMlHTjlOA73WeakGshNXqUc0zCR90w2IB6X9VIJydFdJWXKXXaLAESsDz/AA3uVKUcsGoaU5rXAStOWJ2JFt/oVQdNqqCoZemoKmmGVmh7C+Nx9eo69VbtGgkpKxkpdZrvdczIdCt8eEjLalGye4baItOqYj0bISfJQPEro5a2MRuyDY8XX7G6telbPq43Nt7oPvdz0NlTagGSeR5FsnE2TDUX9WLdp9Efy0/LReCXLTGzhCuX5JctG8tLlrFl0Z3xfSvo9ajq235czQSL9SOv4WV70vU4NSghnhdmcBfy8kBxPov+KUH3Y+/gOcf9224+agOFnCjqsY8hE4XxO1j4JZuRrsa6b5I0ulY1xcLW22XKupaaXaaIS26ZC+6VPJdrTe1/BST4OdEHW6Dul1nX4yojh+iFYail06Fk5JcZehBPVTdPBHQ04Y1jQbXNhYp5Z4aUjIt69Lr1zYp4s2t2PYOurcmzVUvCJ4uy+zxvdYjY28Qo6jxqMbtbdtt8Rv8AurJxJR8zSwCNw0bHsFVdMlYyzXjva6rwIuMolihp5JN3Ojb5Njsujw2IAEtLsr3d2T0sjTH7rhsga955m7rCy22D4neWvmgq5TY4yR9R0H/bqP5a9UzTUfeOvYEbHxCK5abakWo2KduScuKAuWfBLl+SN5ablrrs46DOWly0XykuUsWaBOX5KF1jTaeG1dFCGTZgPc3uDt0+isvLQ+pUxnoZ4x8RYcfXqEPKlKDQTDJxmmgPT3FrACT4rtqWrmkpd3kC3Qd/JD6e4SQMPi266CjD6kVErQ5sTDgD/V4/mkTQ9VXbBNNoJqyoFZqALGA3ZE79VIV8dTF79BJExhdk6J7CQR5EHZDy1lZHdzKSSRnT3CDb5EoOXV3HaWKZnqLK4o13JgOqcWapLI+j/wANkJLLE/l26IDTG1kczpKuRtz0ja3p81JP1algLpHZF5GwyUJPrUks7m0tLI8noSLD6olGlHiWQyFkZkiY6xO4CGqKgvx3vkLptOpaydn+YmaCR8LQdvmueoPZeolG2P3bbdyhv0y30TmnR3pw4dHFFctdKKmMNHDGeobv69V35ae4+oJHn8jubYJy0uUi+UlyluzAZy0uWi8EuWsFgnLTGPyRoiUJxDxLo/D0WWpVbWyke7BH70jj6dvnZUyERG00FfJTSbAOJj8Cw9P2UkHHa3wnqst17j+u1jUYHU8EVNTRP+7Z8T3X/qd+gVy0LX46nKlqCGTMsHN/H9kry4uLbXg3wZlONfUWoRNDLdWlR1VO1kREkRI7G/VSdA+OaHEv72XuooYnsORv5IPaDxlT7KrNWDEXp2taQepN1EQjnVAOG1+wVprKCBgLgy9h37KJcaeFr3tAFlbbD8lXR6qqg0lPhF/qv91o7qJ02WCp4godPmkAhjJkcXDaR43xv8wUJTVdRrmrPp6EfAPfk7Rjx9eoRvtEdS6PLwtTULRG6ESyOx6kkt94+JJuunXw3JOQv2thRi1E0Tlm+43CXLVa4d4wpKh0dLXP5bzs17u/qriGAi43TOUXF0xSnYHy0/LReCXLWSyta/7ROHNHe+IVDq6oaSDFSWfY+Bd0H1VJ1T2v6jMS3S9Np6YdnzkyO+gsFmyZBtmid1PjHiLVA4Veq1GB2LIiI229G2UDYC5A6/inTqiBmi0/2nVaaEdXOWj67w9IIYtTpmXwaBUNHWw6OHp3VT4Aonya7TzuZeOz7E+QW6abCySLBzQQRYghVNfzQbDJxlZmdBrFdpg5jrTRAb2PZEH2gadIBcyMd3yb+ymeJOGnae90lO0milJvtsw+HkFUdX4bjlZeNjBYehXFxV1IZxuSuB1r+NqYxubA43PUja6jKGTUuKKo6fpzDHGd5Z3DZjP3XDRuC6/VK/7NTMJtvJIfhiHif2WuaFoFLoFE2lpm3PV8lt3u8SirHBeAMmXJVPoG0PQaTQ6BtJSgk9XvPV7vErKPaHqba/ilzYn5R0jBCD/cCS78dvktX4x1QaNw/V1oP3oZjEPF52C+fyS5xe5xc4m5J7krpj0cM38DKuqeZG4m2Njsr3wv7S6jT6aGn1Fv2iJnuXv7zR4rOCb9Urov+rb7A8T6Z0XXtN1qIPo6hmR/luIDv/qluX5L5apNQqqN4fTzOYWm4IO607hj2pmGl5WqjnPYLB52cfU91pJS/JPPTJ0ydMgGhJePgku1HTuq6uClaLmaRrNvM2/VQhr/AALowgotMe5gDnUrnOPm4gq+6e3lPsoehaaWpo4mi8YPL9BjYfkFPsZi7oszbYaKoPl5Lqd/2ktEWJyL9gB5+Syuo1Xhyq1pkTdTqYqIyhl+SLEH+LMnZvmRdcfaxxRUurINApcmUrhlUPH85wPw+g7+JWe1RDQS65t26CyG43JJnVh6xuSPpekoqWhomQ0MbWRAXGO9/O/f1QNY73j4rOPZTxu6V7eHtSkyNv8AIvc65sBvGfTqPotEnN3k9gr406OblaMl9sGqOfUUelNd7rLzSgHv0aPpdZwpbivUDqfEeoVd7tdMQz/iNh+SiUUC3YimTplChJ+vVJJQgySSShBKb4KpzU8V6ZGO0pef/FpP6KEVo9mv+8qL/hJ/6FQtem50NIMMz1BuPJFahPyISW/6jtmeR8VyoyeV80NqJJkiv/QPzQ/odGT+0HGbW6RjA77qM5Y7kklVaqD5pYqSIl0k0rWN2I+I2H5qy69/u2qPg1qrGqEt1KItJBBBBHjdXdugkko4+S9NRreBaSLSKeloH8jUKe0kdWNn8zrclSc/Ecg4M1Ctq4+TqFNE6GeLpjNawt5G9x6+SmAbvBPgPyVW9qQDdBnxFs4WZW72kba6tOwMlSsxne25ue5SSSWgIkkklCCSSTKEP//Z"/>
          <p:cNvSpPr>
            <a:spLocks noChangeAspect="1" noChangeArrowheads="1"/>
          </p:cNvSpPr>
          <p:nvPr/>
        </p:nvSpPr>
        <p:spPr bwMode="auto">
          <a:xfrm>
            <a:off x="45069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184" name="AutoShape 19" descr="data:image/jpeg;base64,/9j/4AAQSkZJRgABAQAAAQABAAD/2wCEAAkGBhQSERUUExQUFBUUFBgUFhUUFBQVFRQVGBcVFBgYFxgXHCYeFxkjGRUYIC8gIycpLCwsFR4xNTAqNSYrLCkBCQoKDgwOGg8PGiwkHCUsLCksKSwsKSwsLCksLywtLCwpLCwpLCwsLCkpLCksKSksLCwsKSwpLCwpKSwpLCwsLP/AABEIANcAsAMBIgACEQEDEQH/xAAbAAABBQEBAAAAAAAAAAAAAAAFAQIDBAYAB//EAD8QAAEDAgMFBgMGBAUFAQAAAAEAAhEDIQQSMQVBUWFxIoGRobHwBhPBMkJSctHhFCOC8QdikqLCM1NjstJD/8QAGgEAAgMBAQAAAAAAAAAAAAAAAAECBAUDBv/EACMRAAICAQQCAwEBAAAAAAAAAAABAhEDBBIhMRNRMkFxYSL/2gAMAwEAAhEDEQA/ABwangJ0JQ1WyoIAlhODU6EAMASp5C6ECGLoT8q6EAREJCElfFsZ9ogWnuQ+vt5gPZl0ak2A8df3UXNLtk4wlLpF8hNDUGrbaeSMuQDWJBMbrk3SjapG+Vz80Dp4JhgBOAQ+njnES2HX6fVOZtaDDhF9R689FJZYv7E8M0EAE4BdTcCJF08Lochq4BPhdlQIYuyp8LoQBFCaQpoTSEAdCUBLCfCQDQnQuypwCBjcqUBOhA/iXa5pgU2GHuEuO9rfpPolKSirY4xcnSLeL2uxhIHaIMGLgH3zQyrtV7hYgTwmR0Q3BkxbUARAl2+D9Lc0RwuzDALtbaa2EG6z8mokaOPTxKFVk6yTrczHEm996WlhrDdxO/cD1RcbIk8O9WqeyBmnf6z9bKo8pcWIB1sLP3SIv14Ee96VuC3XsJvJ9gLSDZw5nrdMGzmgkxqo+Qn40Z2pgCyYvwOaOswIH9k35LouCfR3f1G7Wdy0L8OCItpHRVHYRwka9DpvU1kObxgrDY405LDebtJO/iDp0laDZ+0G1W2gO3tkT3cQs/iqQEkcNDa86nd3/wB0FqYiHWE8Z4cBG88fRXMWZlPNhTPRsqdCy+xfiAtytqGWO0JPaZwk72+YWqj3796K7GSkuChODi6YyFxToXEKZAjhNIUhCTKkB0JYSwlhACJQEoCUBMBAvPsQTUqPqkntEkbyQTDY/pjwWr+JdoCnSyj7VS08G/eM+SEYagHMZA+06T0YInpuA5lU9Tkrgu6aF8kmx9nw0F2pgnumEaoibD91BEAdIVrDC3vRZE5WzXjGkTNap2t3pKVHkrjKSijoRhia6nI0Vv5SV9NAA2pTVWsyyKvYq1WnZIAFVYDZCMXhA3UdDpqRaRpu7kcxNOD5qtiKAcMv4h4EaHuK6xlRznBNGZqta0Eg5iLw0zHXfC3eyXTQpzfsC/Lcs03D2uG5mnK4OA05HUDRH/h500APwEsv1n0K1NNK20ZOpjSCKQp0LoV0ojISJ+VJCAOhKuK4BIBUoC4JwCYGI+I8R8zEubuZDIvoLkzuuUZwdCAJEQxrY4Abh4z3oLRYHV6hsZqa6fesAOZie5aao21uZNuJJ9Fkah22bGBUkVXIlhBaOAQ5gm3OyJ4QWVEvBCky31Vulh+SrYc3CI032U0hNkfyoSiinPPLzTCbIYEVagqNenAt/dX3Pt6Kq9qixoD4mjI4IfoQOeqMYhtvohj6d/fVJDOxmDB7USHCHD087d4UeyP5VXKZh4j+oaHwkdyIP+xa54biNIQuvUy1A4fcg9bSRzsrmCe2SZQzx3Jo0K6EoM3GiWFsmORlcU6EkIARKAuhKEgOCR74BOsAmOgJTl2WbHfbxsmBj9mVAYdEOfVLtwiTMeEeCPMNo5SZ8vKFnMGwtLh+EuAm1hb9+5HHYgX5nwBtbuCxcvbNnH0Ix4Dt99+oRSgEKNyOZRfCmyqtFxMvUTzVthVGnEq0OqkiRYn3CQt6JgcnPqCEyNDHqs9TPqhQ1KqixlLFBCn7kWxF0Hq6nxUQHDExPK/hebckDxWLzdqbzcb40nmIhXMU6NN9vFC25CC0Sd0Sd/07tytY+rKmRcmu2HWzUW6mLSd4Ftd/CeSvFZzYO0HB7aXayRAzZd95EXF1pCFrYsinG0ZebG8cqf6NSQlXLqcBqULoShIDoUWLxQpMLzfLFtJJIAE7rqaFX2lQD6TwRIiY6Q76JSbUXROCTkk+rMpRqS8kGWuLnayO0SYnv8EReJgbjfrYIdhcCG6DiCNLgm64Y75EZyflmO1rBN4PDXvWQ/8ARtOChL+BWnuRfC1BHvRZ19Yu+wWhuUOzWeTmAdDQHQLEXd0iymp40wATE2AtJ7gL+5XBxOu70HXY5jd6ib8R05jN6IE+pSJgvDXAif5htPFrYbNtJKsYd9/tGo0ix7LoHHK5pPePBG2uxqTNBSxwcLGVLUqQPeiz1HHfLqZcjnhxIb8tsuLozAQTAESZmBBncjOJxbg21Go7SGg0wTP5iLjr0UdrJKSKmI2m8nLTaXFQv2lVp/8AUDW/mqUxrycQT3KrgMZUqMc4DI0m1407PaIMkyDYGOZUFXAVWU89Kk1xdmuWjPMGDpAE9dI3ypKKumRbdWEztHMNPMIbUxlyCHn8tN59AomUKzgS9pbewm4GsGYD4sJyiZ3KJpc3VsnlppaZ0RtSFbodVrAsJBBk75EOmbzcRzCbsrDA05IEkEzGs6dNVDX2d8wfzM0FskAxLgYAJFyA06aKzgQYIiLyI4RAHSym628BFNy5LGy6Q+czx9+BWlIQfYdPM4v4ADvjKP8Ake8IyVpaVVC/Zl66SeWl9IYQkhOKRWiiMlOCalCAHpUwJ0IAzeMollQt4uEHiIjzbHgq4dLriAbHgSAJjuhHNqNGemT/AJh5SPVCcSRkaRuqEeIPvuWPmjsm4o38M/JjjJ9kdPZtyWxczEQNAN3SVYbsm8u0iDEzGsW3SrmzBIn3zRJtMG4cQfEHuVfczpXoFjY1F7gXtJNjAERAgESNf0RJuGBDQ5ghlmzM928BWGUj/wBweF11R7Wi5zHchyGogLHUnnFUXWDG5na3nKW3462PVGq7+xbghlcmcx106BXK7v5fGyi2ThGkC/h2lUYHNLhAcYF5ykyDPOTZFjSIuZHWYVXBstMwfXqi1Kq6Psk9CCPNNyshtroG1WW3D3w3qHD4PNJI6Tqi1SofwKsHnok2G1gHHtiQosA/7Ea3HcHGPqrG19VX2a2WnjJM8t0eamviNcMN7FH8kfmMq/Cq7MH8pvOT4k/RWStvEqhH8RgZ3eWX6ziU1KmrocSNpTgo2KQFMBwTgmylBSAqbWpg0+jm+Zj6oPtSzQB90tE8jOXv18FoqtMOaQdCIKzm18LUa28FudvanWxDRl1nj+6oarE3JTRp6PLFR2N83wWNnVOyO5E8Mydb+SDYSzRHL9UWwlayzGa0Qq3DsAuAqePxTWiBE7osocVjotqToh9eiRcmXHfFgU+wZK6cwBRcURk7lm6OMOYGo0N3SDI68lombSGXdpxRQJgrKA4jj6qfB7VIdlOm4odj8Vnd2bX13A8FYwdIEQf36ooGH3YiRuQ/E1I0UNKoW9k9x4j9U2sb++Siw4Bu0nSPJRbJwr3ghogZi0ukQLNJgaki0Dmn7TbFufvyVz4a/wCk48ah8mtCt6aCm6fRU1WR44bo9hdjA0ADQAAdBZcSulctgwRuZIXLiE0hMBjXJ7Sq7SpAUgJgU6VBnTs6Bkhch23WzQdyLT5gfVXS5Q4mnnY5v4mkd+7zhRkrTRKD2yTBWzXAho5fREaVM5i33ogOyMQQ4DQiQtRTPaB4gFYElTPSJ8EJw2WXkS705KvXfJKN1qdrcFj9qMxVN8jIac3cxrnOaObTfwlSir4IN1yy67B5pHoo6Hw46LPcBwn0U2zWuqRlxAMvLJyMuQJsBBMSLjciTtn18gca4i1wwQZMWOmtk7oW5eyhT2dlACXTTr78FW2q0M7JdWrPJa4/Le0QyYdvieA3qLD7Gf8AMc41ajWZuw1rgTH+YxqSCY3SlVqySl6D7GAgb+H7eKbjaWUd49VZwdGLG8cde9VdsVNObgPRc2NMCbfqQ7vPv6olsSlloMHGX/6jI8oQfGD52IazdN4/CNfTzWjaff0Wpo4UnIzNdk6gSSllMzLsyvmaKVyRdKAKbCnhyhlOzIGTSuzKLMulICbMklMzKDHY5tJhe8wBu3uO4DmUwoA7Tb8uu4iLkPgHTNeD9EdwuMlrXcPMFY3BYs1Kr3P+1Vk8gReO4WHRHNm18hynQ+Cxs6W50beCT2KzX4fEZhqosSwET7KEiuabraOsOv1RXD1ARCrndMqfwYdcwTe+/hY7rWXUtm02gABgA07P2TEWBsFZ/hyDwUraRO9Oyf6Vn4dv+Z0aToOikoNEzw8ApTQnX9E4U4SbCxtatl5IDi8bndm+6wTylXdtYzKD0j9FnqtXsBovNyPQd5QkQbJNg49v8Q5rrPe2WHcYJLm/mIAPcVpgV59t3BOo1RqHhrHSDGV1wb8QW+qPbE+LGVGhtZwZUFsxsx/OdGu4g24ctnBJKKRjaiLc3I0gK4OULH5tCD0IPolzKwVSXOuzqHMulAyvKUFQVqzWiXENHFxA9UMxPxLSb9gGp07LfE/ootpdkkm+g0CqmO2xSpWc+/4W9p3gNO8rMYvb9SoD2srfw07T1cblUc/BvnvXKWX0dY4vYYxnxZUdak0Ux+J0Of4fZHmgGIque6XkudxcZPnor1On2QYubwFTqM7S5ObfZ1UUugl8PAfxVEOAguLSOMscFp9p7HdSvqwmA7gT9x3CRod6ymDdkqUn/gqMcegcJ8iV7FTwoewgtDhGVzT95vuD3LhkjuO+ObiYKnWzMyu3XB981b2Xjbw7UXHOyn2x8POokubLqZNnalvJ367+qE5fHpoqjjXDLcZJ8o1gqyPeiVr0AobRtH3hu4ohT2mHD1BsVA7KSL7nKGriIEb1Vq7Qb5cUJxO0iT2dePAcOqKsNyIds1sz4nmUU+FdlSTXcLMtTne/e7u0HM8lDsX4cdWOd8hk6/eefwt+rty2bqLabMoAAa3QaADQDz8F3hEq5J/SPM/jSmPms/I8f6Xj/wClkHC623xrTOaieIqerCsdXZBVuBTkiNggyLHiLHyIRTDbexLNKrnDg8B487+aoUmKam3d4Ke5rojtT7NDhPjA6Vaf9VM/8Xfqi+H25RfpUA5Plh/3W8CsW1iQN5KSytEHiTIKlZzzLiSTvNz4nRKylvKlFO4UzW+q5tnVIiZS17h9U8jdxt42Tx9T+n1SUbvHj4CVEZYqOVSqJMhXn33qlVZGqEDJmszNItcfT34L174OxnzsMypvygO4yLHvBEryLCO6rd/4X7VyVKtB1v8A9G/ldZ0dHCf6kmCN1Vw44AtNuV/offLPbS+EmuJNOGncD9k9N7Ty5LXmmO4+U/Q+vVJ8jce477c+I8x3qDVklKujyvaWyH0zlqNInTeD0O/1uELq0HN0e4d/6r2Stgm1GlrgDyIse7nvHVZDaHwox7yKT2w2xDyYaeAeBePcrjOLXRYhkT7MRTw2Y3e53fbwC0vw/wDDXzYc4EUhuFjU79zNb745q1hfh2lTdNR7agab06ZMO5GQJHKbrYUQ1zRkIIPC0cbbosIjglDklkklwitTogDSABDQBu0sB3AKntQwMu83PvwCLVQG3Ojb98WHcL+CAvBqvJ3exHX9V2orGK+NnCaA5VHd002zykgrGYwXW6+PqMYimPw0fV7j6jyWLxrCusSDK2HhWsu8DTXooaLOatsA5lNiRwb79U0hOpCLRpp9PK3cpAEhkDN/vVOaL+KVoSO38ggBJ7Pd6yfoE/CjtOPAR3k/smv4e9P3U+Fp9mdxJPcLIAe0n3EeaR0R/bzT8nuUx7ISGRNaQd+5XsDjzh69OsDGV0O/I6AfAwVUa2U8gOBBu3f/AJuXRMR7ls3GiowHcfI8On9uCtxu8Dvt6keawPwRtf8AlNDjMH5T+T2gQf6mwesrX47FHJlEyROYaxy4H3vUHwOiri/iBpqfKbctMOe02B0LWka8zuVduCsWw2JOXKYABuLAfa1kzqs6dmvph5ByxcAWuHW7o1WlwGIzgEAkuGaJAETk133Wdmct3JZhSRD835Uh15jdyvu3wfBD8X8QGm4VKUS1wDmyAHtkS06XjQ6ggdFNtqv3GcojjYi9uKE1Nlu7AeSTVcCSdYPZB6wJ71zxQblfolJ0jSYzGfMgN0IDuubtD1VvB4SO656/sJPgocFhbyBYWaN3ADwgeKJtp7u8++ZWmVjzP4+bOKn/AMbD0b2hH17ysbi2+/qtn/iW0fxnSjT6j7WnBZCqNd/P9f1XREGUmATpKuUmk8lECeilbpcpsBjxBmeXvoVLKa9n6JtHSN416HQ+SAEjyXBs+K5cgDqjvr+qstblAB4D0CVckxjmEm4vb3qml3quXJAIXTbdo47+gXN18ly5MRpfg5kuqCftBviJLT1gEdwW/wBmkuAnc2PAgfRIuUJE0V9r0stKq88D/wC0fVQbBLXtYYnsugmQYkSLHiPJcuVHU/TO2Mr7Soh+IZTFgCXGJFgCSP8AaEdxOBFTKd4MjyMLlynp/jYsnZawzRlnQAT3xdOo1Q4TvzX7v2hKuVi+UjieY/4ivnHVOTKQ/wBk/VZY7+4eK5cuqENqUuW6enT9Ejbd4kdFy5MRH8wkwNRqToB5KelSAiN+p3yuXJsD/9k=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604990" y="3716338"/>
            <a:ext cx="192024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John Barrasso</a:t>
            </a:r>
            <a:endParaRPr lang="en-US" altLang="en-US" sz="20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-</a:t>
            </a:r>
            <a:r>
              <a:rPr lang="en-US" altLang="en-US" sz="2000" dirty="0" smtClean="0">
                <a:solidFill>
                  <a:schemeClr val="bg1"/>
                </a:solidFill>
              </a:rPr>
              <a:t>Wyoming</a:t>
            </a:r>
            <a:r>
              <a:rPr lang="en-US" altLang="en-US" sz="2000" dirty="0" smtClean="0">
                <a:solidFill>
                  <a:schemeClr val="bg1"/>
                </a:solidFill>
              </a:rPr>
              <a:t>-</a:t>
            </a:r>
            <a:endParaRPr lang="en-US" altLang="en-US" sz="20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dirty="0" smtClean="0">
                <a:solidFill>
                  <a:srgbClr val="FFFF00"/>
                </a:solidFill>
              </a:rPr>
              <a:t>Environment &amp;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dirty="0" smtClean="0">
                <a:solidFill>
                  <a:srgbClr val="FFFF00"/>
                </a:solidFill>
              </a:rPr>
              <a:t>Public Works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C000"/>
                </a:solidFill>
              </a:rPr>
              <a:t>Tom </a:t>
            </a:r>
            <a:r>
              <a:rPr lang="en-US" altLang="en-US" sz="2000" dirty="0" smtClean="0">
                <a:solidFill>
                  <a:srgbClr val="FFC000"/>
                </a:solidFill>
              </a:rPr>
              <a:t>Carper</a:t>
            </a:r>
            <a:endParaRPr lang="en-US" altLang="en-US" sz="20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C000"/>
                </a:solidFill>
              </a:rPr>
              <a:t>-</a:t>
            </a:r>
            <a:r>
              <a:rPr lang="en-US" altLang="en-US" sz="2000" dirty="0" smtClean="0">
                <a:solidFill>
                  <a:srgbClr val="FFC000"/>
                </a:solidFill>
              </a:rPr>
              <a:t>Delaware</a:t>
            </a:r>
            <a:r>
              <a:rPr lang="en-US" altLang="en-US" sz="2000" dirty="0" smtClean="0">
                <a:solidFill>
                  <a:srgbClr val="FFC000"/>
                </a:solidFill>
              </a:rPr>
              <a:t>-</a:t>
            </a:r>
            <a:endParaRPr lang="en-US" altLang="en-US" sz="20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248400" y="3716338"/>
            <a:ext cx="2286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Lisa Murkowski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-</a:t>
            </a:r>
            <a:r>
              <a:rPr lang="en-US" altLang="en-US" sz="2000" dirty="0" smtClean="0">
                <a:solidFill>
                  <a:schemeClr val="bg1"/>
                </a:solidFill>
              </a:rPr>
              <a:t>Alaska</a:t>
            </a:r>
            <a:r>
              <a:rPr lang="en-US" altLang="en-US" sz="2000" dirty="0" smtClean="0">
                <a:solidFill>
                  <a:schemeClr val="bg1"/>
                </a:solidFill>
              </a:rPr>
              <a:t>-</a:t>
            </a:r>
            <a:endParaRPr lang="en-US" altLang="en-US" sz="20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Energy &amp; </a:t>
            </a:r>
            <a:r>
              <a:rPr lang="en-US" altLang="en-US" sz="2000" dirty="0" smtClean="0">
                <a:solidFill>
                  <a:srgbClr val="FFFF00"/>
                </a:solidFill>
              </a:rPr>
              <a:t>Natural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dirty="0" smtClean="0">
                <a:solidFill>
                  <a:srgbClr val="FFFF00"/>
                </a:solidFill>
              </a:rPr>
              <a:t>Resources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C000"/>
                </a:solidFill>
              </a:rPr>
              <a:t>Maria Cantwell</a:t>
            </a:r>
            <a:endParaRPr lang="en-US" altLang="en-US" sz="20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C000"/>
                </a:solidFill>
              </a:rPr>
              <a:t>-</a:t>
            </a:r>
            <a:r>
              <a:rPr lang="en-US" altLang="en-US" sz="2000" dirty="0" smtClean="0">
                <a:solidFill>
                  <a:srgbClr val="FFC000"/>
                </a:solidFill>
              </a:rPr>
              <a:t>Washington</a:t>
            </a:r>
            <a:r>
              <a:rPr lang="en-US" altLang="en-US" sz="2000" dirty="0" smtClean="0">
                <a:solidFill>
                  <a:srgbClr val="FFC000"/>
                </a:solidFill>
              </a:rPr>
              <a:t>-</a:t>
            </a:r>
            <a:endParaRPr lang="en-US" altLang="en-US" sz="20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2" name="AutoShape 4" descr="Image result for Robert Aderho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Robert Aderhol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4" descr="Image res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48" y="1280160"/>
            <a:ext cx="1901952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https://upload.wikimedia.org/wikipedia/commons/e/ea/Pat_Roberts_official_Senate_phot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0" t="2835" r="8824" b="35656"/>
          <a:stretch/>
        </p:blipFill>
        <p:spPr bwMode="auto">
          <a:xfrm>
            <a:off x="734696" y="1295400"/>
            <a:ext cx="177990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 resul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1828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45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1301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457200" y="0"/>
            <a:ext cx="82296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FFFF00"/>
                </a:solidFill>
              </a:rPr>
              <a:t>Key House Appropriation’s </a:t>
            </a:r>
            <a:r>
              <a:rPr lang="en-US" altLang="en-US" sz="3600" dirty="0" smtClean="0">
                <a:solidFill>
                  <a:srgbClr val="FFFF00"/>
                </a:solidFill>
              </a:rPr>
              <a:t>Chairs</a:t>
            </a:r>
            <a:endParaRPr lang="en-US" altLang="en-US" sz="3600" dirty="0">
              <a:solidFill>
                <a:srgbClr val="FFFF00"/>
              </a:solidFill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914400"/>
            <a:ext cx="8235950" cy="76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66"/>
              </a:gs>
              <a:gs pos="100000">
                <a:srgbClr val="FFFF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7174" name="Text Box 19"/>
          <p:cNvSpPr txBox="1">
            <a:spLocks noChangeArrowheads="1"/>
          </p:cNvSpPr>
          <p:nvPr/>
        </p:nvSpPr>
        <p:spPr bwMode="auto">
          <a:xfrm>
            <a:off x="685800" y="3716338"/>
            <a:ext cx="1978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Rob Aderholt 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</a:rPr>
              <a:t>-Alabama-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dirty="0" smtClean="0">
                <a:solidFill>
                  <a:srgbClr val="FFFF00"/>
                </a:solidFill>
              </a:rPr>
              <a:t>Agriculture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C000"/>
                </a:solidFill>
              </a:rPr>
              <a:t>Sanford Bishop</a:t>
            </a:r>
            <a:r>
              <a:rPr lang="en-US" altLang="en-US" sz="2000" dirty="0" smtClean="0">
                <a:solidFill>
                  <a:srgbClr val="FFFFFF"/>
                </a:solidFill>
              </a:rPr>
              <a:t> </a:t>
            </a:r>
            <a:endParaRPr lang="en-US" altLang="en-US" sz="20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C000"/>
                </a:solidFill>
              </a:rPr>
              <a:t>-Georgia-</a:t>
            </a:r>
            <a:endParaRPr lang="en-US" altLang="en-US" sz="20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7175" name="AutoShape 10" descr="data:image/jpeg;base64,/9j/4AAQSkZJRgABAQAAAQABAAD/2wCEAAkGBwgHBgkIBwgKCgkLDRYPDQwMDRsUFRAWIB0iIiAdHx8kKDQsJCYxJx8fLT0tMTU3Ojo6Iys/RD84QzQ5OjcBCgoKDQwNGg8PGjclHyU3Nzc3Nzc3Nzc3Nzc3Nzc3Nzc3Nzc3Nzc3Nzc3Nzc3Nzc3Nzc3Nzc3Nzc3Nzc3Nzc3N//AABEIAJoAfgMBIgACEQEDEQH/xAAcAAABBAMBAAAAAAAAAAAAAAAAAwQFBgECBwj/xAA8EAABAwIDBAcFBQgDAAAAAAABAAIDBBEFEiEGEzFBByJRYXGBkRQyQqHBI1Kx0fAIFSQ0Q3Ky4VOiwv/EABkBAAIDAQAAAAAAAAAAAAAAAAADAQIEBf/EACIRAAICAgICAgMAAAAAAAAAAAABAhEDIQQxEkETURQiI//aAAwDAQACEQMRAD8AoeVGVK5VjKuoZxPKjKlMqzlQAllCMoSuXuTilw6srDalpZZe9rdPXgobSVsKsZZQjKrph3R7iVXGx880NPm+Gxe4eNtPmpNnRi1t99izrcssAF/VyU+RjXsYsU36OcWRlV5rNgHxX3FY91v+SHQ+YJVWr8NmoZSyV0ZIPwu19Dqpjnxy0mQ8cl2iPyoypXIjKmlBLKsWS2VGVACNlmyVyoyoAVyIyJzkRkQA3yIbG5xAa0uJ4ADinGRSuDwmN4lGkgsc5Fw0dw7UvLkUFbLRj5Md4JsxG8h+IBzidRG3QD+5XGOSHDw2OCFjdLagNt4BRdBVUsTh1nSyOu4i9gVtiTWPBc5/HXI3n4nsXLyZJTds1wiokkMZa12RszM40LWEm/jbmtXl0vXfRvde5IZO+/oqPiNU+na5olkjsdGxDKB53UAcUBkLXSSG/wAbpiCUtRLtnS5q2GjbmGGVEAA6xfICD/2BTOaSkxmJzQ+OzdQZHktH0VTpcdByiSQXtYhwF3eLibpR2IxTNcaejpi9uodI4y+eX3R53VkqdlbNDhQnxF0EE0BGpu19xe2gTCqpJqSZ0NRGWSN4gj8FNbNND556+qka8g5XsMTQTcacOC1xed1SXtks4DVrz8Pl5arXDkyjqXQmWJPogsixkSsV3Ah4s9hyub2JTItykpK0Iaob5FnIl8iMikgcZO5GTuTrdo3agDShgEtZEx2gvc+ScVVSxshjY4NjadTa5cUg+Q07XOaBmLSAq5SmqrJ7NYRd9734rBync6NGLotUVflltF1RxuXAklOJsTLhljY8uI91o/EqFNBiFGbileQdc1gb+aBPV1UJEdNUGMmznBpNyso/xkReLyPleT1jr2kqJeZGgBpy9pP+1dI9namdoMcL8xHMWAT2k2Maxuesym5sGtF7I80iywykc+jBJvo49pKmcNkfE29mX+6STr4K2S7K4az4XE8usVGS4ZHRyE09h2aXR8iZf8eSI2OpmbVxiZobI8kEMYGjKdLW7k5pHk5N71g4kG/I2t+IPqk90HTPe49ZsbiDfUuuNfmPRPoGMD2sebNcWva7suwX+asnYmaoSENi5xad4fe/XqsZFJmEiE31PA9/61Tbd6Bb+O/1oy5FuxrkWcic7tG7WgWOsiMiebtG7VLJoi66AugzDkQm2EU7TVAuA0Nm25KaljvE8W5KGo6oMmaywznQ201WPkrdj8RfKX3A3gANVJU5YGANYAOFgFD4e4lnWFjbXuUlEXcgLdy5jezsQWh2Ra1raJtOS4ELcl1rkG3ZZJSlx1sLqBiIWuOSxJ8lCSWfITbhqp/EI3FpsQO1Qr4Dqb80R0ElormIEwPztuGuFjfyW9JL7SwNJvlsM3MC/wDtSb8PNc8wk3uDbuKrtC2bDsWbDLcCRxjc09+l1rgjnZlsuO5+2nu8ZW6ltu4X+qaiPQc9ErNice8ySODA43nNr5BYcO86BLBjXAOYbtIuD2rZgktox5YSpS9DXdo3adZFndrTYkdbvuRu+5Pd2sbtUstQz3V9LcVXMTw52G7R07+Mc7w5hI8iFcAyzgbDQphtVGJ6zCqhguBNc91x/r5LJyZO19Gvjwi0/sfUsuV+XUvOuilo56eJodKSD3jVR8dM9tIJWAl9riwue5MKrCMdqIS8Vbd67gwSZIwLHuJve3osEYps3uTiix+1wyWETw4JGWYsiJ4myruGUdXC1kdVUuc5rTvXB9wT3aKae9jqN7Xe+AiUaGQk2iPq8Qhj6pG9lPBoKjaiupshdVVdNT69WPeAu9Ao7DmRzY1Uipke1vAG1w1T1fg+H18zJpDITHq1kYysva17DwCuoR7Yqbn6IinqmRvfNBIyRttbHVNNpqMS0Ta2Jv20OV2nG11LOwtkBfK1gYNNLe94rehbHVSTQSNa6N7dQmRkrpCpw02ysvlZ7Q0E6T2Lv7bC3ofwViwwF9ILjUEhQ+M4eyGqhjp2HMGHU82i/wCFlYMFZmw6N/J5c4d4vonYV/Qpma+Cjbd9yN33J7u+5Y3a22c6h5u0btO90jdKllhpukjUQCVjonMDtC5l+RHMepUjulpPDmheOdkvLFSi0Nwz8J2awTB8ccYcQMg1WshlaCLteO9RdDPazXG5bpr3KSfXRRU5kdqRysuWlR2YpNCEolZHnaMltbqOfUfYuzPs4nUhEk09YDUVBc2Ei7GtGtu2yzHTw7gl77X4C1lFbGJRRVnTmlxJ/XtvD7yttNvRCJLdUjQgqnY26nFfui4kjTQKa2UqallE6KdxLCeq13IJlaFqnKiTxKc+z9Yg+CZ4PcyyFoF8vNa4xKb2Hu8Fph8rWvitfNw8VfEhXI1EWxiISPp5bWc2UwkdocNPwPqpyGnbHFHGwWa1oACYYoY4cFr6rIHPgYKgB3DM29k8wLFaXGqJtRSkB1uvETqw9nh2LZjW2zm5ZWkhfdo3Sd7tZ3SdYgd7tG7TvIjIqEjPdoEeqdlliFndosCoYzD7NiPVGVkzcwI4XGh+iTELahzGy3MQ1cO2ym9qYYRhpmmmjidEc7DI62Y82+ahcNqmTQCxHD1C5+eDjKzrcXJ5Q8RzIM77sI0IAA0WlVTxzsAewP7wUjNRUr2Wa2xvfMCQT5pP93xMjuX1AuPhcQlo01fZHV+GQQvuxjWnnrqE19pZTPsHtB7Lp5U4fBK05Wve7tcfqmTaNlLmeGMB5ho4K3oq1XRIvhdUUDqhzNA7QnmFFU0pZIXDgyxF/FPpsVPsXs7tA1qqtfW7tpynrHl2q+LTE5qaokcex8vwjE4s2krBCB4u1+voqjguL1WF1TJ6STI9voR2Ecwk8VqHvZFCScvvnvPD8/VR+ay1RbOZOrO37O7Z4ZizGR1L2UlVwyyOs1x7j+atAZcA8jwK82CQusLB3YDyVgwjanH8JhMNHXN3XKOYh4b4X4JnkLo9FbtGQpzkPYufdJW3h2eIwvCsjsRe0OkeRcQNPDTm4/JVJLLjuM4bgVPv8Tqo4R8LC4Z3+A4lcwx7pSrKguiweEUkZ/qyWdJ5DgPmuf1tfVV1Q+oramWeZ560kjrkpqXKGwH1didVXTmesnlqJTpnkdcqb2W2ibS/wlY4tj/pSE6N7j3KqIVZLyVMvCbg7R2ujq2SgZXA3HI3UkHmRtmDlxK5j0dwVuKYjU0FJO4TMpnTwsJuHFrmgt8w75K2QYpUxN+0i0tqWnUeRWWWJro6mLkxmt6JmdjhcteLjlZQGJVZjiOd4sNFrUYy433bJHE8RwVcxL22sJdIN1F2XRGD9k5c8UtDeuxkOLg2xbwv2pDD6abGKxxfdlNEM8r/ALrR3+Ce4FsnWY3WCnpYzlB+0kI6rB2n8lN7etpNlcIjwGgA9qqG3lf8WTmT4kW9VojFI52TI2c7q5xU1UszW5Wvd1R2DgPkkUIHFWEmUHwQdClYmgC7hx5IA9V7QYhFguCV2Jz6spYXSZfvEDQeZsF5YxCuqMSrqiurH5qiokMkh7z+rLuXT1iBpdlaWhYda2qAdY8WsBcfnZcEQAIQhSQCEIQBe+hN4Z0gU7T/AFKaZvyB+i6ztjsrvHy4jQMuHdaaIdv3guQ9DjHO2+ont4RxSOd4Wy/ULpPTHtbV4fTtwbB3uZUT/wAxKx1nNaQeo08ibctbcOKq0Xg2nordLhcUjiW3e8nlrqrPhWwE1a5slefZ4eOUe+78k16H9o5cXrKqjxR0EtVFCx0Eoia17mi4dew1Purq4VUhs8jWkiLp8Pw7BMNcyniZBBEwuc49gFySV5a2rxh+P7QVuJE9SV9oWnlGNGj018yu39OW0QwzZkYVC8tqcTJYbcRCLZz53DfMrz0roQ3YIQhBAc1tnK0vqshBJ2b9onMP3EPg+29equMrtn7RgHseBHnvpf8AELiaEDBCEKSAQhCAOjdCFFvdpKitPu08QZf+48PksdI75Z4oq95IdVVpdrys029PopjoCAz4tp8cP/pM+kgD9y4HoP5mT/BQy0eyt4PjUmFYnQYxTH+MpD9tEBY1DeBtyJLSb8NRfVel8NxCnxPD6evo5A+nqGCSNw7D9V5EqCcx1+H6L0B0bvcOi+YhxBbHUZSDw05KsUOzdnI+lDHztDtjWzRvzUtOfZ6e33W6E+bs3lZVJax6xt8AtlczggoWAgAWVhZCgk//2Q=="/>
          <p:cNvSpPr>
            <a:spLocks noChangeAspect="1" noChangeArrowheads="1"/>
          </p:cNvSpPr>
          <p:nvPr/>
        </p:nvSpPr>
        <p:spPr bwMode="auto">
          <a:xfrm>
            <a:off x="4503738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176" name="AutoShape 12" descr="data:image/jpeg;base64,/9j/4AAQSkZJRgABAQAAAQABAAD/2wCEAAkGBwgHBgkIBwgKCgkLDRYPDQwMDRsUFRAWIB0iIiAdHx8kKDQsJCYxJx8fLT0tMTU3Ojo6Iys/RD84QzQ5OjcBCgoKDQwNGg8PGjclHyU3Nzc3Nzc3Nzc3Nzc3Nzc3Nzc3Nzc3Nzc3Nzc3Nzc3Nzc3Nzc3Nzc3Nzc3Nzc3Nzc3N//AABEIAJoAfgMBIgACEQEDEQH/xAAcAAABBAMBAAAAAAAAAAAAAAAAAwQFBgECBwj/xAA8EAABAwIDBAcFBQgDAAAAAAABAAIDBBEFEiEGEzFBByJRYXGBkRQyQqHBI1Kx0fAIFSQ0Q3Ky4VOiwv/EABkBAAIDAQAAAAAAAAAAAAAAAAADAQIEBf/EACIRAAICAgICAgMAAAAAAAAAAAABAhEDIQQxEkETURQiI//aAAwDAQACEQMRAD8AoeVGVK5VjKuoZxPKjKlMqzlQAllCMoSuXuTilw6srDalpZZe9rdPXgobSVsKsZZQjKrph3R7iVXGx880NPm+Gxe4eNtPmpNnRi1t99izrcssAF/VyU+RjXsYsU36OcWRlV5rNgHxX3FY91v+SHQ+YJVWr8NmoZSyV0ZIPwu19Dqpjnxy0mQ8cl2iPyoypXIjKmlBLKsWS2VGVACNlmyVyoyoAVyIyJzkRkQA3yIbG5xAa0uJ4ADinGRSuDwmN4lGkgsc5Fw0dw7UvLkUFbLRj5Md4JsxG8h+IBzidRG3QD+5XGOSHDw2OCFjdLagNt4BRdBVUsTh1nSyOu4i9gVtiTWPBc5/HXI3n4nsXLyZJTds1wiokkMZa12RszM40LWEm/jbmtXl0vXfRvde5IZO+/oqPiNU+na5olkjsdGxDKB53UAcUBkLXSSG/wAbpiCUtRLtnS5q2GjbmGGVEAA6xfICD/2BTOaSkxmJzQ+OzdQZHktH0VTpcdByiSQXtYhwF3eLibpR2IxTNcaejpi9uodI4y+eX3R53VkqdlbNDhQnxF0EE0BGpu19xe2gTCqpJqSZ0NRGWSN4gj8FNbNND556+qka8g5XsMTQTcacOC1xed1SXtks4DVrz8Pl5arXDkyjqXQmWJPogsixkSsV3Ah4s9hyub2JTItykpK0Iaob5FnIl8iMikgcZO5GTuTrdo3agDShgEtZEx2gvc+ScVVSxshjY4NjadTa5cUg+Q07XOaBmLSAq5SmqrJ7NYRd9734rBync6NGLotUVflltF1RxuXAklOJsTLhljY8uI91o/EqFNBiFGbileQdc1gb+aBPV1UJEdNUGMmznBpNyso/xkReLyPleT1jr2kqJeZGgBpy9pP+1dI9namdoMcL8xHMWAT2k2Maxuesym5sGtF7I80iywykc+jBJvo49pKmcNkfE29mX+6STr4K2S7K4az4XE8usVGS4ZHRyE09h2aXR8iZf8eSI2OpmbVxiZobI8kEMYGjKdLW7k5pHk5N71g4kG/I2t+IPqk90HTPe49ZsbiDfUuuNfmPRPoGMD2sebNcWva7suwX+asnYmaoSENi5xad4fe/XqsZFJmEiE31PA9/61Tbd6Bb+O/1oy5FuxrkWcic7tG7WgWOsiMiebtG7VLJoi66AugzDkQm2EU7TVAuA0Nm25KaljvE8W5KGo6oMmaywznQ201WPkrdj8RfKX3A3gANVJU5YGANYAOFgFD4e4lnWFjbXuUlEXcgLdy5jezsQWh2Ra1raJtOS4ELcl1rkG3ZZJSlx1sLqBiIWuOSxJ8lCSWfITbhqp/EI3FpsQO1Qr4Dqb80R0ElormIEwPztuGuFjfyW9JL7SwNJvlsM3MC/wDtSb8PNc8wk3uDbuKrtC2bDsWbDLcCRxjc09+l1rgjnZlsuO5+2nu8ZW6ltu4X+qaiPQc9ErNice8ySODA43nNr5BYcO86BLBjXAOYbtIuD2rZgktox5YSpS9DXdo3adZFndrTYkdbvuRu+5Pd2sbtUstQz3V9LcVXMTw52G7R07+Mc7w5hI8iFcAyzgbDQphtVGJ6zCqhguBNc91x/r5LJyZO19Gvjwi0/sfUsuV+XUvOuilo56eJodKSD3jVR8dM9tIJWAl9riwue5MKrCMdqIS8Vbd67gwSZIwLHuJve3osEYps3uTiix+1wyWETw4JGWYsiJ4myruGUdXC1kdVUuc5rTvXB9wT3aKae9jqN7Xe+AiUaGQk2iPq8Qhj6pG9lPBoKjaiupshdVVdNT69WPeAu9Ao7DmRzY1Uipke1vAG1w1T1fg+H18zJpDITHq1kYysva17DwCuoR7Yqbn6IinqmRvfNBIyRttbHVNNpqMS0Ta2Jv20OV2nG11LOwtkBfK1gYNNLe94rehbHVSTQSNa6N7dQmRkrpCpw02ysvlZ7Q0E6T2Lv7bC3ofwViwwF9ILjUEhQ+M4eyGqhjp2HMGHU82i/wCFlYMFZmw6N/J5c4d4vonYV/Qpma+Cjbd9yN33J7u+5Y3a22c6h5u0btO90jdKllhpukjUQCVjonMDtC5l+RHMepUjulpPDmheOdkvLFSi0Nwz8J2awTB8ccYcQMg1WshlaCLteO9RdDPazXG5bpr3KSfXRRU5kdqRysuWlR2YpNCEolZHnaMltbqOfUfYuzPs4nUhEk09YDUVBc2Ei7GtGtu2yzHTw7gl77X4C1lFbGJRRVnTmlxJ/XtvD7yttNvRCJLdUjQgqnY26nFfui4kjTQKa2UqallE6KdxLCeq13IJlaFqnKiTxKc+z9Yg+CZ4PcyyFoF8vNa4xKb2Hu8Fph8rWvitfNw8VfEhXI1EWxiISPp5bWc2UwkdocNPwPqpyGnbHFHGwWa1oACYYoY4cFr6rIHPgYKgB3DM29k8wLFaXGqJtRSkB1uvETqw9nh2LZjW2zm5ZWkhfdo3Sd7tZ3SdYgd7tG7TvIjIqEjPdoEeqdlliFndosCoYzD7NiPVGVkzcwI4XGh+iTELahzGy3MQ1cO2ym9qYYRhpmmmjidEc7DI62Y82+ahcNqmTQCxHD1C5+eDjKzrcXJ5Q8RzIM77sI0IAA0WlVTxzsAewP7wUjNRUr2Wa2xvfMCQT5pP93xMjuX1AuPhcQlo01fZHV+GQQvuxjWnnrqE19pZTPsHtB7Lp5U4fBK05Wve7tcfqmTaNlLmeGMB5ho4K3oq1XRIvhdUUDqhzNA7QnmFFU0pZIXDgyxF/FPpsVPsXs7tA1qqtfW7tpynrHl2q+LTE5qaokcex8vwjE4s2krBCB4u1+voqjguL1WF1TJ6STI9voR2Ecwk8VqHvZFCScvvnvPD8/VR+ay1RbOZOrO37O7Z4ZizGR1L2UlVwyyOs1x7j+atAZcA8jwK82CQusLB3YDyVgwjanH8JhMNHXN3XKOYh4b4X4JnkLo9FbtGQpzkPYufdJW3h2eIwvCsjsRe0OkeRcQNPDTm4/JVJLLjuM4bgVPv8Tqo4R8LC4Z3+A4lcwx7pSrKguiweEUkZ/qyWdJ5DgPmuf1tfVV1Q+oramWeZ560kjrkpqXKGwH1didVXTmesnlqJTpnkdcqb2W2ibS/wlY4tj/pSE6N7j3KqIVZLyVMvCbg7R2ujq2SgZXA3HI3UkHmRtmDlxK5j0dwVuKYjU0FJO4TMpnTwsJuHFrmgt8w75K2QYpUxN+0i0tqWnUeRWWWJro6mLkxmt6JmdjhcteLjlZQGJVZjiOd4sNFrUYy433bJHE8RwVcxL22sJdIN1F2XRGD9k5c8UtDeuxkOLg2xbwv2pDD6abGKxxfdlNEM8r/ALrR3+Ce4FsnWY3WCnpYzlB+0kI6rB2n8lN7etpNlcIjwGgA9qqG3lf8WTmT4kW9VojFI52TI2c7q5xU1UszW5Wvd1R2DgPkkUIHFWEmUHwQdClYmgC7hx5IA9V7QYhFguCV2Jz6spYXSZfvEDQeZsF5YxCuqMSrqiurH5qiokMkh7z+rLuXT1iBpdlaWhYda2qAdY8WsBcfnZcEQAIQhSQCEIQBe+hN4Z0gU7T/AFKaZvyB+i6ztjsrvHy4jQMuHdaaIdv3guQ9DjHO2+ont4RxSOd4Wy/ULpPTHtbV4fTtwbB3uZUT/wAxKx1nNaQeo08ibctbcOKq0Xg2nordLhcUjiW3e8nlrqrPhWwE1a5slefZ4eOUe+78k16H9o5cXrKqjxR0EtVFCx0Eoia17mi4dew1Purq4VUhs8jWkiLp8Pw7BMNcyniZBBEwuc49gFySV5a2rxh+P7QVuJE9SV9oWnlGNGj018yu39OW0QwzZkYVC8tqcTJYbcRCLZz53DfMrz0roQ3YIQhBAc1tnK0vqshBJ2b9onMP3EPg+29equMrtn7RgHseBHnvpf8AELiaEDBCEKSAQhCAOjdCFFvdpKitPu08QZf+48PksdI75Z4oq95IdVVpdrys029PopjoCAz4tp8cP/pM+kgD9y4HoP5mT/BQy0eyt4PjUmFYnQYxTH+MpD9tEBY1DeBtyJLSb8NRfVel8NxCnxPD6evo5A+nqGCSNw7D9V5EqCcx1+H6L0B0bvcOi+YhxBbHUZSDw05KsUOzdnI+lDHztDtjWzRvzUtOfZ6e33W6E+bs3lZVJax6xt8AtlczggoWAgAWVhZCgk//2Q=="/>
          <p:cNvSpPr>
            <a:spLocks noChangeAspect="1" noChangeArrowheads="1"/>
          </p:cNvSpPr>
          <p:nvPr/>
        </p:nvSpPr>
        <p:spPr bwMode="auto">
          <a:xfrm>
            <a:off x="4503738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177" name="AutoShape 16" descr="data:image/jpeg;base64,/9j/4AAQSkZJRgABAQAAAQABAAD/2wCEAAkGBwgHBgkIBwgKCgkLDRYPDQwMDRsUFRAWIB0iIiAdHx8kKDQsJCYxJx8fLT0tMTU3Ojo6Iys/RD84QzQ5OjcBCgoKDQwNGg8PGjclHyU3Nzc3Nzc3Nzc3Nzc3Nzc3Nzc3Nzc3Nzc3Nzc3Nzc3Nzc3Nzc3Nzc3Nzc3Nzc3Nzc3N//AABEIAJoAfgMBIgACEQEDEQH/xAAcAAABBQEBAQAAAAAAAAAAAAAEAAEFBgcDAgj/xAA7EAABAwMCBAMFBgQGAwAAAAABAAIDBBESBSEGEzFBUWFxByIygZEUI6GxwdFCQ1JiFSQzNnLwgrLh/8QAGgEAAgMBAQAAAAAAAAAAAAAAAwUAAQIEBv/EACARAAICAgMBAQEBAAAAAAAAAAABAhEDBBIhMUEyIhP/2gAMAwEAAhEDEQA/AKHiliuuKWKaHOcbJ7LrilioQ5YhLELrivcUD5XBsbC4+SqUlFWy4xcnSB8Qlip2k0B8jS6Yut2wt+qlodA0wDCWCdzr2JEtv0XM9zEnVnQtTK/hTMfJLFXF/CdJK94grZIbfCJWZA/MWURqXDtfp+TnR86EfzYt2/uPoiQ2Mc/GDnhnD1ELiliuuKWKMCOWKay7YpYqEONk9l1xSxUIdcE+CIwSwUIDYJ8NwACSTYAdSURh5I3QYA8S1xF3XLIP7R3KDnzLFGw2HE8kqBItOle6zrAX33Vi0nSm2xDBiBex/NdaKjyktjZr/wAVY6aIMFmsuPHukWbYnlfbHWLDHFHoDi0+zbEldWxAkXaC3se49VJlgONyLHt3S5dhd2wubIIWyMkpLAu2v28kHLJNBYtfuD4Kbe0AHIjfp5ICraC0B427HxUtrwiqXpXdQ0an1FzpaYCCotkW/wAL/wBlXKrTqik3mZZt7Ag3BVwgkdBVNy+EmxUjX0LZWuBaHsds9pF/Qpjg3JJJM4NjUjdozbBNgpXVtP8AsNY6MXMbhlGSeyDwTeMlJWhU1Tpg+CfBd8EsFZQRh5JYeSK5aYx7HyVN0Qj6u7YcWE5yEMZ6lWnT6I09FFE0DFoCg6WhdUVnNnJEbSMB2tYKzROJgAjdiWiwv0CS7ubn0htp4uPbD6SIbO2sOymaaJrmtPZRdMHOaMut9/NS8BPJA3JIXBE7ZMeRmN7D6fovbRlbK1r7NPRcjm3cusfJMx9gSLm3ipZXY8rN922+ajqyNpyHYjv2UoSHAbWdbohaxlmEgBW/C4laqWHmZNb0GynuH66F9UHT4hvLwcHb3UU5jnSG526b9kKOZThz2NPu3LXAK8cqZrIuSJLiLSv8RoHOhbeWmJwAtdw8FRnwuje5j2lrmmxB7LS9BmbV6eXyjG9xfwVV4poG01ZFIHAmdhcbdNjYfonGplf5E2zjrsrmHknwRPLS5a77OMK5aZ0WTS23XZG8tLlrFl0Q2mOa2pxNQMQ7dr7e7bY7KxuNpLglzB02sqRp7zTcRz0znWpxMTi8X6nstEki5hjOWzhsD5JFsoda76QbSvDcSbfDexRr6+KnhbnsbW8CVFvY8MAadgPRV7VmzVDnNZaNv8c8r8YmjzPc+QXL34jpUU/SyT8U6awlkjwHdAOpuuseq0tQA1jwT4BZZPT6IXtji1Ez1V7XjZtf5hWnhnT5HysJne5rAHWI2I9VucOKLSi/C8sniYQS4DxJUdWaxRtEhc9tu1u6E4kMlHTjlOA73WeakGshNXqUc0zCR90w2IB6X9VIJydFdJWXKXXaLAESsDz/AA3uVKUcsGoaU5rXAStOWJ2JFt/oVQdNqqCoZemoKmmGVmh7C+Nx9eo69VbtGgkpKxkpdZrvdczIdCt8eEjLalGye4baItOqYj0bISfJQPEro5a2MRuyDY8XX7G6telbPq43Nt7oPvdz0NlTagGSeR5FsnE2TDUX9WLdp9Efy0/LReCXLTGzhCuX5JctG8tLlrFl0Z3xfSvo9ajq235czQSL9SOv4WV70vU4NSghnhdmcBfy8kBxPov+KUH3Y+/gOcf9224+agOFnCjqsY8hE4XxO1j4JZuRrsa6b5I0ulY1xcLW22XKupaaXaaIS26ZC+6VPJdrTe1/BST4OdEHW6Dul1nX4yojh+iFYail06Fk5JcZehBPVTdPBHQ04Y1jQbXNhYp5Z4aUjIt69Lr1zYp4s2t2PYOurcmzVUvCJ4uy+zxvdYjY28Qo6jxqMbtbdtt8Rv8AurJxJR8zSwCNw0bHsFVdMlYyzXjva6rwIuMolihp5JN3Ojb5Njsujw2IAEtLsr3d2T0sjTH7rhsga955m7rCy22D4neWvmgq5TY4yR9R0H/bqP5a9UzTUfeOvYEbHxCK5abakWo2KduScuKAuWfBLl+SN5ablrrs46DOWly0XykuUsWaBOX5KF1jTaeG1dFCGTZgPc3uDt0+isvLQ+pUxnoZ4x8RYcfXqEPKlKDQTDJxmmgPT3FrACT4rtqWrmkpd3kC3Qd/JD6e4SQMPi266CjD6kVErQ5sTDgD/V4/mkTQ9VXbBNNoJqyoFZqALGA3ZE79VIV8dTF79BJExhdk6J7CQR5EHZDy1lZHdzKSSRnT3CDb5EoOXV3HaWKZnqLK4o13JgOqcWapLI+j/wANkJLLE/l26IDTG1kczpKuRtz0ja3p81JP1algLpHZF5GwyUJPrUks7m0tLI8noSLD6olGlHiWQyFkZkiY6xO4CGqKgvx3vkLptOpaydn+YmaCR8LQdvmueoPZeolG2P3bbdyhv0y30TmnR3pw4dHFFctdKKmMNHDGeobv69V35ae4+oJHn8jubYJy0uUi+UlyluzAZy0uWi8EuWsFgnLTGPyRoiUJxDxLo/D0WWpVbWyke7BH70jj6dvnZUyERG00FfJTSbAOJj8Cw9P2UkHHa3wnqst17j+u1jUYHU8EVNTRP+7Z8T3X/qd+gVy0LX46nKlqCGTMsHN/H9kry4uLbXg3wZlONfUWoRNDLdWlR1VO1kREkRI7G/VSdA+OaHEv72XuooYnsORv5IPaDxlT7KrNWDEXp2taQepN1EQjnVAOG1+wVprKCBgLgy9h37KJcaeFr3tAFlbbD8lXR6qqg0lPhF/qv91o7qJ02WCp4godPmkAhjJkcXDaR43xv8wUJTVdRrmrPp6EfAPfk7Rjx9eoRvtEdS6PLwtTULRG6ESyOx6kkt94+JJuunXw3JOQv2thRi1E0Tlm+43CXLVa4d4wpKh0dLXP5bzs17u/qriGAi43TOUXF0xSnYHy0/LReCXLWSyta/7ROHNHe+IVDq6oaSDFSWfY+Bd0H1VJ1T2v6jMS3S9Np6YdnzkyO+gsFmyZBtmid1PjHiLVA4Veq1GB2LIiI229G2UDYC5A6/inTqiBmi0/2nVaaEdXOWj67w9IIYtTpmXwaBUNHWw6OHp3VT4Aonya7TzuZeOz7E+QW6abCySLBzQQRYghVNfzQbDJxlZmdBrFdpg5jrTRAb2PZEH2gadIBcyMd3yb+ymeJOGnae90lO0milJvtsw+HkFUdX4bjlZeNjBYehXFxV1IZxuSuB1r+NqYxubA43PUja6jKGTUuKKo6fpzDHGd5Z3DZjP3XDRuC6/VK/7NTMJtvJIfhiHif2WuaFoFLoFE2lpm3PV8lt3u8SirHBeAMmXJVPoG0PQaTQ6BtJSgk9XvPV7vErKPaHqba/ilzYn5R0jBCD/cCS78dvktX4x1QaNw/V1oP3oZjEPF52C+fyS5xe5xc4m5J7krpj0cM38DKuqeZG4m2Njsr3wv7S6jT6aGn1Fv2iJnuXv7zR4rOCb9Urov+rb7A8T6Z0XXtN1qIPo6hmR/luIDv/qluX5L5apNQqqN4fTzOYWm4IO607hj2pmGl5WqjnPYLB52cfU91pJS/JPPTJ0ydMgGhJePgku1HTuq6uClaLmaRrNvM2/VQhr/AALowgotMe5gDnUrnOPm4gq+6e3lPsoehaaWpo4mi8YPL9BjYfkFPsZi7oszbYaKoPl5Lqd/2ktEWJyL9gB5+Syuo1Xhyq1pkTdTqYqIyhl+SLEH+LMnZvmRdcfaxxRUurINApcmUrhlUPH85wPw+g7+JWe1RDQS65t26CyG43JJnVh6xuSPpekoqWhomQ0MbWRAXGO9/O/f1QNY73j4rOPZTxu6V7eHtSkyNv8AIvc65sBvGfTqPotEnN3k9gr406OblaMl9sGqOfUUelNd7rLzSgHv0aPpdZwpbivUDqfEeoVd7tdMQz/iNh+SiUUC3YimTplChJ+vVJJQgySSShBKb4KpzU8V6ZGO0pef/FpP6KEVo9mv+8qL/hJ/6FQtem50NIMMz1BuPJFahPyISW/6jtmeR8VyoyeV80NqJJkiv/QPzQ/odGT+0HGbW6RjA77qM5Y7kklVaqD5pYqSIl0k0rWN2I+I2H5qy69/u2qPg1qrGqEt1KItJBBBBHjdXdugkko4+S9NRreBaSLSKeloH8jUKe0kdWNn8zrclSc/Ecg4M1Ctq4+TqFNE6GeLpjNawt5G9x6+SmAbvBPgPyVW9qQDdBnxFs4WZW72kba6tOwMlSsxne25ue5SSSWgIkkklCCSSTKEP//Z"/>
          <p:cNvSpPr>
            <a:spLocks noChangeAspect="1" noChangeArrowheads="1"/>
          </p:cNvSpPr>
          <p:nvPr/>
        </p:nvSpPr>
        <p:spPr bwMode="auto">
          <a:xfrm>
            <a:off x="45069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184" name="AutoShape 19" descr="data:image/jpeg;base64,/9j/4AAQSkZJRgABAQAAAQABAAD/2wCEAAkGBhQSERUUExQUFBUUFBgUFhUUFBQVFRQVGBcVFBgYFxgXHCYeFxkjGRUYIC8gIycpLCwsFR4xNTAqNSYrLCkBCQoKDgwOGg8PGiwkHCUsLCksKSwsKSwsLCksLywtLCwpLCwpLCwsLCkpLCksKSksLCwsKSwpLCwpKSwpLCwsLP/AABEIANcAsAMBIgACEQEDEQH/xAAbAAABBQEBAAAAAAAAAAAAAAAFAQIDBAYAB//EAD8QAAEDAgMFBgMGBAUFAQAAAAEAAhEDIQQSMQVBUWFxIoGRobHwBhPBMkJSctHhFCOC8QdikqLCM1NjstJD/8QAGgEAAgMBAQAAAAAAAAAAAAAAAAECBAUDBv/EACMRAAICAQQCAwEBAAAAAAAAAAABAhEDBBIhMRNRMkFxYSL/2gAMAwEAAhEDEQA/ABwangJ0JQ1WyoIAlhODU6EAMASp5C6ECGLoT8q6EAREJCElfFsZ9ogWnuQ+vt5gPZl0ak2A8df3UXNLtk4wlLpF8hNDUGrbaeSMuQDWJBMbrk3SjapG+Vz80Dp4JhgBOAQ+njnES2HX6fVOZtaDDhF9R689FJZYv7E8M0EAE4BdTcCJF08Lochq4BPhdlQIYuyp8LoQBFCaQpoTSEAdCUBLCfCQDQnQuypwCBjcqUBOhA/iXa5pgU2GHuEuO9rfpPolKSirY4xcnSLeL2uxhIHaIMGLgH3zQyrtV7hYgTwmR0Q3BkxbUARAl2+D9Lc0RwuzDALtbaa2EG6z8mokaOPTxKFVk6yTrczHEm996WlhrDdxO/cD1RcbIk8O9WqeyBmnf6z9bKo8pcWIB1sLP3SIv14Ee96VuC3XsJvJ9gLSDZw5nrdMGzmgkxqo+Qn40Z2pgCyYvwOaOswIH9k35LouCfR3f1G7Wdy0L8OCItpHRVHYRwka9DpvU1kObxgrDY405LDebtJO/iDp0laDZ+0G1W2gO3tkT3cQs/iqQEkcNDa86nd3/wB0FqYiHWE8Z4cBG88fRXMWZlPNhTPRsqdCy+xfiAtytqGWO0JPaZwk72+YWqj3796K7GSkuChODi6YyFxToXEKZAjhNIUhCTKkB0JYSwlhACJQEoCUBMBAvPsQTUqPqkntEkbyQTDY/pjwWr+JdoCnSyj7VS08G/eM+SEYagHMZA+06T0YInpuA5lU9Tkrgu6aF8kmx9nw0F2pgnumEaoibD91BEAdIVrDC3vRZE5WzXjGkTNap2t3pKVHkrjKSijoRhia6nI0Vv5SV9NAA2pTVWsyyKvYq1WnZIAFVYDZCMXhA3UdDpqRaRpu7kcxNOD5qtiKAcMv4h4EaHuK6xlRznBNGZqta0Eg5iLw0zHXfC3eyXTQpzfsC/Lcs03D2uG5mnK4OA05HUDRH/h500APwEsv1n0K1NNK20ZOpjSCKQp0LoV0ojISJ+VJCAOhKuK4BIBUoC4JwCYGI+I8R8zEubuZDIvoLkzuuUZwdCAJEQxrY4Abh4z3oLRYHV6hsZqa6fesAOZie5aao21uZNuJJ9Fkah22bGBUkVXIlhBaOAQ5gm3OyJ4QWVEvBCky31Vulh+SrYc3CI032U0hNkfyoSiinPPLzTCbIYEVagqNenAt/dX3Pt6Kq9qixoD4mjI4IfoQOeqMYhtvohj6d/fVJDOxmDB7USHCHD087d4UeyP5VXKZh4j+oaHwkdyIP+xa54biNIQuvUy1A4fcg9bSRzsrmCe2SZQzx3Jo0K6EoM3GiWFsmORlcU6EkIARKAuhKEgOCR74BOsAmOgJTl2WbHfbxsmBj9mVAYdEOfVLtwiTMeEeCPMNo5SZ8vKFnMGwtLh+EuAm1hb9+5HHYgX5nwBtbuCxcvbNnH0Ix4Dt99+oRSgEKNyOZRfCmyqtFxMvUTzVthVGnEq0OqkiRYn3CQt6JgcnPqCEyNDHqs9TPqhQ1KqixlLFBCn7kWxF0Hq6nxUQHDExPK/hebckDxWLzdqbzcb40nmIhXMU6NN9vFC25CC0Sd0Sd/07tytY+rKmRcmu2HWzUW6mLSd4Ftd/CeSvFZzYO0HB7aXayRAzZd95EXF1pCFrYsinG0ZebG8cqf6NSQlXLqcBqULoShIDoUWLxQpMLzfLFtJJIAE7rqaFX2lQD6TwRIiY6Q76JSbUXROCTkk+rMpRqS8kGWuLnayO0SYnv8EReJgbjfrYIdhcCG6DiCNLgm64Y75EZyflmO1rBN4PDXvWQ/8ARtOChL+BWnuRfC1BHvRZ19Yu+wWhuUOzWeTmAdDQHQLEXd0iymp40wATE2AtJ7gL+5XBxOu70HXY5jd6ib8R05jN6IE+pSJgvDXAif5htPFrYbNtJKsYd9/tGo0ix7LoHHK5pPePBG2uxqTNBSxwcLGVLUqQPeiz1HHfLqZcjnhxIb8tsuLozAQTAESZmBBncjOJxbg21Go7SGg0wTP5iLjr0UdrJKSKmI2m8nLTaXFQv2lVp/8AUDW/mqUxrycQT3KrgMZUqMc4DI0m1407PaIMkyDYGOZUFXAVWU89Kk1xdmuWjPMGDpAE9dI3ypKKumRbdWEztHMNPMIbUxlyCHn8tN59AomUKzgS9pbewm4GsGYD4sJyiZ3KJpc3VsnlppaZ0RtSFbodVrAsJBBk75EOmbzcRzCbsrDA05IEkEzGs6dNVDX2d8wfzM0FskAxLgYAJFyA06aKzgQYIiLyI4RAHSym628BFNy5LGy6Q+czx9+BWlIQfYdPM4v4ADvjKP8Ake8IyVpaVVC/Zl66SeWl9IYQkhOKRWiiMlOCalCAHpUwJ0IAzeMollQt4uEHiIjzbHgq4dLriAbHgSAJjuhHNqNGemT/AJh5SPVCcSRkaRuqEeIPvuWPmjsm4o38M/JjjJ9kdPZtyWxczEQNAN3SVYbsm8u0iDEzGsW3SrmzBIn3zRJtMG4cQfEHuVfczpXoFjY1F7gXtJNjAERAgESNf0RJuGBDQ5ghlmzM928BWGUj/wBweF11R7Wi5zHchyGogLHUnnFUXWDG5na3nKW3462PVGq7+xbghlcmcx106BXK7v5fGyi2ThGkC/h2lUYHNLhAcYF5ykyDPOTZFjSIuZHWYVXBstMwfXqi1Kq6Psk9CCPNNyshtroG1WW3D3w3qHD4PNJI6Tqi1SofwKsHnok2G1gHHtiQosA/7Ea3HcHGPqrG19VX2a2WnjJM8t0eamviNcMN7FH8kfmMq/Cq7MH8pvOT4k/RWStvEqhH8RgZ3eWX6ziU1KmrocSNpTgo2KQFMBwTgmylBSAqbWpg0+jm+Zj6oPtSzQB90tE8jOXv18FoqtMOaQdCIKzm18LUa28FudvanWxDRl1nj+6oarE3JTRp6PLFR2N83wWNnVOyO5E8Mydb+SDYSzRHL9UWwlayzGa0Qq3DsAuAqePxTWiBE7osocVjotqToh9eiRcmXHfFgU+wZK6cwBRcURk7lm6OMOYGo0N3SDI68lombSGXdpxRQJgrKA4jj6qfB7VIdlOm4odj8Vnd2bX13A8FYwdIEQf36ooGH3YiRuQ/E1I0UNKoW9k9x4j9U2sb++Siw4Bu0nSPJRbJwr3ghogZi0ukQLNJgaki0Dmn7TbFufvyVz4a/wCk48ah8mtCt6aCm6fRU1WR44bo9hdjA0ADQAAdBZcSulctgwRuZIXLiE0hMBjXJ7Sq7SpAUgJgU6VBnTs6Bkhch23WzQdyLT5gfVXS5Q4mnnY5v4mkd+7zhRkrTRKD2yTBWzXAho5fREaVM5i33ogOyMQQ4DQiQtRTPaB4gFYElTPSJ8EJw2WXkS705KvXfJKN1qdrcFj9qMxVN8jIac3cxrnOaObTfwlSir4IN1yy67B5pHoo6Hw46LPcBwn0U2zWuqRlxAMvLJyMuQJsBBMSLjciTtn18gca4i1wwQZMWOmtk7oW5eyhT2dlACXTTr78FW2q0M7JdWrPJa4/Le0QyYdvieA3qLD7Gf8AMc41ajWZuw1rgTH+YxqSCY3SlVqySl6D7GAgb+H7eKbjaWUd49VZwdGLG8cde9VdsVNObgPRc2NMCbfqQ7vPv6olsSlloMHGX/6jI8oQfGD52IazdN4/CNfTzWjaff0Wpo4UnIzNdk6gSSllMzLsyvmaKVyRdKAKbCnhyhlOzIGTSuzKLMulICbMklMzKDHY5tJhe8wBu3uO4DmUwoA7Tb8uu4iLkPgHTNeD9EdwuMlrXcPMFY3BYs1Kr3P+1Vk8gReO4WHRHNm18hynQ+Cxs6W50beCT2KzX4fEZhqosSwET7KEiuabraOsOv1RXD1ARCrndMqfwYdcwTe+/hY7rWXUtm02gABgA07P2TEWBsFZ/hyDwUraRO9Oyf6Vn4dv+Z0aToOikoNEzw8ApTQnX9E4U4SbCxtatl5IDi8bndm+6wTylXdtYzKD0j9FnqtXsBovNyPQd5QkQbJNg49v8Q5rrPe2WHcYJLm/mIAPcVpgV59t3BOo1RqHhrHSDGV1wb8QW+qPbE+LGVGhtZwZUFsxsx/OdGu4g24ctnBJKKRjaiLc3I0gK4OULH5tCD0IPolzKwVSXOuzqHMulAyvKUFQVqzWiXENHFxA9UMxPxLSb9gGp07LfE/ootpdkkm+g0CqmO2xSpWc+/4W9p3gNO8rMYvb9SoD2srfw07T1cblUc/BvnvXKWX0dY4vYYxnxZUdak0Ux+J0Of4fZHmgGIque6XkudxcZPnor1On2QYubwFTqM7S5ObfZ1UUugl8PAfxVEOAguLSOMscFp9p7HdSvqwmA7gT9x3CRod6ymDdkqUn/gqMcegcJ8iV7FTwoewgtDhGVzT95vuD3LhkjuO+ObiYKnWzMyu3XB981b2Xjbw7UXHOyn2x8POokubLqZNnalvJ367+qE5fHpoqjjXDLcZJ8o1gqyPeiVr0AobRtH3hu4ohT2mHD1BsVA7KSL7nKGriIEb1Vq7Qb5cUJxO0iT2dePAcOqKsNyIds1sz4nmUU+FdlSTXcLMtTne/e7u0HM8lDsX4cdWOd8hk6/eefwt+rty2bqLabMoAAa3QaADQDz8F3hEq5J/SPM/jSmPms/I8f6Xj/wClkHC623xrTOaieIqerCsdXZBVuBTkiNggyLHiLHyIRTDbexLNKrnDg8B487+aoUmKam3d4Ke5rojtT7NDhPjA6Vaf9VM/8Xfqi+H25RfpUA5Plh/3W8CsW1iQN5KSytEHiTIKlZzzLiSTvNz4nRKylvKlFO4UzW+q5tnVIiZS17h9U8jdxt42Tx9T+n1SUbvHj4CVEZYqOVSqJMhXn33qlVZGqEDJmszNItcfT34L174OxnzsMypvygO4yLHvBEryLCO6rd/4X7VyVKtB1v8A9G/ldZ0dHCf6kmCN1Vw44AtNuV/offLPbS+EmuJNOGncD9k9N7Ty5LXmmO4+U/Q+vVJ8jce477c+I8x3qDVklKujyvaWyH0zlqNInTeD0O/1uELq0HN0e4d/6r2Stgm1GlrgDyIse7nvHVZDaHwox7yKT2w2xDyYaeAeBePcrjOLXRYhkT7MRTw2Y3e53fbwC0vw/wDDXzYc4EUhuFjU79zNb745q1hfh2lTdNR7agab06ZMO5GQJHKbrYUQ1zRkIIPC0cbbosIjglDklkklwitTogDSABDQBu0sB3AKntQwMu83PvwCLVQG3Ojb98WHcL+CAvBqvJ3exHX9V2orGK+NnCaA5VHd002zykgrGYwXW6+PqMYimPw0fV7j6jyWLxrCusSDK2HhWsu8DTXooaLOatsA5lNiRwb79U0hOpCLRpp9PK3cpAEhkDN/vVOaL+KVoSO38ggBJ7Pd6yfoE/CjtOPAR3k/smv4e9P3U+Fp9mdxJPcLIAe0n3EeaR0R/bzT8nuUx7ISGRNaQd+5XsDjzh69OsDGV0O/I6AfAwVUa2U8gOBBu3f/AJuXRMR7ls3GiowHcfI8On9uCtxu8Dvt6keawPwRtf8AlNDjMH5T+T2gQf6mwesrX47FHJlEyROYaxy4H3vUHwOiri/iBpqfKbctMOe02B0LWka8zuVduCsWw2JOXKYABuLAfa1kzqs6dmvph5ByxcAWuHW7o1WlwGIzgEAkuGaJAETk133Wdmct3JZhSRD835Uh15jdyvu3wfBD8X8QGm4VKUS1wDmyAHtkS06XjQ6ggdFNtqv3GcojjYi9uKE1Nlu7AeSTVcCSdYPZB6wJ71zxQblfolJ0jSYzGfMgN0IDuubtD1VvB4SO656/sJPgocFhbyBYWaN3ADwgeKJtp7u8++ZWmVjzP4+bOKn/AMbD0b2hH17ysbi2+/qtn/iW0fxnSjT6j7WnBZCqNd/P9f1XREGUmATpKuUmk8lECeilbpcpsBjxBmeXvoVLKa9n6JtHSN416HQ+SAEjyXBs+K5cgDqjvr+qstblAB4D0CVckxjmEm4vb3qml3quXJAIXTbdo47+gXN18ly5MRpfg5kuqCftBviJLT1gEdwW/wBmkuAnc2PAgfRIuUJE0V9r0stKq88D/wC0fVQbBLXtYYnsugmQYkSLHiPJcuVHU/TO2Mr7Soh+IZTFgCXGJFgCSP8AaEdxOBFTKd4MjyMLlynp/jYsnZawzRlnQAT3xdOo1Q4TvzX7v2hKuVi+UjieY/4ivnHVOTKQ/wBk/VZY7+4eK5cuqENqUuW6enT9Ejbd4kdFy5MRH8wkwNRqToB5KelSAiN+p3yuXJsD/9k=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505200" y="3673601"/>
            <a:ext cx="210312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Ken Calvert 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-California-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Interior &amp; Environment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C000"/>
                </a:solidFill>
              </a:rPr>
              <a:t> Betty McCollum </a:t>
            </a:r>
            <a:endParaRPr lang="en-US" altLang="en-US" sz="20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C000"/>
                </a:solidFill>
              </a:rPr>
              <a:t>-Minnesota-</a:t>
            </a:r>
            <a:endParaRPr lang="en-US" altLang="en-US" sz="2000" dirty="0">
              <a:solidFill>
                <a:srgbClr val="FFC000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248400" y="3716338"/>
            <a:ext cx="2286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Mike Simpson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-Idaho-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Energy &amp; Water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C000"/>
                </a:solidFill>
              </a:rPr>
              <a:t>Marcy Kaptur</a:t>
            </a:r>
            <a:endParaRPr lang="en-US" altLang="en-US" sz="20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C000"/>
                </a:solidFill>
              </a:rPr>
              <a:t>-Ohio-</a:t>
            </a:r>
            <a:endParaRPr lang="en-US" altLang="en-US" sz="20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2" name="AutoShape 4" descr="Image result for Robert Aderho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Robert Aderhol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Image result for Robert Aderhol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7"/>
          <a:stretch/>
        </p:blipFill>
        <p:spPr bwMode="auto">
          <a:xfrm>
            <a:off x="806132" y="1284964"/>
            <a:ext cx="1737360" cy="229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Mike SImpson I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3"/>
          <a:stretch/>
        </p:blipFill>
        <p:spPr bwMode="auto">
          <a:xfrm>
            <a:off x="6522720" y="1346200"/>
            <a:ext cx="173736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e result for ken calver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2"/>
          <a:stretch/>
        </p:blipFill>
        <p:spPr bwMode="auto">
          <a:xfrm>
            <a:off x="3657600" y="1277003"/>
            <a:ext cx="1737360" cy="226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352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1301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457200" y="0"/>
            <a:ext cx="82296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FFFF00"/>
                </a:solidFill>
              </a:rPr>
              <a:t>Key Senate Appropriation’s </a:t>
            </a:r>
            <a:r>
              <a:rPr lang="en-US" altLang="en-US" sz="3600" dirty="0" smtClean="0">
                <a:solidFill>
                  <a:srgbClr val="FFFF00"/>
                </a:solidFill>
              </a:rPr>
              <a:t>Chairs</a:t>
            </a:r>
            <a:endParaRPr lang="en-US" altLang="en-US" sz="3600" dirty="0">
              <a:solidFill>
                <a:srgbClr val="FFFF00"/>
              </a:solidFill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914400"/>
            <a:ext cx="8235950" cy="76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66"/>
              </a:gs>
              <a:gs pos="100000">
                <a:srgbClr val="FFFF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7174" name="Text Box 19"/>
          <p:cNvSpPr txBox="1">
            <a:spLocks noChangeArrowheads="1"/>
          </p:cNvSpPr>
          <p:nvPr/>
        </p:nvSpPr>
        <p:spPr bwMode="auto">
          <a:xfrm>
            <a:off x="609600" y="3716338"/>
            <a:ext cx="1978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John Hoeven 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-North Dakota-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Agriculture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C000"/>
                </a:solidFill>
              </a:rPr>
              <a:t>Jeff </a:t>
            </a:r>
            <a:r>
              <a:rPr lang="en-US" altLang="en-US" sz="2000" dirty="0" err="1" smtClean="0">
                <a:solidFill>
                  <a:srgbClr val="FFC000"/>
                </a:solidFill>
              </a:rPr>
              <a:t>Merkley</a:t>
            </a:r>
            <a:r>
              <a:rPr lang="en-US" altLang="en-US" sz="2000" dirty="0" smtClean="0">
                <a:solidFill>
                  <a:srgbClr val="FFC000"/>
                </a:solidFill>
              </a:rPr>
              <a:t> </a:t>
            </a:r>
            <a:endParaRPr lang="en-US" altLang="en-US" sz="20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C000"/>
                </a:solidFill>
              </a:rPr>
              <a:t>-Oregon-</a:t>
            </a:r>
            <a:endParaRPr lang="en-US" altLang="en-US" sz="20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7175" name="AutoShape 10" descr="data:image/jpeg;base64,/9j/4AAQSkZJRgABAQAAAQABAAD/2wCEAAkGBwgHBgkIBwgKCgkLDRYPDQwMDRsUFRAWIB0iIiAdHx8kKDQsJCYxJx8fLT0tMTU3Ojo6Iys/RD84QzQ5OjcBCgoKDQwNGg8PGjclHyU3Nzc3Nzc3Nzc3Nzc3Nzc3Nzc3Nzc3Nzc3Nzc3Nzc3Nzc3Nzc3Nzc3Nzc3Nzc3Nzc3N//AABEIAJoAfgMBIgACEQEDEQH/xAAcAAABBAMBAAAAAAAAAAAAAAAAAwQFBgECBwj/xAA8EAABAwIDBAcFBQgDAAAAAAABAAIDBBEFEiEGEzFBByJRYXGBkRQyQqHBI1Kx0fAIFSQ0Q3Ky4VOiwv/EABkBAAIDAQAAAAAAAAAAAAAAAAADAQIEBf/EACIRAAICAgICAgMAAAAAAAAAAAABAhEDIQQxEkETURQiI//aAAwDAQACEQMRAD8AoeVGVK5VjKuoZxPKjKlMqzlQAllCMoSuXuTilw6srDalpZZe9rdPXgobSVsKsZZQjKrph3R7iVXGx880NPm+Gxe4eNtPmpNnRi1t99izrcssAF/VyU+RjXsYsU36OcWRlV5rNgHxX3FY91v+SHQ+YJVWr8NmoZSyV0ZIPwu19Dqpjnxy0mQ8cl2iPyoypXIjKmlBLKsWS2VGVACNlmyVyoyoAVyIyJzkRkQA3yIbG5xAa0uJ4ADinGRSuDwmN4lGkgsc5Fw0dw7UvLkUFbLRj5Md4JsxG8h+IBzidRG3QD+5XGOSHDw2OCFjdLagNt4BRdBVUsTh1nSyOu4i9gVtiTWPBc5/HXI3n4nsXLyZJTds1wiokkMZa12RszM40LWEm/jbmtXl0vXfRvde5IZO+/oqPiNU+na5olkjsdGxDKB53UAcUBkLXSSG/wAbpiCUtRLtnS5q2GjbmGGVEAA6xfICD/2BTOaSkxmJzQ+OzdQZHktH0VTpcdByiSQXtYhwF3eLibpR2IxTNcaejpi9uodI4y+eX3R53VkqdlbNDhQnxF0EE0BGpu19xe2gTCqpJqSZ0NRGWSN4gj8FNbNND556+qka8g5XsMTQTcacOC1xed1SXtks4DVrz8Pl5arXDkyjqXQmWJPogsixkSsV3Ah4s9hyub2JTItykpK0Iaob5FnIl8iMikgcZO5GTuTrdo3agDShgEtZEx2gvc+ScVVSxshjY4NjadTa5cUg+Q07XOaBmLSAq5SmqrJ7NYRd9734rBync6NGLotUVflltF1RxuXAklOJsTLhljY8uI91o/EqFNBiFGbileQdc1gb+aBPV1UJEdNUGMmznBpNyso/xkReLyPleT1jr2kqJeZGgBpy9pP+1dI9namdoMcL8xHMWAT2k2Maxuesym5sGtF7I80iywykc+jBJvo49pKmcNkfE29mX+6STr4K2S7K4az4XE8usVGS4ZHRyE09h2aXR8iZf8eSI2OpmbVxiZobI8kEMYGjKdLW7k5pHk5N71g4kG/I2t+IPqk90HTPe49ZsbiDfUuuNfmPRPoGMD2sebNcWva7suwX+asnYmaoSENi5xad4fe/XqsZFJmEiE31PA9/61Tbd6Bb+O/1oy5FuxrkWcic7tG7WgWOsiMiebtG7VLJoi66AugzDkQm2EU7TVAuA0Nm25KaljvE8W5KGo6oMmaywznQ201WPkrdj8RfKX3A3gANVJU5YGANYAOFgFD4e4lnWFjbXuUlEXcgLdy5jezsQWh2Ra1raJtOS4ELcl1rkG3ZZJSlx1sLqBiIWuOSxJ8lCSWfITbhqp/EI3FpsQO1Qr4Dqb80R0ElormIEwPztuGuFjfyW9JL7SwNJvlsM3MC/wDtSb8PNc8wk3uDbuKrtC2bDsWbDLcCRxjc09+l1rgjnZlsuO5+2nu8ZW6ltu4X+qaiPQc9ErNice8ySODA43nNr5BYcO86BLBjXAOYbtIuD2rZgktox5YSpS9DXdo3adZFndrTYkdbvuRu+5Pd2sbtUstQz3V9LcVXMTw52G7R07+Mc7w5hI8iFcAyzgbDQphtVGJ6zCqhguBNc91x/r5LJyZO19Gvjwi0/sfUsuV+XUvOuilo56eJodKSD3jVR8dM9tIJWAl9riwue5MKrCMdqIS8Vbd67gwSZIwLHuJve3osEYps3uTiix+1wyWETw4JGWYsiJ4myruGUdXC1kdVUuc5rTvXB9wT3aKae9jqN7Xe+AiUaGQk2iPq8Qhj6pG9lPBoKjaiupshdVVdNT69WPeAu9Ao7DmRzY1Uipke1vAG1w1T1fg+H18zJpDITHq1kYysva17DwCuoR7Yqbn6IinqmRvfNBIyRttbHVNNpqMS0Ta2Jv20OV2nG11LOwtkBfK1gYNNLe94rehbHVSTQSNa6N7dQmRkrpCpw02ysvlZ7Q0E6T2Lv7bC3ofwViwwF9ILjUEhQ+M4eyGqhjp2HMGHU82i/wCFlYMFZmw6N/J5c4d4vonYV/Qpma+Cjbd9yN33J7u+5Y3a22c6h5u0btO90jdKllhpukjUQCVjonMDtC5l+RHMepUjulpPDmheOdkvLFSi0Nwz8J2awTB8ccYcQMg1WshlaCLteO9RdDPazXG5bpr3KSfXRRU5kdqRysuWlR2YpNCEolZHnaMltbqOfUfYuzPs4nUhEk09YDUVBc2Ei7GtGtu2yzHTw7gl77X4C1lFbGJRRVnTmlxJ/XtvD7yttNvRCJLdUjQgqnY26nFfui4kjTQKa2UqallE6KdxLCeq13IJlaFqnKiTxKc+z9Yg+CZ4PcyyFoF8vNa4xKb2Hu8Fph8rWvitfNw8VfEhXI1EWxiISPp5bWc2UwkdocNPwPqpyGnbHFHGwWa1oACYYoY4cFr6rIHPgYKgB3DM29k8wLFaXGqJtRSkB1uvETqw9nh2LZjW2zm5ZWkhfdo3Sd7tZ3SdYgd7tG7TvIjIqEjPdoEeqdlliFndosCoYzD7NiPVGVkzcwI4XGh+iTELahzGy3MQ1cO2ym9qYYRhpmmmjidEc7DI62Y82+ahcNqmTQCxHD1C5+eDjKzrcXJ5Q8RzIM77sI0IAA0WlVTxzsAewP7wUjNRUr2Wa2xvfMCQT5pP93xMjuX1AuPhcQlo01fZHV+GQQvuxjWnnrqE19pZTPsHtB7Lp5U4fBK05Wve7tcfqmTaNlLmeGMB5ho4K3oq1XRIvhdUUDqhzNA7QnmFFU0pZIXDgyxF/FPpsVPsXs7tA1qqtfW7tpynrHl2q+LTE5qaokcex8vwjE4s2krBCB4u1+voqjguL1WF1TJ6STI9voR2Ecwk8VqHvZFCScvvnvPD8/VR+ay1RbOZOrO37O7Z4ZizGR1L2UlVwyyOs1x7j+atAZcA8jwK82CQusLB3YDyVgwjanH8JhMNHXN3XKOYh4b4X4JnkLo9FbtGQpzkPYufdJW3h2eIwvCsjsRe0OkeRcQNPDTm4/JVJLLjuM4bgVPv8Tqo4R8LC4Z3+A4lcwx7pSrKguiweEUkZ/qyWdJ5DgPmuf1tfVV1Q+oramWeZ560kjrkpqXKGwH1didVXTmesnlqJTpnkdcqb2W2ibS/wlY4tj/pSE6N7j3KqIVZLyVMvCbg7R2ujq2SgZXA3HI3UkHmRtmDlxK5j0dwVuKYjU0FJO4TMpnTwsJuHFrmgt8w75K2QYpUxN+0i0tqWnUeRWWWJro6mLkxmt6JmdjhcteLjlZQGJVZjiOd4sNFrUYy433bJHE8RwVcxL22sJdIN1F2XRGD9k5c8UtDeuxkOLg2xbwv2pDD6abGKxxfdlNEM8r/ALrR3+Ce4FsnWY3WCnpYzlB+0kI6rB2n8lN7etpNlcIjwGgA9qqG3lf8WTmT4kW9VojFI52TI2c7q5xU1UszW5Wvd1R2DgPkkUIHFWEmUHwQdClYmgC7hx5IA9V7QYhFguCV2Jz6spYXSZfvEDQeZsF5YxCuqMSrqiurH5qiokMkh7z+rLuXT1iBpdlaWhYda2qAdY8WsBcfnZcEQAIQhSQCEIQBe+hN4Z0gU7T/AFKaZvyB+i6ztjsrvHy4jQMuHdaaIdv3guQ9DjHO2+ont4RxSOd4Wy/ULpPTHtbV4fTtwbB3uZUT/wAxKx1nNaQeo08ibctbcOKq0Xg2nordLhcUjiW3e8nlrqrPhWwE1a5slefZ4eOUe+78k16H9o5cXrKqjxR0EtVFCx0Eoia17mi4dew1Purq4VUhs8jWkiLp8Pw7BMNcyniZBBEwuc49gFySV5a2rxh+P7QVuJE9SV9oWnlGNGj018yu39OW0QwzZkYVC8tqcTJYbcRCLZz53DfMrz0roQ3YIQhBAc1tnK0vqshBJ2b9onMP3EPg+29equMrtn7RgHseBHnvpf8AELiaEDBCEKSAQhCAOjdCFFvdpKitPu08QZf+48PksdI75Z4oq95IdVVpdrys029PopjoCAz4tp8cP/pM+kgD9y4HoP5mT/BQy0eyt4PjUmFYnQYxTH+MpD9tEBY1DeBtyJLSb8NRfVel8NxCnxPD6evo5A+nqGCSNw7D9V5EqCcx1+H6L0B0bvcOi+YhxBbHUZSDw05KsUOzdnI+lDHztDtjWzRvzUtOfZ6e33W6E+bs3lZVJax6xt8AtlczggoWAgAWVhZCgk//2Q=="/>
          <p:cNvSpPr>
            <a:spLocks noChangeAspect="1" noChangeArrowheads="1"/>
          </p:cNvSpPr>
          <p:nvPr/>
        </p:nvSpPr>
        <p:spPr bwMode="auto">
          <a:xfrm>
            <a:off x="4503738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176" name="AutoShape 12" descr="data:image/jpeg;base64,/9j/4AAQSkZJRgABAQAAAQABAAD/2wCEAAkGBwgHBgkIBwgKCgkLDRYPDQwMDRsUFRAWIB0iIiAdHx8kKDQsJCYxJx8fLT0tMTU3Ojo6Iys/RD84QzQ5OjcBCgoKDQwNGg8PGjclHyU3Nzc3Nzc3Nzc3Nzc3Nzc3Nzc3Nzc3Nzc3Nzc3Nzc3Nzc3Nzc3Nzc3Nzc3Nzc3Nzc3N//AABEIAJoAfgMBIgACEQEDEQH/xAAcAAABBAMBAAAAAAAAAAAAAAAAAwQFBgECBwj/xAA8EAABAwIDBAcFBQgDAAAAAAABAAIDBBEFEiEGEzFBByJRYXGBkRQyQqHBI1Kx0fAIFSQ0Q3Ky4VOiwv/EABkBAAIDAQAAAAAAAAAAAAAAAAADAQIEBf/EACIRAAICAgICAgMAAAAAAAAAAAABAhEDIQQxEkETURQiI//aAAwDAQACEQMRAD8AoeVGVK5VjKuoZxPKjKlMqzlQAllCMoSuXuTilw6srDalpZZe9rdPXgobSVsKsZZQjKrph3R7iVXGx880NPm+Gxe4eNtPmpNnRi1t99izrcssAF/VyU+RjXsYsU36OcWRlV5rNgHxX3FY91v+SHQ+YJVWr8NmoZSyV0ZIPwu19Dqpjnxy0mQ8cl2iPyoypXIjKmlBLKsWS2VGVACNlmyVyoyoAVyIyJzkRkQA3yIbG5xAa0uJ4ADinGRSuDwmN4lGkgsc5Fw0dw7UvLkUFbLRj5Md4JsxG8h+IBzidRG3QD+5XGOSHDw2OCFjdLagNt4BRdBVUsTh1nSyOu4i9gVtiTWPBc5/HXI3n4nsXLyZJTds1wiokkMZa12RszM40LWEm/jbmtXl0vXfRvde5IZO+/oqPiNU+na5olkjsdGxDKB53UAcUBkLXSSG/wAbpiCUtRLtnS5q2GjbmGGVEAA6xfICD/2BTOaSkxmJzQ+OzdQZHktH0VTpcdByiSQXtYhwF3eLibpR2IxTNcaejpi9uodI4y+eX3R53VkqdlbNDhQnxF0EE0BGpu19xe2gTCqpJqSZ0NRGWSN4gj8FNbNND556+qka8g5XsMTQTcacOC1xed1SXtks4DVrz8Pl5arXDkyjqXQmWJPogsixkSsV3Ah4s9hyub2JTItykpK0Iaob5FnIl8iMikgcZO5GTuTrdo3agDShgEtZEx2gvc+ScVVSxshjY4NjadTa5cUg+Q07XOaBmLSAq5SmqrJ7NYRd9734rBync6NGLotUVflltF1RxuXAklOJsTLhljY8uI91o/EqFNBiFGbileQdc1gb+aBPV1UJEdNUGMmznBpNyso/xkReLyPleT1jr2kqJeZGgBpy9pP+1dI9namdoMcL8xHMWAT2k2Maxuesym5sGtF7I80iywykc+jBJvo49pKmcNkfE29mX+6STr4K2S7K4az4XE8usVGS4ZHRyE09h2aXR8iZf8eSI2OpmbVxiZobI8kEMYGjKdLW7k5pHk5N71g4kG/I2t+IPqk90HTPe49ZsbiDfUuuNfmPRPoGMD2sebNcWva7suwX+asnYmaoSENi5xad4fe/XqsZFJmEiE31PA9/61Tbd6Bb+O/1oy5FuxrkWcic7tG7WgWOsiMiebtG7VLJoi66AugzDkQm2EU7TVAuA0Nm25KaljvE8W5KGo6oMmaywznQ201WPkrdj8RfKX3A3gANVJU5YGANYAOFgFD4e4lnWFjbXuUlEXcgLdy5jezsQWh2Ra1raJtOS4ELcl1rkG3ZZJSlx1sLqBiIWuOSxJ8lCSWfITbhqp/EI3FpsQO1Qr4Dqb80R0ElormIEwPztuGuFjfyW9JL7SwNJvlsM3MC/wDtSb8PNc8wk3uDbuKrtC2bDsWbDLcCRxjc09+l1rgjnZlsuO5+2nu8ZW6ltu4X+qaiPQc9ErNice8ySODA43nNr5BYcO86BLBjXAOYbtIuD2rZgktox5YSpS9DXdo3adZFndrTYkdbvuRu+5Pd2sbtUstQz3V9LcVXMTw52G7R07+Mc7w5hI8iFcAyzgbDQphtVGJ6zCqhguBNc91x/r5LJyZO19Gvjwi0/sfUsuV+XUvOuilo56eJodKSD3jVR8dM9tIJWAl9riwue5MKrCMdqIS8Vbd67gwSZIwLHuJve3osEYps3uTiix+1wyWETw4JGWYsiJ4myruGUdXC1kdVUuc5rTvXB9wT3aKae9jqN7Xe+AiUaGQk2iPq8Qhj6pG9lPBoKjaiupshdVVdNT69WPeAu9Ao7DmRzY1Uipke1vAG1w1T1fg+H18zJpDITHq1kYysva17DwCuoR7Yqbn6IinqmRvfNBIyRttbHVNNpqMS0Ta2Jv20OV2nG11LOwtkBfK1gYNNLe94rehbHVSTQSNa6N7dQmRkrpCpw02ysvlZ7Q0E6T2Lv7bC3ofwViwwF9ILjUEhQ+M4eyGqhjp2HMGHU82i/wCFlYMFZmw6N/J5c4d4vonYV/Qpma+Cjbd9yN33J7u+5Y3a22c6h5u0btO90jdKllhpukjUQCVjonMDtC5l+RHMepUjulpPDmheOdkvLFSi0Nwz8J2awTB8ccYcQMg1WshlaCLteO9RdDPazXG5bpr3KSfXRRU5kdqRysuWlR2YpNCEolZHnaMltbqOfUfYuzPs4nUhEk09YDUVBc2Ei7GtGtu2yzHTw7gl77X4C1lFbGJRRVnTmlxJ/XtvD7yttNvRCJLdUjQgqnY26nFfui4kjTQKa2UqallE6KdxLCeq13IJlaFqnKiTxKc+z9Yg+CZ4PcyyFoF8vNa4xKb2Hu8Fph8rWvitfNw8VfEhXI1EWxiISPp5bWc2UwkdocNPwPqpyGnbHFHGwWa1oACYYoY4cFr6rIHPgYKgB3DM29k8wLFaXGqJtRSkB1uvETqw9nh2LZjW2zm5ZWkhfdo3Sd7tZ3SdYgd7tG7TvIjIqEjPdoEeqdlliFndosCoYzD7NiPVGVkzcwI4XGh+iTELahzGy3MQ1cO2ym9qYYRhpmmmjidEc7DI62Y82+ahcNqmTQCxHD1C5+eDjKzrcXJ5Q8RzIM77sI0IAA0WlVTxzsAewP7wUjNRUr2Wa2xvfMCQT5pP93xMjuX1AuPhcQlo01fZHV+GQQvuxjWnnrqE19pZTPsHtB7Lp5U4fBK05Wve7tcfqmTaNlLmeGMB5ho4K3oq1XRIvhdUUDqhzNA7QnmFFU0pZIXDgyxF/FPpsVPsXs7tA1qqtfW7tpynrHl2q+LTE5qaokcex8vwjE4s2krBCB4u1+voqjguL1WF1TJ6STI9voR2Ecwk8VqHvZFCScvvnvPD8/VR+ay1RbOZOrO37O7Z4ZizGR1L2UlVwyyOs1x7j+atAZcA8jwK82CQusLB3YDyVgwjanH8JhMNHXN3XKOYh4b4X4JnkLo9FbtGQpzkPYufdJW3h2eIwvCsjsRe0OkeRcQNPDTm4/JVJLLjuM4bgVPv8Tqo4R8LC4Z3+A4lcwx7pSrKguiweEUkZ/qyWdJ5DgPmuf1tfVV1Q+oramWeZ560kjrkpqXKGwH1didVXTmesnlqJTpnkdcqb2W2ibS/wlY4tj/pSE6N7j3KqIVZLyVMvCbg7R2ujq2SgZXA3HI3UkHmRtmDlxK5j0dwVuKYjU0FJO4TMpnTwsJuHFrmgt8w75K2QYpUxN+0i0tqWnUeRWWWJro6mLkxmt6JmdjhcteLjlZQGJVZjiOd4sNFrUYy433bJHE8RwVcxL22sJdIN1F2XRGD9k5c8UtDeuxkOLg2xbwv2pDD6abGKxxfdlNEM8r/ALrR3+Ce4FsnWY3WCnpYzlB+0kI6rB2n8lN7etpNlcIjwGgA9qqG3lf8WTmT4kW9VojFI52TI2c7q5xU1UszW5Wvd1R2DgPkkUIHFWEmUHwQdClYmgC7hx5IA9V7QYhFguCV2Jz6spYXSZfvEDQeZsF5YxCuqMSrqiurH5qiokMkh7z+rLuXT1iBpdlaWhYda2qAdY8WsBcfnZcEQAIQhSQCEIQBe+hN4Z0gU7T/AFKaZvyB+i6ztjsrvHy4jQMuHdaaIdv3guQ9DjHO2+ont4RxSOd4Wy/ULpPTHtbV4fTtwbB3uZUT/wAxKx1nNaQeo08ibctbcOKq0Xg2nordLhcUjiW3e8nlrqrPhWwE1a5slefZ4eOUe+78k16H9o5cXrKqjxR0EtVFCx0Eoia17mi4dew1Purq4VUhs8jWkiLp8Pw7BMNcyniZBBEwuc49gFySV5a2rxh+P7QVuJE9SV9oWnlGNGj018yu39OW0QwzZkYVC8tqcTJYbcRCLZz53DfMrz0roQ3YIQhBAc1tnK0vqshBJ2b9onMP3EPg+29equMrtn7RgHseBHnvpf8AELiaEDBCEKSAQhCAOjdCFFvdpKitPu08QZf+48PksdI75Z4oq95IdVVpdrys029PopjoCAz4tp8cP/pM+kgD9y4HoP5mT/BQy0eyt4PjUmFYnQYxTH+MpD9tEBY1DeBtyJLSb8NRfVel8NxCnxPD6evo5A+nqGCSNw7D9V5EqCcx1+H6L0B0bvcOi+YhxBbHUZSDw05KsUOzdnI+lDHztDtjWzRvzUtOfZ6e33W6E+bs3lZVJax6xt8AtlczggoWAgAWVhZCgk//2Q=="/>
          <p:cNvSpPr>
            <a:spLocks noChangeAspect="1" noChangeArrowheads="1"/>
          </p:cNvSpPr>
          <p:nvPr/>
        </p:nvSpPr>
        <p:spPr bwMode="auto">
          <a:xfrm>
            <a:off x="4503738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177" name="AutoShape 16" descr="data:image/jpeg;base64,/9j/4AAQSkZJRgABAQAAAQABAAD/2wCEAAkGBwgHBgkIBwgKCgkLDRYPDQwMDRsUFRAWIB0iIiAdHx8kKDQsJCYxJx8fLT0tMTU3Ojo6Iys/RD84QzQ5OjcBCgoKDQwNGg8PGjclHyU3Nzc3Nzc3Nzc3Nzc3Nzc3Nzc3Nzc3Nzc3Nzc3Nzc3Nzc3Nzc3Nzc3Nzc3Nzc3Nzc3N//AABEIAJoAfgMBIgACEQEDEQH/xAAcAAABBQEBAQAAAAAAAAAAAAAEAAEFBgcDAgj/xAA7EAABAwMCBAMFBgQGAwAAAAABAAIDBBESBSEGEzFBUWFxByIygZEUI6GxwdFCQ1JiFSQzNnLwgrLh/8QAGgEAAgMBAQAAAAAAAAAAAAAAAwUAAQIEBv/EACARAAICAgMBAQEBAAAAAAAAAAABAhEDBBIhMUEyIhP/2gAMAwEAAhEDEQA/AKHiliuuKWKaHOcbJ7LrilioQ5YhLELrivcUD5XBsbC4+SqUlFWy4xcnSB8Qlip2k0B8jS6Yut2wt+qlodA0wDCWCdzr2JEtv0XM9zEnVnQtTK/hTMfJLFXF/CdJK94grZIbfCJWZA/MWURqXDtfp+TnR86EfzYt2/uPoiQ2Mc/GDnhnD1ELiliuuKWKMCOWKay7YpYqEONk9l1xSxUIdcE+CIwSwUIDYJ8NwACSTYAdSURh5I3QYA8S1xF3XLIP7R3KDnzLFGw2HE8kqBItOle6zrAX33Vi0nSm2xDBiBex/NdaKjyktjZr/wAVY6aIMFmsuPHukWbYnlfbHWLDHFHoDi0+zbEldWxAkXaC3se49VJlgONyLHt3S5dhd2wubIIWyMkpLAu2v28kHLJNBYtfuD4Kbe0AHIjfp5ICraC0B427HxUtrwiqXpXdQ0an1FzpaYCCotkW/wAL/wBlXKrTqik3mZZt7Ag3BVwgkdBVNy+EmxUjX0LZWuBaHsds9pF/Qpjg3JJJM4NjUjdozbBNgpXVtP8AsNY6MXMbhlGSeyDwTeMlJWhU1Tpg+CfBd8EsFZQRh5JYeSK5aYx7HyVN0Qj6u7YcWE5yEMZ6lWnT6I09FFE0DFoCg6WhdUVnNnJEbSMB2tYKzROJgAjdiWiwv0CS7ubn0htp4uPbD6SIbO2sOymaaJrmtPZRdMHOaMut9/NS8BPJA3JIXBE7ZMeRmN7D6fovbRlbK1r7NPRcjm3cusfJMx9gSLm3ipZXY8rN922+ajqyNpyHYjv2UoSHAbWdbohaxlmEgBW/C4laqWHmZNb0GynuH66F9UHT4hvLwcHb3UU5jnSG526b9kKOZThz2NPu3LXAK8cqZrIuSJLiLSv8RoHOhbeWmJwAtdw8FRnwuje5j2lrmmxB7LS9BmbV6eXyjG9xfwVV4poG01ZFIHAmdhcbdNjYfonGplf5E2zjrsrmHknwRPLS5a77OMK5aZ0WTS23XZG8tLlrFl0Q2mOa2pxNQMQ7dr7e7bY7KxuNpLglzB02sqRp7zTcRz0znWpxMTi8X6nstEki5hjOWzhsD5JFsoda76QbSvDcSbfDexRr6+KnhbnsbW8CVFvY8MAadgPRV7VmzVDnNZaNv8c8r8YmjzPc+QXL34jpUU/SyT8U6awlkjwHdAOpuuseq0tQA1jwT4BZZPT6IXtji1Ez1V7XjZtf5hWnhnT5HysJne5rAHWI2I9VucOKLSi/C8sniYQS4DxJUdWaxRtEhc9tu1u6E4kMlHTjlOA73WeakGshNXqUc0zCR90w2IB6X9VIJydFdJWXKXXaLAESsDz/AA3uVKUcsGoaU5rXAStOWJ2JFt/oVQdNqqCoZemoKmmGVmh7C+Nx9eo69VbtGgkpKxkpdZrvdczIdCt8eEjLalGye4baItOqYj0bISfJQPEro5a2MRuyDY8XX7G6telbPq43Nt7oPvdz0NlTagGSeR5FsnE2TDUX9WLdp9Efy0/LReCXLTGzhCuX5JctG8tLlrFl0Z3xfSvo9ajq235czQSL9SOv4WV70vU4NSghnhdmcBfy8kBxPov+KUH3Y+/gOcf9224+agOFnCjqsY8hE4XxO1j4JZuRrsa6b5I0ulY1xcLW22XKupaaXaaIS26ZC+6VPJdrTe1/BST4OdEHW6Dul1nX4yojh+iFYail06Fk5JcZehBPVTdPBHQ04Y1jQbXNhYp5Z4aUjIt69Lr1zYp4s2t2PYOurcmzVUvCJ4uy+zxvdYjY28Qo6jxqMbtbdtt8Rv8AurJxJR8zSwCNw0bHsFVdMlYyzXjva6rwIuMolihp5JN3Ojb5Njsujw2IAEtLsr3d2T0sjTH7rhsga955m7rCy22D4neWvmgq5TY4yR9R0H/bqP5a9UzTUfeOvYEbHxCK5abakWo2KduScuKAuWfBLl+SN5ablrrs46DOWly0XykuUsWaBOX5KF1jTaeG1dFCGTZgPc3uDt0+isvLQ+pUxnoZ4x8RYcfXqEPKlKDQTDJxmmgPT3FrACT4rtqWrmkpd3kC3Qd/JD6e4SQMPi266CjD6kVErQ5sTDgD/V4/mkTQ9VXbBNNoJqyoFZqALGA3ZE79VIV8dTF79BJExhdk6J7CQR5EHZDy1lZHdzKSSRnT3CDb5EoOXV3HaWKZnqLK4o13JgOqcWapLI+j/wANkJLLE/l26IDTG1kczpKuRtz0ja3p81JP1algLpHZF5GwyUJPrUks7m0tLI8noSLD6olGlHiWQyFkZkiY6xO4CGqKgvx3vkLptOpaydn+YmaCR8LQdvmueoPZeolG2P3bbdyhv0y30TmnR3pw4dHFFctdKKmMNHDGeobv69V35ae4+oJHn8jubYJy0uUi+UlyluzAZy0uWi8EuWsFgnLTGPyRoiUJxDxLo/D0WWpVbWyke7BH70jj6dvnZUyERG00FfJTSbAOJj8Cw9P2UkHHa3wnqst17j+u1jUYHU8EVNTRP+7Z8T3X/qd+gVy0LX46nKlqCGTMsHN/H9kry4uLbXg3wZlONfUWoRNDLdWlR1VO1kREkRI7G/VSdA+OaHEv72XuooYnsORv5IPaDxlT7KrNWDEXp2taQepN1EQjnVAOG1+wVprKCBgLgy9h37KJcaeFr3tAFlbbD8lXR6qqg0lPhF/qv91o7qJ02WCp4godPmkAhjJkcXDaR43xv8wUJTVdRrmrPp6EfAPfk7Rjx9eoRvtEdS6PLwtTULRG6ESyOx6kkt94+JJuunXw3JOQv2thRi1E0Tlm+43CXLVa4d4wpKh0dLXP5bzs17u/qriGAi43TOUXF0xSnYHy0/LReCXLWSyta/7ROHNHe+IVDq6oaSDFSWfY+Bd0H1VJ1T2v6jMS3S9Np6YdnzkyO+gsFmyZBtmid1PjHiLVA4Veq1GB2LIiI229G2UDYC5A6/inTqiBmi0/2nVaaEdXOWj67w9IIYtTpmXwaBUNHWw6OHp3VT4Aonya7TzuZeOz7E+QW6abCySLBzQQRYghVNfzQbDJxlZmdBrFdpg5jrTRAb2PZEH2gadIBcyMd3yb+ymeJOGnae90lO0milJvtsw+HkFUdX4bjlZeNjBYehXFxV1IZxuSuB1r+NqYxubA43PUja6jKGTUuKKo6fpzDHGd5Z3DZjP3XDRuC6/VK/7NTMJtvJIfhiHif2WuaFoFLoFE2lpm3PV8lt3u8SirHBeAMmXJVPoG0PQaTQ6BtJSgk9XvPV7vErKPaHqba/ilzYn5R0jBCD/cCS78dvktX4x1QaNw/V1oP3oZjEPF52C+fyS5xe5xc4m5J7krpj0cM38DKuqeZG4m2Njsr3wv7S6jT6aGn1Fv2iJnuXv7zR4rOCb9Urov+rb7A8T6Z0XXtN1qIPo6hmR/luIDv/qluX5L5apNQqqN4fTzOYWm4IO607hj2pmGl5WqjnPYLB52cfU91pJS/JPPTJ0ydMgGhJePgku1HTuq6uClaLmaRrNvM2/VQhr/AALowgotMe5gDnUrnOPm4gq+6e3lPsoehaaWpo4mi8YPL9BjYfkFPsZi7oszbYaKoPl5Lqd/2ktEWJyL9gB5+Syuo1Xhyq1pkTdTqYqIyhl+SLEH+LMnZvmRdcfaxxRUurINApcmUrhlUPH85wPw+g7+JWe1RDQS65t26CyG43JJnVh6xuSPpekoqWhomQ0MbWRAXGO9/O/f1QNY73j4rOPZTxu6V7eHtSkyNv8AIvc65sBvGfTqPotEnN3k9gr406OblaMl9sGqOfUUelNd7rLzSgHv0aPpdZwpbivUDqfEeoVd7tdMQz/iNh+SiUUC3YimTplChJ+vVJJQgySSShBKb4KpzU8V6ZGO0pef/FpP6KEVo9mv+8qL/hJ/6FQtem50NIMMz1BuPJFahPyISW/6jtmeR8VyoyeV80NqJJkiv/QPzQ/odGT+0HGbW6RjA77qM5Y7kklVaqD5pYqSIl0k0rWN2I+I2H5qy69/u2qPg1qrGqEt1KItJBBBBHjdXdugkko4+S9NRreBaSLSKeloH8jUKe0kdWNn8zrclSc/Ecg4M1Ctq4+TqFNE6GeLpjNawt5G9x6+SmAbvBPgPyVW9qQDdBnxFs4WZW72kba6tOwMlSsxne25ue5SSSWgIkkklCCSSTKEP//Z"/>
          <p:cNvSpPr>
            <a:spLocks noChangeAspect="1" noChangeArrowheads="1"/>
          </p:cNvSpPr>
          <p:nvPr/>
        </p:nvSpPr>
        <p:spPr bwMode="auto">
          <a:xfrm>
            <a:off x="45069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184" name="AutoShape 19" descr="data:image/jpeg;base64,/9j/4AAQSkZJRgABAQAAAQABAAD/2wCEAAkGBhQSERUUExQUFBUUFBgUFhUUFBQVFRQVGBcVFBgYFxgXHCYeFxkjGRUYIC8gIycpLCwsFR4xNTAqNSYrLCkBCQoKDgwOGg8PGiwkHCUsLCksKSwsKSwsLCksLywtLCwpLCwpLCwsLCkpLCksKSksLCwsKSwpLCwpKSwpLCwsLP/AABEIANcAsAMBIgACEQEDEQH/xAAbAAABBQEBAAAAAAAAAAAAAAAFAQIDBAYAB//EAD8QAAEDAgMFBgMGBAUFAQAAAAEAAhEDIQQSMQVBUWFxIoGRobHwBhPBMkJSctHhFCOC8QdikqLCM1NjstJD/8QAGgEAAgMBAQAAAAAAAAAAAAAAAAECBAUDBv/EACMRAAICAQQCAwEBAAAAAAAAAAABAhEDBBIhMRNRMkFxYSL/2gAMAwEAAhEDEQA/ABwangJ0JQ1WyoIAlhODU6EAMASp5C6ECGLoT8q6EAREJCElfFsZ9ogWnuQ+vt5gPZl0ak2A8df3UXNLtk4wlLpF8hNDUGrbaeSMuQDWJBMbrk3SjapG+Vz80Dp4JhgBOAQ+njnES2HX6fVOZtaDDhF9R689FJZYv7E8M0EAE4BdTcCJF08Lochq4BPhdlQIYuyp8LoQBFCaQpoTSEAdCUBLCfCQDQnQuypwCBjcqUBOhA/iXa5pgU2GHuEuO9rfpPolKSirY4xcnSLeL2uxhIHaIMGLgH3zQyrtV7hYgTwmR0Q3BkxbUARAl2+D9Lc0RwuzDALtbaa2EG6z8mokaOPTxKFVk6yTrczHEm996WlhrDdxO/cD1RcbIk8O9WqeyBmnf6z9bKo8pcWIB1sLP3SIv14Ee96VuC3XsJvJ9gLSDZw5nrdMGzmgkxqo+Qn40Z2pgCyYvwOaOswIH9k35LouCfR3f1G7Wdy0L8OCItpHRVHYRwka9DpvU1kObxgrDY405LDebtJO/iDp0laDZ+0G1W2gO3tkT3cQs/iqQEkcNDa86nd3/wB0FqYiHWE8Z4cBG88fRXMWZlPNhTPRsqdCy+xfiAtytqGWO0JPaZwk72+YWqj3796K7GSkuChODi6YyFxToXEKZAjhNIUhCTKkB0JYSwlhACJQEoCUBMBAvPsQTUqPqkntEkbyQTDY/pjwWr+JdoCnSyj7VS08G/eM+SEYagHMZA+06T0YInpuA5lU9Tkrgu6aF8kmx9nw0F2pgnumEaoibD91BEAdIVrDC3vRZE5WzXjGkTNap2t3pKVHkrjKSijoRhia6nI0Vv5SV9NAA2pTVWsyyKvYq1WnZIAFVYDZCMXhA3UdDpqRaRpu7kcxNOD5qtiKAcMv4h4EaHuK6xlRznBNGZqta0Eg5iLw0zHXfC3eyXTQpzfsC/Lcs03D2uG5mnK4OA05HUDRH/h500APwEsv1n0K1NNK20ZOpjSCKQp0LoV0ojISJ+VJCAOhKuK4BIBUoC4JwCYGI+I8R8zEubuZDIvoLkzuuUZwdCAJEQxrY4Abh4z3oLRYHV6hsZqa6fesAOZie5aao21uZNuJJ9Fkah22bGBUkVXIlhBaOAQ5gm3OyJ4QWVEvBCky31Vulh+SrYc3CI032U0hNkfyoSiinPPLzTCbIYEVagqNenAt/dX3Pt6Kq9qixoD4mjI4IfoQOeqMYhtvohj6d/fVJDOxmDB7USHCHD087d4UeyP5VXKZh4j+oaHwkdyIP+xa54biNIQuvUy1A4fcg9bSRzsrmCe2SZQzx3Jo0K6EoM3GiWFsmORlcU6EkIARKAuhKEgOCR74BOsAmOgJTl2WbHfbxsmBj9mVAYdEOfVLtwiTMeEeCPMNo5SZ8vKFnMGwtLh+EuAm1hb9+5HHYgX5nwBtbuCxcvbNnH0Ix4Dt99+oRSgEKNyOZRfCmyqtFxMvUTzVthVGnEq0OqkiRYn3CQt6JgcnPqCEyNDHqs9TPqhQ1KqixlLFBCn7kWxF0Hq6nxUQHDExPK/hebckDxWLzdqbzcb40nmIhXMU6NN9vFC25CC0Sd0Sd/07tytY+rKmRcmu2HWzUW6mLSd4Ftd/CeSvFZzYO0HB7aXayRAzZd95EXF1pCFrYsinG0ZebG8cqf6NSQlXLqcBqULoShIDoUWLxQpMLzfLFtJJIAE7rqaFX2lQD6TwRIiY6Q76JSbUXROCTkk+rMpRqS8kGWuLnayO0SYnv8EReJgbjfrYIdhcCG6DiCNLgm64Y75EZyflmO1rBN4PDXvWQ/8ARtOChL+BWnuRfC1BHvRZ19Yu+wWhuUOzWeTmAdDQHQLEXd0iymp40wATE2AtJ7gL+5XBxOu70HXY5jd6ib8R05jN6IE+pSJgvDXAif5htPFrYbNtJKsYd9/tGo0ix7LoHHK5pPePBG2uxqTNBSxwcLGVLUqQPeiz1HHfLqZcjnhxIb8tsuLozAQTAESZmBBncjOJxbg21Go7SGg0wTP5iLjr0UdrJKSKmI2m8nLTaXFQv2lVp/8AUDW/mqUxrycQT3KrgMZUqMc4DI0m1407PaIMkyDYGOZUFXAVWU89Kk1xdmuWjPMGDpAE9dI3ypKKumRbdWEztHMNPMIbUxlyCHn8tN59AomUKzgS9pbewm4GsGYD4sJyiZ3KJpc3VsnlppaZ0RtSFbodVrAsJBBk75EOmbzcRzCbsrDA05IEkEzGs6dNVDX2d8wfzM0FskAxLgYAJFyA06aKzgQYIiLyI4RAHSym628BFNy5LGy6Q+czx9+BWlIQfYdPM4v4ADvjKP8Ake8IyVpaVVC/Zl66SeWl9IYQkhOKRWiiMlOCalCAHpUwJ0IAzeMollQt4uEHiIjzbHgq4dLriAbHgSAJjuhHNqNGemT/AJh5SPVCcSRkaRuqEeIPvuWPmjsm4o38M/JjjJ9kdPZtyWxczEQNAN3SVYbsm8u0iDEzGsW3SrmzBIn3zRJtMG4cQfEHuVfczpXoFjY1F7gXtJNjAERAgESNf0RJuGBDQ5ghlmzM928BWGUj/wBweF11R7Wi5zHchyGogLHUnnFUXWDG5na3nKW3462PVGq7+xbghlcmcx106BXK7v5fGyi2ThGkC/h2lUYHNLhAcYF5ykyDPOTZFjSIuZHWYVXBstMwfXqi1Kq6Psk9CCPNNyshtroG1WW3D3w3qHD4PNJI6Tqi1SofwKsHnok2G1gHHtiQosA/7Ea3HcHGPqrG19VX2a2WnjJM8t0eamviNcMN7FH8kfmMq/Cq7MH8pvOT4k/RWStvEqhH8RgZ3eWX6ziU1KmrocSNpTgo2KQFMBwTgmylBSAqbWpg0+jm+Zj6oPtSzQB90tE8jOXv18FoqtMOaQdCIKzm18LUa28FudvanWxDRl1nj+6oarE3JTRp6PLFR2N83wWNnVOyO5E8Mydb+SDYSzRHL9UWwlayzGa0Qq3DsAuAqePxTWiBE7osocVjotqToh9eiRcmXHfFgU+wZK6cwBRcURk7lm6OMOYGo0N3SDI68lombSGXdpxRQJgrKA4jj6qfB7VIdlOm4odj8Vnd2bX13A8FYwdIEQf36ooGH3YiRuQ/E1I0UNKoW9k9x4j9U2sb++Siw4Bu0nSPJRbJwr3ghogZi0ukQLNJgaki0Dmn7TbFufvyVz4a/wCk48ah8mtCt6aCm6fRU1WR44bo9hdjA0ADQAAdBZcSulctgwRuZIXLiE0hMBjXJ7Sq7SpAUgJgU6VBnTs6Bkhch23WzQdyLT5gfVXS5Q4mnnY5v4mkd+7zhRkrTRKD2yTBWzXAho5fREaVM5i33ogOyMQQ4DQiQtRTPaB4gFYElTPSJ8EJw2WXkS705KvXfJKN1qdrcFj9qMxVN8jIac3cxrnOaObTfwlSir4IN1yy67B5pHoo6Hw46LPcBwn0U2zWuqRlxAMvLJyMuQJsBBMSLjciTtn18gca4i1wwQZMWOmtk7oW5eyhT2dlACXTTr78FW2q0M7JdWrPJa4/Le0QyYdvieA3qLD7Gf8AMc41ajWZuw1rgTH+YxqSCY3SlVqySl6D7GAgb+H7eKbjaWUd49VZwdGLG8cde9VdsVNObgPRc2NMCbfqQ7vPv6olsSlloMHGX/6jI8oQfGD52IazdN4/CNfTzWjaff0Wpo4UnIzNdk6gSSllMzLsyvmaKVyRdKAKbCnhyhlOzIGTSuzKLMulICbMklMzKDHY5tJhe8wBu3uO4DmUwoA7Tb8uu4iLkPgHTNeD9EdwuMlrXcPMFY3BYs1Kr3P+1Vk8gReO4WHRHNm18hynQ+Cxs6W50beCT2KzX4fEZhqosSwET7KEiuabraOsOv1RXD1ARCrndMqfwYdcwTe+/hY7rWXUtm02gABgA07P2TEWBsFZ/hyDwUraRO9Oyf6Vn4dv+Z0aToOikoNEzw8ApTQnX9E4U4SbCxtatl5IDi8bndm+6wTylXdtYzKD0j9FnqtXsBovNyPQd5QkQbJNg49v8Q5rrPe2WHcYJLm/mIAPcVpgV59t3BOo1RqHhrHSDGV1wb8QW+qPbE+LGVGhtZwZUFsxsx/OdGu4g24ctnBJKKRjaiLc3I0gK4OULH5tCD0IPolzKwVSXOuzqHMulAyvKUFQVqzWiXENHFxA9UMxPxLSb9gGp07LfE/ootpdkkm+g0CqmO2xSpWc+/4W9p3gNO8rMYvb9SoD2srfw07T1cblUc/BvnvXKWX0dY4vYYxnxZUdak0Ux+J0Of4fZHmgGIque6XkudxcZPnor1On2QYubwFTqM7S5ObfZ1UUugl8PAfxVEOAguLSOMscFp9p7HdSvqwmA7gT9x3CRod6ymDdkqUn/gqMcegcJ8iV7FTwoewgtDhGVzT95vuD3LhkjuO+ObiYKnWzMyu3XB981b2Xjbw7UXHOyn2x8POokubLqZNnalvJ367+qE5fHpoqjjXDLcZJ8o1gqyPeiVr0AobRtH3hu4ohT2mHD1BsVA7KSL7nKGriIEb1Vq7Qb5cUJxO0iT2dePAcOqKsNyIds1sz4nmUU+FdlSTXcLMtTne/e7u0HM8lDsX4cdWOd8hk6/eefwt+rty2bqLabMoAAa3QaADQDz8F3hEq5J/SPM/jSmPms/I8f6Xj/wClkHC623xrTOaieIqerCsdXZBVuBTkiNggyLHiLHyIRTDbexLNKrnDg8B487+aoUmKam3d4Ke5rojtT7NDhPjA6Vaf9VM/8Xfqi+H25RfpUA5Plh/3W8CsW1iQN5KSytEHiTIKlZzzLiSTvNz4nRKylvKlFO4UzW+q5tnVIiZS17h9U8jdxt42Tx9T+n1SUbvHj4CVEZYqOVSqJMhXn33qlVZGqEDJmszNItcfT34L174OxnzsMypvygO4yLHvBEryLCO6rd/4X7VyVKtB1v8A9G/ldZ0dHCf6kmCN1Vw44AtNuV/offLPbS+EmuJNOGncD9k9N7Ty5LXmmO4+U/Q+vVJ8jce477c+I8x3qDVklKujyvaWyH0zlqNInTeD0O/1uELq0HN0e4d/6r2Stgm1GlrgDyIse7nvHVZDaHwox7yKT2w2xDyYaeAeBePcrjOLXRYhkT7MRTw2Y3e53fbwC0vw/wDDXzYc4EUhuFjU79zNb745q1hfh2lTdNR7agab06ZMO5GQJHKbrYUQ1zRkIIPC0cbbosIjglDklkklwitTogDSABDQBu0sB3AKntQwMu83PvwCLVQG3Ojb98WHcL+CAvBqvJ3exHX9V2orGK+NnCaA5VHd002zykgrGYwXW6+PqMYimPw0fV7j6jyWLxrCusSDK2HhWsu8DTXooaLOatsA5lNiRwb79U0hOpCLRpp9PK3cpAEhkDN/vVOaL+KVoSO38ggBJ7Pd6yfoE/CjtOPAR3k/smv4e9P3U+Fp9mdxJPcLIAe0n3EeaR0R/bzT8nuUx7ISGRNaQd+5XsDjzh69OsDGV0O/I6AfAwVUa2U8gOBBu3f/AJuXRMR7ls3GiowHcfI8On9uCtxu8Dvt6keawPwRtf8AlNDjMH5T+T2gQf6mwesrX47FHJlEyROYaxy4H3vUHwOiri/iBpqfKbctMOe02B0LWka8zuVduCsWw2JOXKYABuLAfa1kzqs6dmvph5ByxcAWuHW7o1WlwGIzgEAkuGaJAETk133Wdmct3JZhSRD835Uh15jdyvu3wfBD8X8QGm4VKUS1wDmyAHtkS06XjQ6ggdFNtqv3GcojjYi9uKE1Nlu7AeSTVcCSdYPZB6wJ71zxQblfolJ0jSYzGfMgN0IDuubtD1VvB4SO656/sJPgocFhbyBYWaN3ADwgeKJtp7u8++ZWmVjzP4+bOKn/AMbD0b2hH17ysbi2+/qtn/iW0fxnSjT6j7WnBZCqNd/P9f1XREGUmATpKuUmk8lECeilbpcpsBjxBmeXvoVLKa9n6JtHSN416HQ+SAEjyXBs+K5cgDqjvr+qstblAB4D0CVckxjmEm4vb3qml3quXJAIXTbdo47+gXN18ly5MRpfg5kuqCftBviJLT1gEdwW/wBmkuAnc2PAgfRIuUJE0V9r0stKq88D/wC0fVQbBLXtYYnsugmQYkSLHiPJcuVHU/TO2Mr7Soh+IZTFgCXGJFgCSP8AaEdxOBFTKd4MjyMLlynp/jYsnZawzRlnQAT3xdOo1Q4TvzX7v2hKuVi+UjieY/4ivnHVOTKQ/wBk/VZY7+4eK5cuqENqUuW6enT9Ejbd4kdFy5MRH8wkwNRqToB5KelSAiN+p3yuXJsD/9k=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604990" y="3716338"/>
            <a:ext cx="192024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Lisa Murkowski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-Alaska-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Interior &amp; Environment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C000"/>
                </a:solidFill>
              </a:rPr>
              <a:t>Tom Udall</a:t>
            </a:r>
            <a:endParaRPr lang="en-US" altLang="en-US" sz="20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C000"/>
                </a:solidFill>
              </a:rPr>
              <a:t>-New Mexico-</a:t>
            </a:r>
            <a:endParaRPr lang="en-US" altLang="en-US" sz="20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248400" y="3716338"/>
            <a:ext cx="2286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Lamar Alexander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-Tennessee-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Energy &amp; Water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C000"/>
                </a:solidFill>
              </a:rPr>
              <a:t>Dianne Feinstein</a:t>
            </a:r>
            <a:endParaRPr lang="en-US" altLang="en-US" sz="20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C000"/>
                </a:solidFill>
              </a:rPr>
              <a:t>-California-</a:t>
            </a:r>
            <a:endParaRPr lang="en-US" altLang="en-US" sz="20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2" name="AutoShape 4" descr="Image result for Robert Aderho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Robert Aderhol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4" descr="Image res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34" y="1280160"/>
            <a:ext cx="1901952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Lamar Alexander T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1828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JOhn Hoe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264919"/>
            <a:ext cx="1828800" cy="231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4338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FFFF00"/>
                </a:solidFill>
              </a:rPr>
              <a:t>2018 Farm </a:t>
            </a:r>
            <a:r>
              <a:rPr lang="en-US" altLang="en-US" sz="3600" dirty="0" smtClean="0">
                <a:solidFill>
                  <a:srgbClr val="FFFF00"/>
                </a:solidFill>
              </a:rPr>
              <a:t>Bill Recommendations</a:t>
            </a:r>
            <a:endParaRPr lang="en-US" altLang="en-US" sz="3600" dirty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219200"/>
            <a:ext cx="8235950" cy="76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66"/>
              </a:gs>
              <a:gs pos="100000">
                <a:srgbClr val="FFFF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79248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chemeClr val="bg1"/>
                </a:solidFill>
              </a:rPr>
              <a:t>Promote </a:t>
            </a:r>
            <a:r>
              <a:rPr lang="en-US" altLang="en-US" sz="2400" dirty="0" err="1">
                <a:solidFill>
                  <a:schemeClr val="bg1"/>
                </a:solidFill>
              </a:rPr>
              <a:t>Areawide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IPM programs and funding</a:t>
            </a:r>
            <a:br>
              <a:rPr lang="en-US" altLang="en-US" sz="2400" dirty="0" smtClean="0">
                <a:solidFill>
                  <a:schemeClr val="bg1"/>
                </a:solidFill>
              </a:rPr>
            </a:br>
            <a:endParaRPr lang="en-US" altLang="en-US" sz="2400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chemeClr val="bg1"/>
                </a:solidFill>
              </a:rPr>
              <a:t>Extend </a:t>
            </a:r>
            <a:r>
              <a:rPr lang="en-US" altLang="en-US" sz="2400" dirty="0" smtClean="0">
                <a:solidFill>
                  <a:schemeClr val="bg1"/>
                </a:solidFill>
              </a:rPr>
              <a:t>data exclusivity period </a:t>
            </a:r>
            <a:r>
              <a:rPr lang="en-US" altLang="en-US" sz="2400" dirty="0">
                <a:solidFill>
                  <a:schemeClr val="bg1"/>
                </a:solidFill>
              </a:rPr>
              <a:t>for </a:t>
            </a:r>
            <a:r>
              <a:rPr lang="en-US" altLang="en-US" sz="2400" dirty="0" smtClean="0">
                <a:solidFill>
                  <a:schemeClr val="bg1"/>
                </a:solidFill>
              </a:rPr>
              <a:t>herbicide registrants </a:t>
            </a:r>
            <a:r>
              <a:rPr lang="en-US" altLang="en-US" sz="2400" dirty="0">
                <a:solidFill>
                  <a:schemeClr val="bg1"/>
                </a:solidFill>
              </a:rPr>
              <a:t>in </a:t>
            </a:r>
            <a:r>
              <a:rPr lang="en-US" altLang="en-US" sz="2400" dirty="0" smtClean="0">
                <a:solidFill>
                  <a:schemeClr val="bg1"/>
                </a:solidFill>
              </a:rPr>
              <a:t>exchange </a:t>
            </a:r>
            <a:r>
              <a:rPr lang="en-US" altLang="en-US" sz="2400" dirty="0">
                <a:solidFill>
                  <a:schemeClr val="bg1"/>
                </a:solidFill>
              </a:rPr>
              <a:t>for </a:t>
            </a:r>
            <a:r>
              <a:rPr lang="en-US" altLang="en-US" sz="2400" dirty="0" smtClean="0">
                <a:solidFill>
                  <a:schemeClr val="bg1"/>
                </a:solidFill>
              </a:rPr>
              <a:t>implementing resistance management stewardship practices</a:t>
            </a:r>
            <a:br>
              <a:rPr lang="en-US" altLang="en-US" sz="2400" dirty="0" smtClean="0">
                <a:solidFill>
                  <a:schemeClr val="bg1"/>
                </a:solidFill>
              </a:rPr>
            </a:br>
            <a:endParaRPr lang="en-US" altLang="en-US" sz="2400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chemeClr val="bg1"/>
                </a:solidFill>
              </a:rPr>
              <a:t>Add </a:t>
            </a:r>
            <a:r>
              <a:rPr lang="en-US" altLang="en-US" sz="2400" dirty="0">
                <a:solidFill>
                  <a:schemeClr val="bg1"/>
                </a:solidFill>
              </a:rPr>
              <a:t>“invasive species” to the Foundation </a:t>
            </a:r>
            <a:r>
              <a:rPr lang="en-US" altLang="en-US" sz="2400" dirty="0" smtClean="0">
                <a:solidFill>
                  <a:schemeClr val="bg1"/>
                </a:solidFill>
              </a:rPr>
              <a:t>for </a:t>
            </a:r>
            <a:r>
              <a:rPr lang="en-US" altLang="en-US" sz="2400" dirty="0">
                <a:solidFill>
                  <a:schemeClr val="bg1"/>
                </a:solidFill>
              </a:rPr>
              <a:t>Food and Agricultural Research’s list of national </a:t>
            </a:r>
            <a:r>
              <a:rPr lang="en-US" altLang="en-US" sz="2400" dirty="0" smtClean="0">
                <a:solidFill>
                  <a:schemeClr val="bg1"/>
                </a:solidFill>
              </a:rPr>
              <a:t>priorities</a:t>
            </a:r>
            <a:br>
              <a:rPr lang="en-US" altLang="en-US" sz="2400" dirty="0" smtClean="0">
                <a:solidFill>
                  <a:schemeClr val="bg1"/>
                </a:solidFill>
              </a:rPr>
            </a:br>
            <a:endParaRPr lang="en-US" altLang="en-US" sz="2400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chemeClr val="bg1"/>
                </a:solidFill>
              </a:rPr>
              <a:t>Require National Program Leaders in USDA-ARS and USDA-NIFA for Weeds and Invasive Plants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907340"/>
            <a:ext cx="5715000" cy="156966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Physical drift at time of application</a:t>
            </a:r>
          </a:p>
          <a:p>
            <a:pPr marL="514350" indent="-514350" algn="l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Tank contamination</a:t>
            </a:r>
          </a:p>
          <a:p>
            <a:pPr marL="514350" indent="-514350" algn="l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Temperature inversions</a:t>
            </a:r>
          </a:p>
          <a:p>
            <a:pPr marL="514350" indent="-514350" algn="l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Volatilization</a:t>
            </a: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838200" y="44450"/>
            <a:ext cx="74676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rgbClr val="FFFF00"/>
                </a:solidFill>
              </a:rPr>
              <a:t>Dicamba Off-Target Movement</a:t>
            </a:r>
            <a:endParaRPr lang="en-US" altLang="en-US" sz="3600" dirty="0">
              <a:solidFill>
                <a:srgbClr val="FFFF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914400"/>
            <a:ext cx="8235950" cy="76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66"/>
              </a:gs>
              <a:gs pos="100000">
                <a:srgbClr val="FFFF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400800" y="1847671"/>
            <a:ext cx="281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As of  </a:t>
            </a:r>
            <a:r>
              <a:rPr lang="en-US" sz="2400" dirty="0" smtClean="0">
                <a:solidFill>
                  <a:srgbClr val="FFC000"/>
                </a:solidFill>
              </a:rPr>
              <a:t>10/15/2017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2,708 drift complaints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~3.6 million injured soybean acres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5" name="Picture 14" descr="map of dicamba-injured soybean acreage as reported by state extension weed scientists as of October 15, 2017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5716905" cy="333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960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26473</TotalTime>
  <Words>1227</Words>
  <Application>Microsoft Office PowerPoint</Application>
  <PresentationFormat>On-screen Show (4:3)</PresentationFormat>
  <Paragraphs>373</Paragraphs>
  <Slides>25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7_Default Design</vt:lpstr>
      <vt:lpstr>Washington DC Update  on Weed Science Policy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Sycamores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and Regional Weed Science Societies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Director of Science Policy Update</dc:title>
  <dc:creator>Lee Van Wychen</dc:creator>
  <cp:lastModifiedBy>Lee Van Wychen</cp:lastModifiedBy>
  <cp:revision>1004</cp:revision>
  <dcterms:created xsi:type="dcterms:W3CDTF">2006-02-24T14:55:09Z</dcterms:created>
  <dcterms:modified xsi:type="dcterms:W3CDTF">2017-11-30T15:51:00Z</dcterms:modified>
</cp:coreProperties>
</file>