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gif" ContentType="image/gif"/>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7.xml" ContentType="application/vnd.openxmlformats-officedocument.presentationml.tags+xml"/>
  <Override PartName="/ppt/tags/tag8.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1"/>
  </p:notesMasterIdLst>
  <p:sldIdLst>
    <p:sldId id="259" r:id="rId2"/>
    <p:sldId id="270" r:id="rId3"/>
    <p:sldId id="261" r:id="rId4"/>
    <p:sldId id="264" r:id="rId5"/>
    <p:sldId id="268" r:id="rId6"/>
    <p:sldId id="271" r:id="rId7"/>
    <p:sldId id="272" r:id="rId8"/>
    <p:sldId id="263" r:id="rId9"/>
    <p:sldId id="269"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92832F5-EA01-48E5-B403-87E193F50680}">
          <p14:sldIdLst>
            <p14:sldId id="259"/>
            <p14:sldId id="270"/>
          </p14:sldIdLst>
        </p14:section>
        <p14:section name="Project Overview" id="{087866C3-7028-482C-8D34-6BF5363FBD75}">
          <p14:sldIdLst>
            <p14:sldId id="261"/>
          </p14:sldIdLst>
        </p14:section>
        <p14:section name="Status Update" id="{521DEF98-8796-4632-831A-16252E9A6054}">
          <p14:sldIdLst>
            <p14:sldId id="264"/>
            <p14:sldId id="268"/>
            <p14:sldId id="271"/>
            <p14:sldId id="272"/>
            <p14:sldId id="263"/>
            <p14:sldId id="269"/>
          </p14:sldIdLst>
        </p14:section>
      </p14:sectionLst>
    </p:ext>
    <p:ext uri="{EFAFB233-063F-42B5-8137-9DF3F51BA10A}">
      <p15:sldGuideLst xmlns:p15="http://schemas.microsoft.com/office/powerpoint/2012/main">
        <p15:guide id="1" orient="horz" pos="2160">
          <p15:clr>
            <a:srgbClr val="A4A3A4"/>
          </p15:clr>
        </p15:guide>
        <p15:guide id="2" orient="horz" pos="576">
          <p15:clr>
            <a:srgbClr val="A4A3A4"/>
          </p15:clr>
        </p15:guide>
        <p15:guide id="3" pos="2880">
          <p15:clr>
            <a:srgbClr val="A4A3A4"/>
          </p15:clr>
        </p15:guide>
        <p15:guide id="4" pos="28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7609E"/>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9353" autoAdjust="0"/>
    <p:restoredTop sz="90865" autoAdjust="0"/>
  </p:normalViewPr>
  <p:slideViewPr>
    <p:cSldViewPr>
      <p:cViewPr>
        <p:scale>
          <a:sx n="63" d="100"/>
          <a:sy n="63" d="100"/>
        </p:scale>
        <p:origin x="3824" y="1192"/>
      </p:cViewPr>
      <p:guideLst>
        <p:guide orient="horz" pos="2160"/>
        <p:guide orient="horz" pos="576"/>
        <p:guide pos="2880"/>
        <p:guide pos="28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302"/>
    </p:cViewPr>
  </p:sorter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diagrams/colors1.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5C831A-CCF5-4391-A2BE-9DF065D37587}" type="doc">
      <dgm:prSet loTypeId="urn:microsoft.com/office/officeart/2005/8/layout/arrow2" loCatId="process" qsTypeId="urn:microsoft.com/office/officeart/2005/8/quickstyle/3d5" qsCatId="3D" csTypeId="urn:microsoft.com/office/officeart/2005/8/colors/accent5_4" csCatId="accent5" phldr="1"/>
      <dgm:spPr/>
    </dgm:pt>
    <dgm:pt modelId="{1E3A074B-8EC3-4AC7-ADB8-C53A583CA2D1}">
      <dgm:prSet phldrT="[Text]" custT="1"/>
      <dgm:spPr/>
      <dgm:t>
        <a:bodyPr/>
        <a:lstStyle/>
        <a:p>
          <a:r>
            <a:rPr lang="en-US" sz="2000" b="0" smtClean="0">
              <a:latin typeface="+mn-lt"/>
              <a:ea typeface="+mn-ea"/>
              <a:cs typeface="+mn-cs"/>
            </a:rPr>
            <a:t>Remote sensing to document spp. presence or condition</a:t>
          </a:r>
          <a:endParaRPr lang="en-US" sz="2000" dirty="0"/>
        </a:p>
      </dgm:t>
    </dgm:pt>
    <dgm:pt modelId="{C3E70DF8-D297-401F-A070-1295F4388B0B}" type="parTrans" cxnId="{8C1AFE23-B091-4CE6-8284-0511812F213B}">
      <dgm:prSet/>
      <dgm:spPr/>
      <dgm:t>
        <a:bodyPr/>
        <a:lstStyle/>
        <a:p>
          <a:endParaRPr lang="en-US" sz="2400"/>
        </a:p>
      </dgm:t>
    </dgm:pt>
    <dgm:pt modelId="{13D421C7-F834-4141-85ED-0207D610A128}" type="sibTrans" cxnId="{8C1AFE23-B091-4CE6-8284-0511812F213B}">
      <dgm:prSet/>
      <dgm:spPr/>
      <dgm:t>
        <a:bodyPr/>
        <a:lstStyle/>
        <a:p>
          <a:endParaRPr lang="en-US" sz="2400"/>
        </a:p>
      </dgm:t>
    </dgm:pt>
    <dgm:pt modelId="{C7CCB8C4-BA8F-435B-96D2-651E5BBEE204}">
      <dgm:prSet phldrT="[Text]" custT="1"/>
      <dgm:spPr/>
      <dgm:t>
        <a:bodyPr/>
        <a:lstStyle/>
        <a:p>
          <a:r>
            <a:rPr lang="en-US" sz="2000" dirty="0" smtClean="0"/>
            <a:t>Improve decision making for managing invasive plants</a:t>
          </a:r>
          <a:endParaRPr lang="en-US" sz="2000" dirty="0"/>
        </a:p>
      </dgm:t>
    </dgm:pt>
    <dgm:pt modelId="{AD18367E-C5DB-45A4-A27B-B15954C86D0F}" type="parTrans" cxnId="{679C1D1A-14EB-43D6-A6EB-15DB434BD9E3}">
      <dgm:prSet/>
      <dgm:spPr/>
      <dgm:t>
        <a:bodyPr/>
        <a:lstStyle/>
        <a:p>
          <a:endParaRPr lang="en-US" sz="2400"/>
        </a:p>
      </dgm:t>
    </dgm:pt>
    <dgm:pt modelId="{7D6A4EA2-7BAB-433A-B969-4D95C96F0274}" type="sibTrans" cxnId="{679C1D1A-14EB-43D6-A6EB-15DB434BD9E3}">
      <dgm:prSet/>
      <dgm:spPr/>
      <dgm:t>
        <a:bodyPr/>
        <a:lstStyle/>
        <a:p>
          <a:endParaRPr lang="en-US" sz="2400"/>
        </a:p>
      </dgm:t>
    </dgm:pt>
    <dgm:pt modelId="{A75DE5EA-0E88-4A1C-B1EA-B4EE477D7AA1}">
      <dgm:prSet phldrT="[Text]" custT="1"/>
      <dgm:spPr/>
      <dgm:t>
        <a:bodyPr/>
        <a:lstStyle/>
        <a:p>
          <a:r>
            <a:rPr lang="en-US" sz="2000" dirty="0" smtClean="0"/>
            <a:t>Forecasting potential range or range shifts</a:t>
          </a:r>
          <a:endParaRPr lang="en-US" sz="2000" dirty="0"/>
        </a:p>
      </dgm:t>
    </dgm:pt>
    <dgm:pt modelId="{48157EE2-9BD9-48FE-A422-276C84F2470D}" type="parTrans" cxnId="{D09152C8-0058-4F02-AE9F-59A443534AE8}">
      <dgm:prSet/>
      <dgm:spPr/>
      <dgm:t>
        <a:bodyPr/>
        <a:lstStyle/>
        <a:p>
          <a:endParaRPr lang="en-US" sz="2400"/>
        </a:p>
      </dgm:t>
    </dgm:pt>
    <dgm:pt modelId="{03226FF3-250B-4000-A0B5-00FF0F1D75A5}" type="sibTrans" cxnId="{D09152C8-0058-4F02-AE9F-59A443534AE8}">
      <dgm:prSet/>
      <dgm:spPr/>
      <dgm:t>
        <a:bodyPr/>
        <a:lstStyle/>
        <a:p>
          <a:endParaRPr lang="en-US" sz="2400"/>
        </a:p>
      </dgm:t>
    </dgm:pt>
    <dgm:pt modelId="{5175B6B0-3CA6-4535-A09B-108E0999A356}">
      <dgm:prSet phldrT="[Text]" custT="1"/>
      <dgm:spPr/>
      <dgm:t>
        <a:bodyPr/>
        <a:lstStyle/>
        <a:p>
          <a:r>
            <a:rPr lang="en-US" sz="1600" dirty="0" smtClean="0"/>
            <a:t>Structured – </a:t>
          </a:r>
          <a:r>
            <a:rPr lang="en-US" sz="1600" dirty="0" err="1" smtClean="0"/>
            <a:t>Melaleuca</a:t>
          </a:r>
          <a:r>
            <a:rPr lang="en-US" sz="1600" dirty="0" smtClean="0"/>
            <a:t> (FL)</a:t>
          </a:r>
          <a:br>
            <a:rPr lang="en-US" sz="1600" dirty="0" smtClean="0"/>
          </a:br>
          <a:r>
            <a:rPr lang="en-US" sz="1600" dirty="0" smtClean="0"/>
            <a:t>Adaptive – </a:t>
          </a:r>
          <a:r>
            <a:rPr lang="en-US" sz="1600" i="1" dirty="0" err="1" smtClean="0"/>
            <a:t>Phragmites</a:t>
          </a:r>
          <a:r>
            <a:rPr lang="en-US" sz="1600" dirty="0" smtClean="0"/>
            <a:t/>
          </a:r>
          <a:br>
            <a:rPr lang="en-US" sz="1600" dirty="0" smtClean="0"/>
          </a:br>
          <a:r>
            <a:rPr lang="en-US" sz="1600" dirty="0" err="1" smtClean="0"/>
            <a:t>Mgmt</a:t>
          </a:r>
          <a:r>
            <a:rPr lang="en-US" sz="1600" dirty="0" smtClean="0"/>
            <a:t> – sage steppe (Great Basin)</a:t>
          </a:r>
          <a:endParaRPr lang="en-US" sz="1600" dirty="0"/>
        </a:p>
      </dgm:t>
    </dgm:pt>
    <dgm:pt modelId="{ECD96492-1092-4631-A208-D9A5DA08372E}" type="parTrans" cxnId="{345AD6EC-90F1-4BA3-A053-C21366541189}">
      <dgm:prSet/>
      <dgm:spPr/>
      <dgm:t>
        <a:bodyPr/>
        <a:lstStyle/>
        <a:p>
          <a:endParaRPr lang="en-US" sz="2400"/>
        </a:p>
      </dgm:t>
    </dgm:pt>
    <dgm:pt modelId="{F900535F-E882-46D4-B632-4B8ACBE851E4}" type="sibTrans" cxnId="{345AD6EC-90F1-4BA3-A053-C21366541189}">
      <dgm:prSet/>
      <dgm:spPr/>
      <dgm:t>
        <a:bodyPr/>
        <a:lstStyle/>
        <a:p>
          <a:endParaRPr lang="en-US" sz="2400"/>
        </a:p>
      </dgm:t>
    </dgm:pt>
    <dgm:pt modelId="{1982B446-3706-4711-A6F1-3DC4DFE59A3A}">
      <dgm:prSet phldrT="[Text]" custT="1"/>
      <dgm:spPr/>
      <dgm:t>
        <a:bodyPr/>
        <a:lstStyle/>
        <a:p>
          <a:r>
            <a:rPr lang="en-US" sz="2000" dirty="0" smtClean="0"/>
            <a:t>Developing/testing invasive plant control methods</a:t>
          </a:r>
          <a:endParaRPr lang="en-US" sz="2000" dirty="0"/>
        </a:p>
      </dgm:t>
    </dgm:pt>
    <dgm:pt modelId="{33D0F32B-ABD3-423A-818A-28D89377B172}" type="parTrans" cxnId="{7DD07C3D-EA79-49EE-93EE-865A49AB8425}">
      <dgm:prSet/>
      <dgm:spPr/>
      <dgm:t>
        <a:bodyPr/>
        <a:lstStyle/>
        <a:p>
          <a:endParaRPr lang="en-US"/>
        </a:p>
      </dgm:t>
    </dgm:pt>
    <dgm:pt modelId="{6C0374E5-7FC4-4DEF-BC17-94C58A35DE3F}" type="sibTrans" cxnId="{7DD07C3D-EA79-49EE-93EE-865A49AB8425}">
      <dgm:prSet/>
      <dgm:spPr/>
      <dgm:t>
        <a:bodyPr/>
        <a:lstStyle/>
        <a:p>
          <a:endParaRPr lang="en-US"/>
        </a:p>
      </dgm:t>
    </dgm:pt>
    <dgm:pt modelId="{BAD6DE81-DE4F-40EF-8526-A8F127A4BE33}">
      <dgm:prSet phldrT="[Text]" custT="1"/>
      <dgm:spPr/>
      <dgm:t>
        <a:bodyPr/>
        <a:lstStyle/>
        <a:p>
          <a:r>
            <a:rPr lang="en-US" sz="1600" dirty="0" smtClean="0"/>
            <a:t>Work on </a:t>
          </a:r>
          <a:r>
            <a:rPr lang="en-US" sz="1600" i="1" dirty="0" err="1" smtClean="0"/>
            <a:t>Phragmites</a:t>
          </a:r>
          <a:r>
            <a:rPr lang="en-US" sz="1600" i="1" dirty="0" smtClean="0"/>
            <a:t> </a:t>
          </a:r>
          <a:r>
            <a:rPr lang="en-US" sz="1600" i="0" dirty="0" smtClean="0"/>
            <a:t>&amp;</a:t>
          </a:r>
          <a:r>
            <a:rPr lang="en-US" sz="1600" dirty="0" smtClean="0"/>
            <a:t> </a:t>
          </a:r>
          <a:r>
            <a:rPr lang="en-US" sz="1600" dirty="0" err="1" smtClean="0"/>
            <a:t>cheatgrass</a:t>
          </a:r>
          <a:endParaRPr lang="en-US" sz="1600" dirty="0"/>
        </a:p>
      </dgm:t>
    </dgm:pt>
    <dgm:pt modelId="{3224C504-155F-4C9F-93C7-83D8D4CEC1B4}" type="parTrans" cxnId="{293E3154-15DE-4C13-93DE-664CEAB9F0AF}">
      <dgm:prSet/>
      <dgm:spPr/>
      <dgm:t>
        <a:bodyPr/>
        <a:lstStyle/>
        <a:p>
          <a:endParaRPr lang="en-US"/>
        </a:p>
      </dgm:t>
    </dgm:pt>
    <dgm:pt modelId="{6252B9CC-7427-40BA-B706-E629F53D4B22}" type="sibTrans" cxnId="{293E3154-15DE-4C13-93DE-664CEAB9F0AF}">
      <dgm:prSet/>
      <dgm:spPr/>
      <dgm:t>
        <a:bodyPr/>
        <a:lstStyle/>
        <a:p>
          <a:endParaRPr lang="en-US"/>
        </a:p>
      </dgm:t>
    </dgm:pt>
    <dgm:pt modelId="{9898FE38-DE6C-46BA-8D32-D767674AD978}">
      <dgm:prSet phldrT="[Text]" custT="1"/>
      <dgm:spPr/>
      <dgm:t>
        <a:bodyPr/>
        <a:lstStyle/>
        <a:p>
          <a:r>
            <a:rPr lang="en-US" sz="1600" dirty="0" smtClean="0"/>
            <a:t>FORT and Hawaii</a:t>
          </a:r>
          <a:endParaRPr lang="en-US" sz="1600" dirty="0"/>
        </a:p>
      </dgm:t>
    </dgm:pt>
    <dgm:pt modelId="{6500A968-9A0E-4ACA-91E4-A3C5FA03BCC8}" type="parTrans" cxnId="{277398F3-A9DD-4822-A4A0-9408AA94EB41}">
      <dgm:prSet/>
      <dgm:spPr/>
      <dgm:t>
        <a:bodyPr/>
        <a:lstStyle/>
        <a:p>
          <a:endParaRPr lang="en-US"/>
        </a:p>
      </dgm:t>
    </dgm:pt>
    <dgm:pt modelId="{15E99FBC-5B51-4114-8E0B-C26E50C78603}" type="sibTrans" cxnId="{277398F3-A9DD-4822-A4A0-9408AA94EB41}">
      <dgm:prSet/>
      <dgm:spPr/>
      <dgm:t>
        <a:bodyPr/>
        <a:lstStyle/>
        <a:p>
          <a:endParaRPr lang="en-US"/>
        </a:p>
      </dgm:t>
    </dgm:pt>
    <dgm:pt modelId="{A7C9AF1E-CA0A-354B-9965-C00061CBB7F9}">
      <dgm:prSet phldrT="[Text]" custT="1"/>
      <dgm:spPr/>
      <dgm:t>
        <a:bodyPr/>
        <a:lstStyle/>
        <a:p>
          <a:r>
            <a:rPr lang="en-US" sz="1600" dirty="0" smtClean="0"/>
            <a:t>Work on tamarisk &amp; </a:t>
          </a:r>
          <a:r>
            <a:rPr lang="en-US" sz="1600" dirty="0" err="1" smtClean="0"/>
            <a:t>buffelgrass</a:t>
          </a:r>
          <a:endParaRPr lang="en-US" sz="1600" dirty="0"/>
        </a:p>
      </dgm:t>
    </dgm:pt>
    <dgm:pt modelId="{C819B815-D933-3340-80F2-CDDFFF844164}" type="sibTrans" cxnId="{6E5B6C4D-8A10-814B-BAFE-4836A0103B52}">
      <dgm:prSet/>
      <dgm:spPr/>
      <dgm:t>
        <a:bodyPr/>
        <a:lstStyle/>
        <a:p>
          <a:endParaRPr lang="en-US"/>
        </a:p>
      </dgm:t>
    </dgm:pt>
    <dgm:pt modelId="{42003CEA-6FF6-624F-A7FB-CD91745ECB73}" type="parTrans" cxnId="{6E5B6C4D-8A10-814B-BAFE-4836A0103B52}">
      <dgm:prSet/>
      <dgm:spPr/>
      <dgm:t>
        <a:bodyPr/>
        <a:lstStyle/>
        <a:p>
          <a:endParaRPr lang="en-US"/>
        </a:p>
      </dgm:t>
    </dgm:pt>
    <dgm:pt modelId="{9F7E1E4B-2681-D44B-9028-564F0295E199}">
      <dgm:prSet/>
      <dgm:spPr/>
      <dgm:t>
        <a:bodyPr/>
        <a:lstStyle/>
        <a:p>
          <a:r>
            <a:rPr lang="en-US" dirty="0" smtClean="0"/>
            <a:t>Data aggregation for maps and models</a:t>
          </a:r>
          <a:endParaRPr lang="en-US" dirty="0"/>
        </a:p>
      </dgm:t>
    </dgm:pt>
    <dgm:pt modelId="{0ACC9F5C-E741-A649-86C1-705244AE458C}" type="parTrans" cxnId="{361CB7AB-762F-7441-995E-6B10882DABBB}">
      <dgm:prSet/>
      <dgm:spPr/>
      <dgm:t>
        <a:bodyPr/>
        <a:lstStyle/>
        <a:p>
          <a:endParaRPr lang="en-US"/>
        </a:p>
      </dgm:t>
    </dgm:pt>
    <dgm:pt modelId="{1AF2D82A-259F-1C48-9D17-F7E9EFC5C97F}" type="sibTrans" cxnId="{361CB7AB-762F-7441-995E-6B10882DABBB}">
      <dgm:prSet/>
      <dgm:spPr/>
      <dgm:t>
        <a:bodyPr/>
        <a:lstStyle/>
        <a:p>
          <a:endParaRPr lang="en-US"/>
        </a:p>
      </dgm:t>
    </dgm:pt>
    <dgm:pt modelId="{814BBD08-B352-EC49-A0A9-F3EA6F547D8A}">
      <dgm:prSet/>
      <dgm:spPr/>
      <dgm:t>
        <a:bodyPr/>
        <a:lstStyle/>
        <a:p>
          <a:r>
            <a:rPr lang="en-US" dirty="0" smtClean="0"/>
            <a:t>Taxonomy, distribution, species lists, &amp; species </a:t>
          </a:r>
          <a:r>
            <a:rPr lang="en-US" dirty="0" err="1" smtClean="0"/>
            <a:t>watchlists</a:t>
          </a:r>
          <a:endParaRPr lang="en-US" dirty="0"/>
        </a:p>
      </dgm:t>
    </dgm:pt>
    <dgm:pt modelId="{CE1763CA-8BF3-4847-8403-D2355B0AC51A}" type="parTrans" cxnId="{8AF9E10B-E41A-814F-A75B-55346E4C9891}">
      <dgm:prSet/>
      <dgm:spPr/>
      <dgm:t>
        <a:bodyPr/>
        <a:lstStyle/>
        <a:p>
          <a:endParaRPr lang="en-US"/>
        </a:p>
      </dgm:t>
    </dgm:pt>
    <dgm:pt modelId="{A1EFE832-03D2-D543-BAE8-201EEFBCEB1C}" type="sibTrans" cxnId="{8AF9E10B-E41A-814F-A75B-55346E4C9891}">
      <dgm:prSet/>
      <dgm:spPr/>
      <dgm:t>
        <a:bodyPr/>
        <a:lstStyle/>
        <a:p>
          <a:endParaRPr lang="en-US"/>
        </a:p>
      </dgm:t>
    </dgm:pt>
    <dgm:pt modelId="{E220828C-C958-4FCF-B52F-02D7F5D17607}" type="pres">
      <dgm:prSet presAssocID="{455C831A-CCF5-4391-A2BE-9DF065D37587}" presName="arrowDiagram" presStyleCnt="0">
        <dgm:presLayoutVars>
          <dgm:chMax val="5"/>
          <dgm:dir/>
          <dgm:resizeHandles val="exact"/>
        </dgm:presLayoutVars>
      </dgm:prSet>
      <dgm:spPr/>
    </dgm:pt>
    <dgm:pt modelId="{82ED47FD-CD8E-4EC8-A7E3-BF3AC4BC5C1A}" type="pres">
      <dgm:prSet presAssocID="{455C831A-CCF5-4391-A2BE-9DF065D37587}" presName="arrow" presStyleLbl="bgShp" presStyleIdx="0" presStyleCnt="1" custScaleX="86792" custScaleY="86038"/>
      <dgm:spPr/>
    </dgm:pt>
    <dgm:pt modelId="{619E7A99-4D80-D14B-809D-73EF6EE1EDC5}" type="pres">
      <dgm:prSet presAssocID="{455C831A-CCF5-4391-A2BE-9DF065D37587}" presName="arrowDiagram5" presStyleCnt="0"/>
      <dgm:spPr/>
    </dgm:pt>
    <dgm:pt modelId="{4F205DDC-DF85-7A4B-BE56-28BF2E74C55F}" type="pres">
      <dgm:prSet presAssocID="{1E3A074B-8EC3-4AC7-ADB8-C53A583CA2D1}" presName="bullet5a" presStyleLbl="node1" presStyleIdx="0" presStyleCnt="5"/>
      <dgm:spPr/>
    </dgm:pt>
    <dgm:pt modelId="{DF7A52B1-80EE-3042-8841-6E959AAB3A77}" type="pres">
      <dgm:prSet presAssocID="{1E3A074B-8EC3-4AC7-ADB8-C53A583CA2D1}" presName="textBox5a" presStyleLbl="revTx" presStyleIdx="0" presStyleCnt="5">
        <dgm:presLayoutVars>
          <dgm:bulletEnabled val="1"/>
        </dgm:presLayoutVars>
      </dgm:prSet>
      <dgm:spPr/>
      <dgm:t>
        <a:bodyPr/>
        <a:lstStyle/>
        <a:p>
          <a:endParaRPr lang="en-US"/>
        </a:p>
      </dgm:t>
    </dgm:pt>
    <dgm:pt modelId="{5D0EC43E-525E-644B-826B-96BF16500CD6}" type="pres">
      <dgm:prSet presAssocID="{C7CCB8C4-BA8F-435B-96D2-651E5BBEE204}" presName="bullet5b" presStyleLbl="node1" presStyleIdx="1" presStyleCnt="5"/>
      <dgm:spPr/>
    </dgm:pt>
    <dgm:pt modelId="{445AFD58-B1B0-4741-9A71-6BFEDD816077}" type="pres">
      <dgm:prSet presAssocID="{C7CCB8C4-BA8F-435B-96D2-651E5BBEE204}" presName="textBox5b" presStyleLbl="revTx" presStyleIdx="1" presStyleCnt="5">
        <dgm:presLayoutVars>
          <dgm:bulletEnabled val="1"/>
        </dgm:presLayoutVars>
      </dgm:prSet>
      <dgm:spPr/>
      <dgm:t>
        <a:bodyPr/>
        <a:lstStyle/>
        <a:p>
          <a:endParaRPr lang="en-US"/>
        </a:p>
      </dgm:t>
    </dgm:pt>
    <dgm:pt modelId="{A8ABEE2C-3892-6D40-9D82-3F1E033C601F}" type="pres">
      <dgm:prSet presAssocID="{A75DE5EA-0E88-4A1C-B1EA-B4EE477D7AA1}" presName="bullet5c" presStyleLbl="node1" presStyleIdx="2" presStyleCnt="5"/>
      <dgm:spPr/>
    </dgm:pt>
    <dgm:pt modelId="{D586B515-8BF0-2A4D-988C-2D913C714D61}" type="pres">
      <dgm:prSet presAssocID="{A75DE5EA-0E88-4A1C-B1EA-B4EE477D7AA1}" presName="textBox5c" presStyleLbl="revTx" presStyleIdx="2" presStyleCnt="5">
        <dgm:presLayoutVars>
          <dgm:bulletEnabled val="1"/>
        </dgm:presLayoutVars>
      </dgm:prSet>
      <dgm:spPr/>
      <dgm:t>
        <a:bodyPr/>
        <a:lstStyle/>
        <a:p>
          <a:endParaRPr lang="en-US"/>
        </a:p>
      </dgm:t>
    </dgm:pt>
    <dgm:pt modelId="{1148084C-2BD9-8C4D-89FB-6B57BB1056BB}" type="pres">
      <dgm:prSet presAssocID="{1982B446-3706-4711-A6F1-3DC4DFE59A3A}" presName="bullet5d" presStyleLbl="node1" presStyleIdx="3" presStyleCnt="5"/>
      <dgm:spPr/>
    </dgm:pt>
    <dgm:pt modelId="{B84B1AC5-641E-0244-A498-70C4DDD41D74}" type="pres">
      <dgm:prSet presAssocID="{1982B446-3706-4711-A6F1-3DC4DFE59A3A}" presName="textBox5d" presStyleLbl="revTx" presStyleIdx="3" presStyleCnt="5">
        <dgm:presLayoutVars>
          <dgm:bulletEnabled val="1"/>
        </dgm:presLayoutVars>
      </dgm:prSet>
      <dgm:spPr/>
      <dgm:t>
        <a:bodyPr/>
        <a:lstStyle/>
        <a:p>
          <a:endParaRPr lang="en-US"/>
        </a:p>
      </dgm:t>
    </dgm:pt>
    <dgm:pt modelId="{2305F0E3-EAFA-B04B-8862-BDC5274E7585}" type="pres">
      <dgm:prSet presAssocID="{9F7E1E4B-2681-D44B-9028-564F0295E199}" presName="bullet5e" presStyleLbl="node1" presStyleIdx="4" presStyleCnt="5"/>
      <dgm:spPr>
        <a:solidFill>
          <a:schemeClr val="accent1">
            <a:lumMod val="40000"/>
            <a:lumOff val="60000"/>
          </a:schemeClr>
        </a:solidFill>
        <a:ln>
          <a:solidFill>
            <a:schemeClr val="accent1">
              <a:lumMod val="40000"/>
              <a:lumOff val="60000"/>
            </a:schemeClr>
          </a:solidFill>
        </a:ln>
      </dgm:spPr>
      <dgm:t>
        <a:bodyPr/>
        <a:lstStyle/>
        <a:p>
          <a:endParaRPr lang="en-US"/>
        </a:p>
      </dgm:t>
    </dgm:pt>
    <dgm:pt modelId="{C83DB9F8-D0F3-0046-BDFF-F2C47F622185}" type="pres">
      <dgm:prSet presAssocID="{9F7E1E4B-2681-D44B-9028-564F0295E199}" presName="textBox5e" presStyleLbl="revTx" presStyleIdx="4" presStyleCnt="5">
        <dgm:presLayoutVars>
          <dgm:bulletEnabled val="1"/>
        </dgm:presLayoutVars>
      </dgm:prSet>
      <dgm:spPr/>
      <dgm:t>
        <a:bodyPr/>
        <a:lstStyle/>
        <a:p>
          <a:endParaRPr lang="en-US"/>
        </a:p>
      </dgm:t>
    </dgm:pt>
  </dgm:ptLst>
  <dgm:cxnLst>
    <dgm:cxn modelId="{0A405E62-894B-9241-A8C1-AAE78966665E}" type="presOf" srcId="{1982B446-3706-4711-A6F1-3DC4DFE59A3A}" destId="{B84B1AC5-641E-0244-A498-70C4DDD41D74}" srcOrd="0" destOrd="0" presId="urn:microsoft.com/office/officeart/2005/8/layout/arrow2"/>
    <dgm:cxn modelId="{277398F3-A9DD-4822-A4A0-9408AA94EB41}" srcId="{A75DE5EA-0E88-4A1C-B1EA-B4EE477D7AA1}" destId="{9898FE38-DE6C-46BA-8D32-D767674AD978}" srcOrd="0" destOrd="0" parTransId="{6500A968-9A0E-4ACA-91E4-A3C5FA03BCC8}" sibTransId="{15E99FBC-5B51-4114-8E0B-C26E50C78603}"/>
    <dgm:cxn modelId="{361CB7AB-762F-7441-995E-6B10882DABBB}" srcId="{455C831A-CCF5-4391-A2BE-9DF065D37587}" destId="{9F7E1E4B-2681-D44B-9028-564F0295E199}" srcOrd="4" destOrd="0" parTransId="{0ACC9F5C-E741-A649-86C1-705244AE458C}" sibTransId="{1AF2D82A-259F-1C48-9D17-F7E9EFC5C97F}"/>
    <dgm:cxn modelId="{D07CC43D-D6D9-124B-8B3F-94954E80DEAF}" type="presOf" srcId="{A7C9AF1E-CA0A-354B-9965-C00061CBB7F9}" destId="{DF7A52B1-80EE-3042-8841-6E959AAB3A77}" srcOrd="0" destOrd="1" presId="urn:microsoft.com/office/officeart/2005/8/layout/arrow2"/>
    <dgm:cxn modelId="{39ECB7E7-30E3-4A3C-AAF0-553A3160CF23}" type="presOf" srcId="{455C831A-CCF5-4391-A2BE-9DF065D37587}" destId="{E220828C-C958-4FCF-B52F-02D7F5D17607}" srcOrd="0" destOrd="0" presId="urn:microsoft.com/office/officeart/2005/8/layout/arrow2"/>
    <dgm:cxn modelId="{3F372598-D1BD-A14A-8B7A-E4578DC00AD9}" type="presOf" srcId="{BAD6DE81-DE4F-40EF-8526-A8F127A4BE33}" destId="{B84B1AC5-641E-0244-A498-70C4DDD41D74}" srcOrd="0" destOrd="1" presId="urn:microsoft.com/office/officeart/2005/8/layout/arrow2"/>
    <dgm:cxn modelId="{345AD6EC-90F1-4BA3-A053-C21366541189}" srcId="{C7CCB8C4-BA8F-435B-96D2-651E5BBEE204}" destId="{5175B6B0-3CA6-4535-A09B-108E0999A356}" srcOrd="0" destOrd="0" parTransId="{ECD96492-1092-4631-A208-D9A5DA08372E}" sibTransId="{F900535F-E882-46D4-B632-4B8ACBE851E4}"/>
    <dgm:cxn modelId="{8AF9E10B-E41A-814F-A75B-55346E4C9891}" srcId="{9F7E1E4B-2681-D44B-9028-564F0295E199}" destId="{814BBD08-B352-EC49-A0A9-F3EA6F547D8A}" srcOrd="0" destOrd="0" parTransId="{CE1763CA-8BF3-4847-8403-D2355B0AC51A}" sibTransId="{A1EFE832-03D2-D543-BAE8-201EEFBCEB1C}"/>
    <dgm:cxn modelId="{4052D6EE-CE3A-334E-AEFD-CFF8F684BA3E}" type="presOf" srcId="{9898FE38-DE6C-46BA-8D32-D767674AD978}" destId="{D586B515-8BF0-2A4D-988C-2D913C714D61}" srcOrd="0" destOrd="1" presId="urn:microsoft.com/office/officeart/2005/8/layout/arrow2"/>
    <dgm:cxn modelId="{8C1AFE23-B091-4CE6-8284-0511812F213B}" srcId="{455C831A-CCF5-4391-A2BE-9DF065D37587}" destId="{1E3A074B-8EC3-4AC7-ADB8-C53A583CA2D1}" srcOrd="0" destOrd="0" parTransId="{C3E70DF8-D297-401F-A070-1295F4388B0B}" sibTransId="{13D421C7-F834-4141-85ED-0207D610A128}"/>
    <dgm:cxn modelId="{B0F862F2-3920-A84C-841F-AA6D2E2C701B}" type="presOf" srcId="{814BBD08-B352-EC49-A0A9-F3EA6F547D8A}" destId="{C83DB9F8-D0F3-0046-BDFF-F2C47F622185}" srcOrd="0" destOrd="1" presId="urn:microsoft.com/office/officeart/2005/8/layout/arrow2"/>
    <dgm:cxn modelId="{6453B550-6691-6A4E-86E2-ED73957575E5}" type="presOf" srcId="{A75DE5EA-0E88-4A1C-B1EA-B4EE477D7AA1}" destId="{D586B515-8BF0-2A4D-988C-2D913C714D61}" srcOrd="0" destOrd="0" presId="urn:microsoft.com/office/officeart/2005/8/layout/arrow2"/>
    <dgm:cxn modelId="{679C1D1A-14EB-43D6-A6EB-15DB434BD9E3}" srcId="{455C831A-CCF5-4391-A2BE-9DF065D37587}" destId="{C7CCB8C4-BA8F-435B-96D2-651E5BBEE204}" srcOrd="1" destOrd="0" parTransId="{AD18367E-C5DB-45A4-A27B-B15954C86D0F}" sibTransId="{7D6A4EA2-7BAB-433A-B969-4D95C96F0274}"/>
    <dgm:cxn modelId="{D09152C8-0058-4F02-AE9F-59A443534AE8}" srcId="{455C831A-CCF5-4391-A2BE-9DF065D37587}" destId="{A75DE5EA-0E88-4A1C-B1EA-B4EE477D7AA1}" srcOrd="2" destOrd="0" parTransId="{48157EE2-9BD9-48FE-A422-276C84F2470D}" sibTransId="{03226FF3-250B-4000-A0B5-00FF0F1D75A5}"/>
    <dgm:cxn modelId="{90EC5614-8C92-7F4F-8BA4-DBDB4ADCA6AF}" type="presOf" srcId="{C7CCB8C4-BA8F-435B-96D2-651E5BBEE204}" destId="{445AFD58-B1B0-4741-9A71-6BFEDD816077}" srcOrd="0" destOrd="0" presId="urn:microsoft.com/office/officeart/2005/8/layout/arrow2"/>
    <dgm:cxn modelId="{16640E5D-13B9-3545-B26A-1760876F2BC1}" type="presOf" srcId="{9F7E1E4B-2681-D44B-9028-564F0295E199}" destId="{C83DB9F8-D0F3-0046-BDFF-F2C47F622185}" srcOrd="0" destOrd="0" presId="urn:microsoft.com/office/officeart/2005/8/layout/arrow2"/>
    <dgm:cxn modelId="{7DD07C3D-EA79-49EE-93EE-865A49AB8425}" srcId="{455C831A-CCF5-4391-A2BE-9DF065D37587}" destId="{1982B446-3706-4711-A6F1-3DC4DFE59A3A}" srcOrd="3" destOrd="0" parTransId="{33D0F32B-ABD3-423A-818A-28D89377B172}" sibTransId="{6C0374E5-7FC4-4DEF-BC17-94C58A35DE3F}"/>
    <dgm:cxn modelId="{6E5B6C4D-8A10-814B-BAFE-4836A0103B52}" srcId="{1E3A074B-8EC3-4AC7-ADB8-C53A583CA2D1}" destId="{A7C9AF1E-CA0A-354B-9965-C00061CBB7F9}" srcOrd="0" destOrd="0" parTransId="{42003CEA-6FF6-624F-A7FB-CD91745ECB73}" sibTransId="{C819B815-D933-3340-80F2-CDDFFF844164}"/>
    <dgm:cxn modelId="{212113A0-0C50-9741-AA8A-3B67866CF356}" type="presOf" srcId="{5175B6B0-3CA6-4535-A09B-108E0999A356}" destId="{445AFD58-B1B0-4741-9A71-6BFEDD816077}" srcOrd="0" destOrd="1" presId="urn:microsoft.com/office/officeart/2005/8/layout/arrow2"/>
    <dgm:cxn modelId="{DAA93051-D622-6742-82E3-3D28F377DC51}" type="presOf" srcId="{1E3A074B-8EC3-4AC7-ADB8-C53A583CA2D1}" destId="{DF7A52B1-80EE-3042-8841-6E959AAB3A77}" srcOrd="0" destOrd="0" presId="urn:microsoft.com/office/officeart/2005/8/layout/arrow2"/>
    <dgm:cxn modelId="{293E3154-15DE-4C13-93DE-664CEAB9F0AF}" srcId="{1982B446-3706-4711-A6F1-3DC4DFE59A3A}" destId="{BAD6DE81-DE4F-40EF-8526-A8F127A4BE33}" srcOrd="0" destOrd="0" parTransId="{3224C504-155F-4C9F-93C7-83D8D4CEC1B4}" sibTransId="{6252B9CC-7427-40BA-B706-E629F53D4B22}"/>
    <dgm:cxn modelId="{CDB3CFA4-6064-4BD5-9F4C-2C85AFCC5E37}" type="presParOf" srcId="{E220828C-C958-4FCF-B52F-02D7F5D17607}" destId="{82ED47FD-CD8E-4EC8-A7E3-BF3AC4BC5C1A}" srcOrd="0" destOrd="0" presId="urn:microsoft.com/office/officeart/2005/8/layout/arrow2"/>
    <dgm:cxn modelId="{76E75A10-F75D-444B-85C4-DED6E0D6B1F8}" type="presParOf" srcId="{E220828C-C958-4FCF-B52F-02D7F5D17607}" destId="{619E7A99-4D80-D14B-809D-73EF6EE1EDC5}" srcOrd="1" destOrd="0" presId="urn:microsoft.com/office/officeart/2005/8/layout/arrow2"/>
    <dgm:cxn modelId="{4DA11468-A0E6-DB43-9D32-7F7DD54C1564}" type="presParOf" srcId="{619E7A99-4D80-D14B-809D-73EF6EE1EDC5}" destId="{4F205DDC-DF85-7A4B-BE56-28BF2E74C55F}" srcOrd="0" destOrd="0" presId="urn:microsoft.com/office/officeart/2005/8/layout/arrow2"/>
    <dgm:cxn modelId="{AC1DE95A-B3D7-694D-983A-515B7D39E213}" type="presParOf" srcId="{619E7A99-4D80-D14B-809D-73EF6EE1EDC5}" destId="{DF7A52B1-80EE-3042-8841-6E959AAB3A77}" srcOrd="1" destOrd="0" presId="urn:microsoft.com/office/officeart/2005/8/layout/arrow2"/>
    <dgm:cxn modelId="{4A878F6F-2170-634E-9AEC-3DD0D85D458C}" type="presParOf" srcId="{619E7A99-4D80-D14B-809D-73EF6EE1EDC5}" destId="{5D0EC43E-525E-644B-826B-96BF16500CD6}" srcOrd="2" destOrd="0" presId="urn:microsoft.com/office/officeart/2005/8/layout/arrow2"/>
    <dgm:cxn modelId="{D7A749F4-F93E-2444-942C-8C0F54C7CF93}" type="presParOf" srcId="{619E7A99-4D80-D14B-809D-73EF6EE1EDC5}" destId="{445AFD58-B1B0-4741-9A71-6BFEDD816077}" srcOrd="3" destOrd="0" presId="urn:microsoft.com/office/officeart/2005/8/layout/arrow2"/>
    <dgm:cxn modelId="{A2ABCFC5-ECE4-BC48-8FC5-E4DF8461798E}" type="presParOf" srcId="{619E7A99-4D80-D14B-809D-73EF6EE1EDC5}" destId="{A8ABEE2C-3892-6D40-9D82-3F1E033C601F}" srcOrd="4" destOrd="0" presId="urn:microsoft.com/office/officeart/2005/8/layout/arrow2"/>
    <dgm:cxn modelId="{B9A73580-9BF3-F34F-BF97-5CD0C6F92223}" type="presParOf" srcId="{619E7A99-4D80-D14B-809D-73EF6EE1EDC5}" destId="{D586B515-8BF0-2A4D-988C-2D913C714D61}" srcOrd="5" destOrd="0" presId="urn:microsoft.com/office/officeart/2005/8/layout/arrow2"/>
    <dgm:cxn modelId="{EC9B0996-3C49-FC49-9A89-EB88C4FDCDB8}" type="presParOf" srcId="{619E7A99-4D80-D14B-809D-73EF6EE1EDC5}" destId="{1148084C-2BD9-8C4D-89FB-6B57BB1056BB}" srcOrd="6" destOrd="0" presId="urn:microsoft.com/office/officeart/2005/8/layout/arrow2"/>
    <dgm:cxn modelId="{9DE92915-CED8-C948-AE95-F01025DFAE42}" type="presParOf" srcId="{619E7A99-4D80-D14B-809D-73EF6EE1EDC5}" destId="{B84B1AC5-641E-0244-A498-70C4DDD41D74}" srcOrd="7" destOrd="0" presId="urn:microsoft.com/office/officeart/2005/8/layout/arrow2"/>
    <dgm:cxn modelId="{6CCA797E-1145-1F42-A754-07FFEB1B205D}" type="presParOf" srcId="{619E7A99-4D80-D14B-809D-73EF6EE1EDC5}" destId="{2305F0E3-EAFA-B04B-8862-BDC5274E7585}" srcOrd="8" destOrd="0" presId="urn:microsoft.com/office/officeart/2005/8/layout/arrow2"/>
    <dgm:cxn modelId="{B607F90C-B8DF-C148-B52E-8DAD334644E9}" type="presParOf" srcId="{619E7A99-4D80-D14B-809D-73EF6EE1EDC5}" destId="{C83DB9F8-D0F3-0046-BDFF-F2C47F622185}" srcOrd="9" destOrd="0" presId="urn:microsoft.com/office/officeart/2005/8/layout/arrow2"/>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ED47FD-CD8E-4EC8-A7E3-BF3AC4BC5C1A}">
      <dsp:nvSpPr>
        <dsp:cNvPr id="0" name=""/>
        <dsp:cNvSpPr/>
      </dsp:nvSpPr>
      <dsp:spPr>
        <a:xfrm>
          <a:off x="340588" y="358817"/>
          <a:ext cx="8952255" cy="5546552"/>
        </a:xfrm>
        <a:prstGeom prst="swooshArrow">
          <a:avLst>
            <a:gd name="adj1" fmla="val 25000"/>
            <a:gd name="adj2" fmla="val 25000"/>
          </a:avLst>
        </a:prstGeom>
        <a:solidFill>
          <a:schemeClr val="accent5">
            <a:tint val="55000"/>
            <a:hueOff val="0"/>
            <a:satOff val="0"/>
            <a:lumOff val="0"/>
            <a:alphaOff val="0"/>
          </a:schemeClr>
        </a:solidFill>
        <a:ln>
          <a:noFill/>
        </a:ln>
        <a:effectLst/>
        <a:sp3d z="-400500" extrusionH="63500" contourW="12700" prstMaterial="matte">
          <a:contourClr>
            <a:schemeClr val="lt1">
              <a:tint val="50000"/>
            </a:schemeClr>
          </a:contourClr>
        </a:sp3d>
      </dsp:spPr>
      <dsp:style>
        <a:lnRef idx="0">
          <a:scrgbClr r="0" g="0" b="0"/>
        </a:lnRef>
        <a:fillRef idx="1">
          <a:scrgbClr r="0" g="0" b="0"/>
        </a:fillRef>
        <a:effectRef idx="0">
          <a:scrgbClr r="0" g="0" b="0"/>
        </a:effectRef>
        <a:fontRef idx="minor"/>
      </dsp:style>
    </dsp:sp>
    <dsp:sp modelId="{4F205DDC-DF85-7A4B-BE56-28BF2E74C55F}">
      <dsp:nvSpPr>
        <dsp:cNvPr id="0" name=""/>
        <dsp:cNvSpPr/>
      </dsp:nvSpPr>
      <dsp:spPr>
        <a:xfrm>
          <a:off x="675400" y="4702492"/>
          <a:ext cx="237236" cy="237236"/>
        </a:xfrm>
        <a:prstGeom prst="ellipse">
          <a:avLst/>
        </a:prstGeom>
        <a:solidFill>
          <a:schemeClr val="accent5">
            <a:shade val="50000"/>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DF7A52B1-80EE-3042-8841-6E959AAB3A77}">
      <dsp:nvSpPr>
        <dsp:cNvPr id="0" name=""/>
        <dsp:cNvSpPr/>
      </dsp:nvSpPr>
      <dsp:spPr>
        <a:xfrm>
          <a:off x="794018" y="4821110"/>
          <a:ext cx="1351213" cy="15342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06" tIns="0" rIns="0" bIns="0" numCol="1" spcCol="1270" anchor="t" anchorCtr="0">
          <a:noAutofit/>
        </a:bodyPr>
        <a:lstStyle/>
        <a:p>
          <a:pPr lvl="0" algn="l" defTabSz="889000">
            <a:lnSpc>
              <a:spcPct val="90000"/>
            </a:lnSpc>
            <a:spcBef>
              <a:spcPct val="0"/>
            </a:spcBef>
            <a:spcAft>
              <a:spcPct val="35000"/>
            </a:spcAft>
          </a:pPr>
          <a:r>
            <a:rPr lang="en-US" sz="2000" b="0" kern="1200" smtClean="0">
              <a:latin typeface="+mn-lt"/>
              <a:ea typeface="+mn-ea"/>
              <a:cs typeface="+mn-cs"/>
            </a:rPr>
            <a:t>Remote sensing to document spp. presence or condition</a:t>
          </a:r>
          <a:endParaRPr lang="en-US" sz="2000" kern="1200" dirty="0"/>
        </a:p>
        <a:p>
          <a:pPr marL="171450" lvl="1" indent="-171450" algn="l" defTabSz="711200">
            <a:lnSpc>
              <a:spcPct val="90000"/>
            </a:lnSpc>
            <a:spcBef>
              <a:spcPct val="0"/>
            </a:spcBef>
            <a:spcAft>
              <a:spcPct val="15000"/>
            </a:spcAft>
            <a:buChar char="••"/>
          </a:pPr>
          <a:r>
            <a:rPr lang="en-US" sz="1600" kern="1200" dirty="0" smtClean="0"/>
            <a:t>Work on tamarisk &amp; </a:t>
          </a:r>
          <a:r>
            <a:rPr lang="en-US" sz="1600" kern="1200" dirty="0" err="1" smtClean="0"/>
            <a:t>buffelgrass</a:t>
          </a:r>
          <a:endParaRPr lang="en-US" sz="1600" kern="1200" dirty="0"/>
        </a:p>
      </dsp:txBody>
      <dsp:txXfrm>
        <a:off x="794018" y="4821110"/>
        <a:ext cx="1351213" cy="1534298"/>
      </dsp:txXfrm>
    </dsp:sp>
    <dsp:sp modelId="{5D0EC43E-525E-644B-826B-96BF16500CD6}">
      <dsp:nvSpPr>
        <dsp:cNvPr id="0" name=""/>
        <dsp:cNvSpPr/>
      </dsp:nvSpPr>
      <dsp:spPr>
        <a:xfrm>
          <a:off x="1959569" y="3468607"/>
          <a:ext cx="371325" cy="371325"/>
        </a:xfrm>
        <a:prstGeom prst="ellipse">
          <a:avLst/>
        </a:prstGeom>
        <a:solidFill>
          <a:schemeClr val="accent5">
            <a:shade val="50000"/>
            <a:hueOff val="101189"/>
            <a:satOff val="-2238"/>
            <a:lumOff val="16795"/>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445AFD58-B1B0-4741-9A71-6BFEDD816077}">
      <dsp:nvSpPr>
        <dsp:cNvPr id="0" name=""/>
        <dsp:cNvSpPr/>
      </dsp:nvSpPr>
      <dsp:spPr>
        <a:xfrm>
          <a:off x="2145232" y="3654270"/>
          <a:ext cx="1712225" cy="27011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6758" tIns="0" rIns="0" bIns="0" numCol="1" spcCol="1270" anchor="t" anchorCtr="0">
          <a:noAutofit/>
        </a:bodyPr>
        <a:lstStyle/>
        <a:p>
          <a:pPr lvl="0" algn="l" defTabSz="889000">
            <a:lnSpc>
              <a:spcPct val="90000"/>
            </a:lnSpc>
            <a:spcBef>
              <a:spcPct val="0"/>
            </a:spcBef>
            <a:spcAft>
              <a:spcPct val="35000"/>
            </a:spcAft>
          </a:pPr>
          <a:r>
            <a:rPr lang="en-US" sz="2000" kern="1200" dirty="0" smtClean="0"/>
            <a:t>Improve decision making for managing invasive plants</a:t>
          </a:r>
          <a:endParaRPr lang="en-US" sz="2000" kern="1200" dirty="0"/>
        </a:p>
        <a:p>
          <a:pPr marL="171450" lvl="1" indent="-171450" algn="l" defTabSz="711200">
            <a:lnSpc>
              <a:spcPct val="90000"/>
            </a:lnSpc>
            <a:spcBef>
              <a:spcPct val="0"/>
            </a:spcBef>
            <a:spcAft>
              <a:spcPct val="15000"/>
            </a:spcAft>
            <a:buChar char="••"/>
          </a:pPr>
          <a:r>
            <a:rPr lang="en-US" sz="1600" kern="1200" dirty="0" smtClean="0"/>
            <a:t>Structured – </a:t>
          </a:r>
          <a:r>
            <a:rPr lang="en-US" sz="1600" kern="1200" dirty="0" err="1" smtClean="0"/>
            <a:t>Melaleuca</a:t>
          </a:r>
          <a:r>
            <a:rPr lang="en-US" sz="1600" kern="1200" dirty="0" smtClean="0"/>
            <a:t> (FL)</a:t>
          </a:r>
          <a:br>
            <a:rPr lang="en-US" sz="1600" kern="1200" dirty="0" smtClean="0"/>
          </a:br>
          <a:r>
            <a:rPr lang="en-US" sz="1600" kern="1200" dirty="0" smtClean="0"/>
            <a:t>Adaptive – </a:t>
          </a:r>
          <a:r>
            <a:rPr lang="en-US" sz="1600" i="1" kern="1200" dirty="0" err="1" smtClean="0"/>
            <a:t>Phragmites</a:t>
          </a:r>
          <a:r>
            <a:rPr lang="en-US" sz="1600" kern="1200" dirty="0" smtClean="0"/>
            <a:t/>
          </a:r>
          <a:br>
            <a:rPr lang="en-US" sz="1600" kern="1200" dirty="0" smtClean="0"/>
          </a:br>
          <a:r>
            <a:rPr lang="en-US" sz="1600" kern="1200" dirty="0" err="1" smtClean="0"/>
            <a:t>Mgmt</a:t>
          </a:r>
          <a:r>
            <a:rPr lang="en-US" sz="1600" kern="1200" dirty="0" smtClean="0"/>
            <a:t> – sage steppe (Great Basin)</a:t>
          </a:r>
          <a:endParaRPr lang="en-US" sz="1600" kern="1200" dirty="0"/>
        </a:p>
      </dsp:txBody>
      <dsp:txXfrm>
        <a:off x="2145232" y="3654270"/>
        <a:ext cx="1712225" cy="2701138"/>
      </dsp:txXfrm>
    </dsp:sp>
    <dsp:sp modelId="{A8ABEE2C-3892-6D40-9D82-3F1E033C601F}">
      <dsp:nvSpPr>
        <dsp:cNvPr id="0" name=""/>
        <dsp:cNvSpPr/>
      </dsp:nvSpPr>
      <dsp:spPr>
        <a:xfrm>
          <a:off x="3609906" y="2484851"/>
          <a:ext cx="495101" cy="495101"/>
        </a:xfrm>
        <a:prstGeom prst="ellipse">
          <a:avLst/>
        </a:prstGeom>
        <a:solidFill>
          <a:schemeClr val="accent5">
            <a:shade val="50000"/>
            <a:hueOff val="202378"/>
            <a:satOff val="-4476"/>
            <a:lumOff val="3359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D586B515-8BF0-2A4D-988C-2D913C714D61}">
      <dsp:nvSpPr>
        <dsp:cNvPr id="0" name=""/>
        <dsp:cNvSpPr/>
      </dsp:nvSpPr>
      <dsp:spPr>
        <a:xfrm>
          <a:off x="3857457" y="2732402"/>
          <a:ext cx="1990719" cy="36230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2344" tIns="0" rIns="0" bIns="0" numCol="1" spcCol="1270" anchor="t" anchorCtr="0">
          <a:noAutofit/>
        </a:bodyPr>
        <a:lstStyle/>
        <a:p>
          <a:pPr lvl="0" algn="l" defTabSz="889000">
            <a:lnSpc>
              <a:spcPct val="90000"/>
            </a:lnSpc>
            <a:spcBef>
              <a:spcPct val="0"/>
            </a:spcBef>
            <a:spcAft>
              <a:spcPct val="35000"/>
            </a:spcAft>
          </a:pPr>
          <a:r>
            <a:rPr lang="en-US" sz="2000" kern="1200" dirty="0" smtClean="0"/>
            <a:t>Forecasting potential range or range shifts</a:t>
          </a:r>
          <a:endParaRPr lang="en-US" sz="2000" kern="1200" dirty="0"/>
        </a:p>
        <a:p>
          <a:pPr marL="171450" lvl="1" indent="-171450" algn="l" defTabSz="711200">
            <a:lnSpc>
              <a:spcPct val="90000"/>
            </a:lnSpc>
            <a:spcBef>
              <a:spcPct val="0"/>
            </a:spcBef>
            <a:spcAft>
              <a:spcPct val="15000"/>
            </a:spcAft>
            <a:buChar char="••"/>
          </a:pPr>
          <a:r>
            <a:rPr lang="en-US" sz="1600" kern="1200" dirty="0" smtClean="0"/>
            <a:t>FORT and Hawaii</a:t>
          </a:r>
          <a:endParaRPr lang="en-US" sz="1600" kern="1200" dirty="0"/>
        </a:p>
      </dsp:txBody>
      <dsp:txXfrm>
        <a:off x="3857457" y="2732402"/>
        <a:ext cx="1990719" cy="3623006"/>
      </dsp:txXfrm>
    </dsp:sp>
    <dsp:sp modelId="{1148084C-2BD9-8C4D-89FB-6B57BB1056BB}">
      <dsp:nvSpPr>
        <dsp:cNvPr id="0" name=""/>
        <dsp:cNvSpPr/>
      </dsp:nvSpPr>
      <dsp:spPr>
        <a:xfrm>
          <a:off x="5528424" y="1716413"/>
          <a:ext cx="639505" cy="639505"/>
        </a:xfrm>
        <a:prstGeom prst="ellipse">
          <a:avLst/>
        </a:prstGeom>
        <a:solidFill>
          <a:schemeClr val="accent5">
            <a:shade val="50000"/>
            <a:hueOff val="202378"/>
            <a:satOff val="-4476"/>
            <a:lumOff val="3359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B84B1AC5-641E-0244-A498-70C4DDD41D74}">
      <dsp:nvSpPr>
        <dsp:cNvPr id="0" name=""/>
        <dsp:cNvSpPr/>
      </dsp:nvSpPr>
      <dsp:spPr>
        <a:xfrm>
          <a:off x="5848177" y="2036166"/>
          <a:ext cx="2062921" cy="43192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8861" tIns="0" rIns="0" bIns="0" numCol="1" spcCol="1270" anchor="t" anchorCtr="0">
          <a:noAutofit/>
        </a:bodyPr>
        <a:lstStyle/>
        <a:p>
          <a:pPr lvl="0" algn="l" defTabSz="889000">
            <a:lnSpc>
              <a:spcPct val="90000"/>
            </a:lnSpc>
            <a:spcBef>
              <a:spcPct val="0"/>
            </a:spcBef>
            <a:spcAft>
              <a:spcPct val="35000"/>
            </a:spcAft>
          </a:pPr>
          <a:r>
            <a:rPr lang="en-US" sz="2000" kern="1200" dirty="0" smtClean="0"/>
            <a:t>Developing/testing invasive plant control methods</a:t>
          </a:r>
          <a:endParaRPr lang="en-US" sz="2000" kern="1200" dirty="0"/>
        </a:p>
        <a:p>
          <a:pPr marL="171450" lvl="1" indent="-171450" algn="l" defTabSz="711200">
            <a:lnSpc>
              <a:spcPct val="90000"/>
            </a:lnSpc>
            <a:spcBef>
              <a:spcPct val="0"/>
            </a:spcBef>
            <a:spcAft>
              <a:spcPct val="15000"/>
            </a:spcAft>
            <a:buChar char="••"/>
          </a:pPr>
          <a:r>
            <a:rPr lang="en-US" sz="1600" kern="1200" dirty="0" smtClean="0"/>
            <a:t>Work on </a:t>
          </a:r>
          <a:r>
            <a:rPr lang="en-US" sz="1600" i="1" kern="1200" dirty="0" err="1" smtClean="0"/>
            <a:t>Phragmites</a:t>
          </a:r>
          <a:r>
            <a:rPr lang="en-US" sz="1600" i="1" kern="1200" dirty="0" smtClean="0"/>
            <a:t> </a:t>
          </a:r>
          <a:r>
            <a:rPr lang="en-US" sz="1600" i="0" kern="1200" dirty="0" smtClean="0"/>
            <a:t>&amp;</a:t>
          </a:r>
          <a:r>
            <a:rPr lang="en-US" sz="1600" kern="1200" dirty="0" smtClean="0"/>
            <a:t> </a:t>
          </a:r>
          <a:r>
            <a:rPr lang="en-US" sz="1600" kern="1200" dirty="0" err="1" smtClean="0"/>
            <a:t>cheatgrass</a:t>
          </a:r>
          <a:endParaRPr lang="en-US" sz="1600" kern="1200" dirty="0"/>
        </a:p>
      </dsp:txBody>
      <dsp:txXfrm>
        <a:off x="5848177" y="2036166"/>
        <a:ext cx="2062921" cy="4319242"/>
      </dsp:txXfrm>
    </dsp:sp>
    <dsp:sp modelId="{2305F0E3-EAFA-B04B-8862-BDC5274E7585}">
      <dsp:nvSpPr>
        <dsp:cNvPr id="0" name=""/>
        <dsp:cNvSpPr/>
      </dsp:nvSpPr>
      <dsp:spPr>
        <a:xfrm>
          <a:off x="7503671" y="1203261"/>
          <a:ext cx="814854" cy="814854"/>
        </a:xfrm>
        <a:prstGeom prst="ellipse">
          <a:avLst/>
        </a:prstGeom>
        <a:solidFill>
          <a:schemeClr val="accent1">
            <a:lumMod val="40000"/>
            <a:lumOff val="60000"/>
          </a:schemeClr>
        </a:solidFill>
        <a:ln>
          <a:solidFill>
            <a:schemeClr val="accent1">
              <a:lumMod val="40000"/>
              <a:lumOff val="60000"/>
            </a:schemeClr>
          </a:solid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C83DB9F8-D0F3-0046-BDFF-F2C47F622185}">
      <dsp:nvSpPr>
        <dsp:cNvPr id="0" name=""/>
        <dsp:cNvSpPr/>
      </dsp:nvSpPr>
      <dsp:spPr>
        <a:xfrm>
          <a:off x="7911098" y="1610688"/>
          <a:ext cx="2062921" cy="4744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31774" tIns="0" rIns="0" bIns="0" numCol="1" spcCol="1270" anchor="t" anchorCtr="0">
          <a:noAutofit/>
        </a:bodyPr>
        <a:lstStyle/>
        <a:p>
          <a:pPr lvl="0" algn="l" defTabSz="1066800">
            <a:lnSpc>
              <a:spcPct val="90000"/>
            </a:lnSpc>
            <a:spcBef>
              <a:spcPct val="0"/>
            </a:spcBef>
            <a:spcAft>
              <a:spcPct val="35000"/>
            </a:spcAft>
          </a:pPr>
          <a:r>
            <a:rPr lang="en-US" sz="2400" kern="1200" dirty="0" smtClean="0"/>
            <a:t>Data aggregation for maps and models</a:t>
          </a:r>
          <a:endParaRPr lang="en-US" sz="2400" kern="1200" dirty="0"/>
        </a:p>
        <a:p>
          <a:pPr marL="171450" lvl="1" indent="-171450" algn="l" defTabSz="844550">
            <a:lnSpc>
              <a:spcPct val="90000"/>
            </a:lnSpc>
            <a:spcBef>
              <a:spcPct val="0"/>
            </a:spcBef>
            <a:spcAft>
              <a:spcPct val="15000"/>
            </a:spcAft>
            <a:buChar char="••"/>
          </a:pPr>
          <a:r>
            <a:rPr lang="en-US" sz="1900" kern="1200" dirty="0" smtClean="0"/>
            <a:t>Taxonomy, distribution, species lists, &amp; species </a:t>
          </a:r>
          <a:r>
            <a:rPr lang="en-US" sz="1900" kern="1200" dirty="0" err="1" smtClean="0"/>
            <a:t>watchlists</a:t>
          </a:r>
          <a:endParaRPr lang="en-US" sz="1900" kern="1200" dirty="0"/>
        </a:p>
      </dsp:txBody>
      <dsp:txXfrm>
        <a:off x="7911098" y="1610688"/>
        <a:ext cx="2062921" cy="4744720"/>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24506C0-3FFE-45A5-803D-9F4FC5464A70}" type="datetimeFigureOut">
              <a:rPr lang="en-US" smtClean="0"/>
              <a:t>11/30/17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646707-6BBD-41A9-B4DF-0C76A73A2D2A}" type="slidenum">
              <a:rPr lang="en-US" smtClean="0"/>
              <a:t>‹#›</a:t>
            </a:fld>
            <a:endParaRPr lang="en-US"/>
          </a:p>
        </p:txBody>
      </p:sp>
    </p:spTree>
    <p:extLst>
      <p:ext uri="{BB962C8B-B14F-4D97-AF65-F5344CB8AC3E}">
        <p14:creationId xmlns:p14="http://schemas.microsoft.com/office/powerpoint/2010/main" val="4044723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fresc.usgs.gov/research/researchPage.aspx?Research_Page_ID=131" TargetMode="External"/><Relationship Id="rId4" Type="http://schemas.openxmlformats.org/officeDocument/2006/relationships/hyperlink" Target="http://fresc.usgs.gov/research/researchPage.aspx?Research_Page_ID=129" TargetMode="External"/><Relationship Id="rId5" Type="http://schemas.openxmlformats.org/officeDocument/2006/relationships/hyperlink" Target="http://www.usgs.gov/ecosystems/pierc/invasive-plants.html" TargetMode="External"/><Relationship Id="rId6" Type="http://schemas.openxmlformats.org/officeDocument/2006/relationships/hyperlink" Target="http://www.glsc.usgs.gov/keywords/phragmites" TargetMode="External"/><Relationship Id="rId7" Type="http://schemas.openxmlformats.org/officeDocument/2006/relationships/hyperlink" Target="https://www.fort.usgs.gov/science/keyword/tamarisk-(Tamarix-spp)" TargetMode="External"/><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latin typeface="+mn-lt"/>
                <a:ea typeface="+mn-ea"/>
                <a:cs typeface="+mn-cs"/>
              </a:rPr>
              <a:t>Top five things for the next 3-5 </a:t>
            </a:r>
            <a:r>
              <a:rPr lang="en-US" sz="1200" b="1" kern="1200" dirty="0" err="1" smtClean="0">
                <a:solidFill>
                  <a:schemeClr val="tx1"/>
                </a:solidFill>
                <a:latin typeface="+mn-lt"/>
                <a:ea typeface="+mn-ea"/>
                <a:cs typeface="+mn-cs"/>
              </a:rPr>
              <a:t>yrs</a:t>
            </a:r>
            <a:r>
              <a:rPr lang="en-US" sz="1200" b="1" kern="1200" dirty="0" smtClean="0">
                <a:solidFill>
                  <a:schemeClr val="tx1"/>
                </a:solidFill>
                <a:latin typeface="+mn-lt"/>
                <a:ea typeface="+mn-ea"/>
                <a:cs typeface="+mn-cs"/>
              </a:rPr>
              <a:t> on invasive plant issues:</a:t>
            </a:r>
            <a:endParaRPr lang="en-US" sz="1200" b="0" kern="1200" dirty="0" smtClean="0">
              <a:solidFill>
                <a:schemeClr val="tx1"/>
              </a:solidFill>
              <a:latin typeface="+mn-lt"/>
              <a:ea typeface="+mn-ea"/>
              <a:cs typeface="+mn-cs"/>
            </a:endParaRPr>
          </a:p>
          <a:p>
            <a:endParaRPr lang="en-US" sz="1200" b="0"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1. Using remote sensing to document presence or condition of invasive plants.</a:t>
            </a:r>
          </a:p>
          <a:p>
            <a:r>
              <a:rPr lang="en-US" sz="1200" b="0" kern="1200" dirty="0" smtClean="0">
                <a:solidFill>
                  <a:schemeClr val="tx1"/>
                </a:solidFill>
                <a:latin typeface="+mn-lt"/>
                <a:ea typeface="+mn-ea"/>
                <a:cs typeface="+mn-cs"/>
              </a:rPr>
              <a:t>E.g., work on tamarisk and </a:t>
            </a:r>
            <a:r>
              <a:rPr lang="en-US" sz="1200" b="0" kern="1200" dirty="0" err="1" smtClean="0">
                <a:solidFill>
                  <a:schemeClr val="tx1"/>
                </a:solidFill>
                <a:latin typeface="+mn-lt"/>
                <a:ea typeface="+mn-ea"/>
                <a:cs typeface="+mn-cs"/>
              </a:rPr>
              <a:t>buffelgrass</a:t>
            </a:r>
            <a:endParaRPr lang="en-US" sz="1200" b="0" kern="1200" dirty="0" smtClean="0">
              <a:solidFill>
                <a:schemeClr val="tx1"/>
              </a:solidFill>
              <a:latin typeface="+mn-lt"/>
              <a:ea typeface="+mn-ea"/>
              <a:cs typeface="+mn-cs"/>
            </a:endParaRPr>
          </a:p>
          <a:p>
            <a:endParaRPr lang="en-US" sz="1200" b="0"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3. Improve decision making for managing invasive plants</a:t>
            </a:r>
          </a:p>
          <a:p>
            <a:r>
              <a:rPr lang="en-US" sz="1200" b="0" kern="1200" dirty="0" smtClean="0">
                <a:solidFill>
                  <a:schemeClr val="tx1"/>
                </a:solidFill>
                <a:latin typeface="+mn-lt"/>
                <a:ea typeface="+mn-ea"/>
                <a:cs typeface="+mn-cs"/>
              </a:rPr>
              <a:t>E.g., structured decision making for control of </a:t>
            </a:r>
            <a:r>
              <a:rPr lang="en-US" sz="1200" b="0" kern="1200" dirty="0" err="1" smtClean="0">
                <a:solidFill>
                  <a:schemeClr val="tx1"/>
                </a:solidFill>
                <a:latin typeface="+mn-lt"/>
                <a:ea typeface="+mn-ea"/>
                <a:cs typeface="+mn-cs"/>
              </a:rPr>
              <a:t>melaluca</a:t>
            </a:r>
            <a:r>
              <a:rPr lang="en-US" sz="1200" b="0" kern="1200" dirty="0" smtClean="0">
                <a:solidFill>
                  <a:schemeClr val="tx1"/>
                </a:solidFill>
                <a:latin typeface="+mn-lt"/>
                <a:ea typeface="+mn-ea"/>
                <a:cs typeface="+mn-cs"/>
              </a:rPr>
              <a:t> in South Florida, adaptive management in control of </a:t>
            </a:r>
            <a:r>
              <a:rPr lang="en-US" sz="1200" b="0" kern="1200" dirty="0" err="1" smtClean="0">
                <a:solidFill>
                  <a:schemeClr val="tx1"/>
                </a:solidFill>
                <a:latin typeface="+mn-lt"/>
                <a:ea typeface="+mn-ea"/>
                <a:cs typeface="+mn-cs"/>
              </a:rPr>
              <a:t>Phragmites</a:t>
            </a:r>
            <a:r>
              <a:rPr lang="en-US" sz="1200" b="0" kern="1200" dirty="0" smtClean="0">
                <a:solidFill>
                  <a:schemeClr val="tx1"/>
                </a:solidFill>
                <a:latin typeface="+mn-lt"/>
                <a:ea typeface="+mn-ea"/>
                <a:cs typeface="+mn-cs"/>
              </a:rPr>
              <a:t> at the landscape scale, management of sage steppe in the Great Basin</a:t>
            </a:r>
          </a:p>
          <a:p>
            <a:endParaRPr lang="en-US" sz="1200" b="0"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4. Forecasting potential range or range shifts</a:t>
            </a:r>
          </a:p>
          <a:p>
            <a:r>
              <a:rPr lang="en-US" sz="1200" b="0" kern="1200" dirty="0" smtClean="0">
                <a:solidFill>
                  <a:schemeClr val="tx1"/>
                </a:solidFill>
                <a:latin typeface="+mn-lt"/>
                <a:ea typeface="+mn-ea"/>
                <a:cs typeface="+mn-cs"/>
              </a:rPr>
              <a:t>E.g., some of the work coming out of FORT (variety of species) and Hawaii (predicting range shifts in response to climate change)</a:t>
            </a:r>
          </a:p>
          <a:p>
            <a:endParaRPr lang="en-US" sz="1200" b="0"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5. Restoration, especially after application of control efforts</a:t>
            </a:r>
          </a:p>
          <a:p>
            <a:r>
              <a:rPr lang="en-US" sz="1200" b="0" kern="1200" dirty="0" err="1" smtClean="0">
                <a:solidFill>
                  <a:schemeClr val="tx1"/>
                </a:solidFill>
                <a:latin typeface="+mn-lt"/>
                <a:ea typeface="+mn-ea"/>
                <a:cs typeface="+mn-cs"/>
              </a:rPr>
              <a:t>E.g</a:t>
            </a:r>
            <a:r>
              <a:rPr lang="en-US" sz="1200" b="0" kern="1200" dirty="0" smtClean="0">
                <a:solidFill>
                  <a:schemeClr val="tx1"/>
                </a:solidFill>
                <a:latin typeface="+mn-lt"/>
                <a:ea typeface="+mn-ea"/>
                <a:cs typeface="+mn-cs"/>
              </a:rPr>
              <a:t>, work on </a:t>
            </a:r>
            <a:r>
              <a:rPr lang="en-US" sz="1200" b="0" kern="1200" dirty="0" err="1" smtClean="0">
                <a:solidFill>
                  <a:schemeClr val="tx1"/>
                </a:solidFill>
                <a:latin typeface="+mn-lt"/>
                <a:ea typeface="+mn-ea"/>
                <a:cs typeface="+mn-cs"/>
              </a:rPr>
              <a:t>cheatgrass</a:t>
            </a:r>
            <a:endParaRPr lang="en-US" sz="1200" b="0" kern="1200" dirty="0" smtClean="0">
              <a:solidFill>
                <a:schemeClr val="tx1"/>
              </a:solidFill>
              <a:latin typeface="+mn-lt"/>
              <a:ea typeface="+mn-ea"/>
              <a:cs typeface="+mn-cs"/>
            </a:endParaRPr>
          </a:p>
          <a:p>
            <a:endParaRPr lang="en-US" sz="1200" b="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Agency Structure and priorities...who does what/where/when with weeds</a:t>
            </a:r>
            <a:endParaRPr lang="en-US" sz="1200" b="0"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USGS has scientists across the country conducting research on invasive plants. The vast majority of our work is done to benefit particular partners with specific management needs for invasive plants.</a:t>
            </a:r>
          </a:p>
          <a:p>
            <a:endParaRPr lang="en-US" sz="1200" b="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Authorities/mandates that steer our work:</a:t>
            </a:r>
            <a:endParaRPr lang="en-US" sz="1200" b="0"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No specific mandates or authorities for invasive species in USGS beyond Executive Order 13112</a:t>
            </a:r>
          </a:p>
          <a:p>
            <a:endParaRPr lang="en-US" sz="1200" b="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Funding sources, key partners</a:t>
            </a:r>
            <a:endParaRPr lang="en-US" sz="1200" b="0"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Primarily DOI agencies (especially NPS, FWS, BLM) and states</a:t>
            </a:r>
          </a:p>
          <a:p>
            <a:endParaRPr lang="en-US" sz="1200" b="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Web links</a:t>
            </a:r>
            <a:endParaRPr lang="en-US" sz="1200" b="0" kern="1200" dirty="0" smtClean="0">
              <a:solidFill>
                <a:schemeClr val="tx1"/>
              </a:solidFill>
              <a:latin typeface="+mn-lt"/>
              <a:ea typeface="+mn-ea"/>
              <a:cs typeface="+mn-cs"/>
            </a:endParaRPr>
          </a:p>
          <a:p>
            <a:r>
              <a:rPr lang="en-US" sz="1200" b="0" u="sng" kern="1200" dirty="0" smtClean="0">
                <a:solidFill>
                  <a:schemeClr val="tx1"/>
                </a:solidFill>
                <a:latin typeface="+mn-lt"/>
                <a:ea typeface="+mn-ea"/>
                <a:cs typeface="+mn-cs"/>
                <a:hlinkClick r:id="rId3"/>
              </a:rPr>
              <a:t>http://fresc.usgs.gov/research/researchPage.aspx?Research_Page_ID=131</a:t>
            </a:r>
          </a:p>
          <a:p>
            <a:r>
              <a:rPr lang="en-US" sz="1200" b="0" u="sng" kern="1200" dirty="0" smtClean="0">
                <a:solidFill>
                  <a:schemeClr val="tx1"/>
                </a:solidFill>
                <a:latin typeface="+mn-lt"/>
                <a:ea typeface="+mn-ea"/>
                <a:cs typeface="+mn-cs"/>
                <a:hlinkClick r:id="rId4"/>
              </a:rPr>
              <a:t>http://fresc.usgs.gov/research/researchPage.aspx?Research_Page_ID=129</a:t>
            </a:r>
          </a:p>
          <a:p>
            <a:endParaRPr lang="en-US" sz="1200" b="0" kern="1200" dirty="0" smtClean="0">
              <a:solidFill>
                <a:schemeClr val="tx1"/>
              </a:solidFill>
              <a:latin typeface="+mn-lt"/>
              <a:ea typeface="+mn-ea"/>
              <a:cs typeface="+mn-cs"/>
            </a:endParaRPr>
          </a:p>
          <a:p>
            <a:r>
              <a:rPr lang="en-US" sz="1200" b="0" u="sng" kern="1200" dirty="0" smtClean="0">
                <a:solidFill>
                  <a:schemeClr val="tx1"/>
                </a:solidFill>
                <a:latin typeface="+mn-lt"/>
                <a:ea typeface="+mn-ea"/>
                <a:cs typeface="+mn-cs"/>
                <a:hlinkClick r:id="rId5"/>
              </a:rPr>
              <a:t>http://www.usgs.gov/ecosystems/pierc/invasive-plants.html</a:t>
            </a:r>
          </a:p>
          <a:p>
            <a:endParaRPr lang="en-US" sz="1200" b="0" kern="1200" dirty="0" smtClean="0">
              <a:solidFill>
                <a:schemeClr val="tx1"/>
              </a:solidFill>
              <a:latin typeface="+mn-lt"/>
              <a:ea typeface="+mn-ea"/>
              <a:cs typeface="+mn-cs"/>
            </a:endParaRPr>
          </a:p>
          <a:p>
            <a:r>
              <a:rPr lang="en-US" sz="1200" b="0" u="sng" kern="1200" dirty="0" smtClean="0">
                <a:solidFill>
                  <a:schemeClr val="tx1"/>
                </a:solidFill>
                <a:latin typeface="+mn-lt"/>
                <a:ea typeface="+mn-ea"/>
                <a:cs typeface="+mn-cs"/>
                <a:hlinkClick r:id="rId6"/>
              </a:rPr>
              <a:t>http://www.glsc.usgs.gov/keywords/phragmites</a:t>
            </a:r>
          </a:p>
          <a:p>
            <a:endParaRPr lang="en-US" sz="1200" b="0" kern="1200" dirty="0" smtClean="0">
              <a:solidFill>
                <a:schemeClr val="tx1"/>
              </a:solidFill>
              <a:latin typeface="+mn-lt"/>
              <a:ea typeface="+mn-ea"/>
              <a:cs typeface="+mn-cs"/>
            </a:endParaRPr>
          </a:p>
          <a:p>
            <a:r>
              <a:rPr lang="en-US" sz="1200" b="0" u="sng" kern="1200" dirty="0" smtClean="0">
                <a:solidFill>
                  <a:schemeClr val="tx1"/>
                </a:solidFill>
                <a:latin typeface="+mn-lt"/>
                <a:ea typeface="+mn-ea"/>
                <a:cs typeface="+mn-cs"/>
                <a:hlinkClick r:id="rId7"/>
              </a:rPr>
              <a:t>https://www.fort.usgs.gov/science/keyword/tamarisk-(Tamarix-spp)</a:t>
            </a:r>
            <a:endParaRPr lang="en-US" dirty="0" smtClean="0"/>
          </a:p>
        </p:txBody>
      </p:sp>
      <p:sp>
        <p:nvSpPr>
          <p:cNvPr id="4" name="Slide Number Placeholder 3"/>
          <p:cNvSpPr>
            <a:spLocks noGrp="1"/>
          </p:cNvSpPr>
          <p:nvPr>
            <p:ph type="sldNum" sz="quarter" idx="10"/>
          </p:nvPr>
        </p:nvSpPr>
        <p:spPr/>
        <p:txBody>
          <a:bodyPr/>
          <a:lstStyle/>
          <a:p>
            <a:fld id="{5E0C3846-8D4C-4326-8BC7-9B455A036298}" type="slidenum">
              <a:rPr lang="en-US" smtClean="0"/>
              <a:pPr/>
              <a:t>1</a:t>
            </a:fld>
            <a:endParaRPr lang="en-US"/>
          </a:p>
        </p:txBody>
      </p:sp>
    </p:spTree>
    <p:extLst>
      <p:ext uri="{BB962C8B-B14F-4D97-AF65-F5344CB8AC3E}">
        <p14:creationId xmlns:p14="http://schemas.microsoft.com/office/powerpoint/2010/main" val="16948364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Since you may</a:t>
            </a:r>
            <a:r>
              <a:rPr lang="en-US" baseline="0" dirty="0" smtClean="0"/>
              <a:t> not yet be very familiar with USGS and how we are organized to do science within our agency, this describes a little bit about our structure, which is based on Mission Areas that focus on different kinds of work.</a:t>
            </a:r>
          </a:p>
          <a:p>
            <a:r>
              <a:rPr lang="en-US" baseline="0" dirty="0" smtClean="0"/>
              <a:t>Two of those mission areas have databases that collect and display crowd sourced information that is useful to the early detection of invasive species. NAS accepts citizen reports for aquatic non-native species. The BISON mapping application includes crowd-sourced data from organizations like </a:t>
            </a:r>
            <a:r>
              <a:rPr lang="en-US" baseline="0" dirty="0" err="1" smtClean="0"/>
              <a:t>eBird</a:t>
            </a:r>
            <a:r>
              <a:rPr lang="en-US" baseline="0" dirty="0" smtClean="0"/>
              <a:t>, </a:t>
            </a:r>
            <a:r>
              <a:rPr lang="en-US" baseline="0" dirty="0" err="1" smtClean="0"/>
              <a:t>iNaturalist</a:t>
            </a:r>
            <a:r>
              <a:rPr lang="en-US" baseline="0" dirty="0" smtClean="0"/>
              <a:t>, and the National Phenology Network.</a:t>
            </a:r>
            <a:endParaRPr lang="en-US" dirty="0" smtClean="0"/>
          </a:p>
        </p:txBody>
      </p:sp>
      <p:sp>
        <p:nvSpPr>
          <p:cNvPr id="4" name="Slide Number Placeholder 3"/>
          <p:cNvSpPr>
            <a:spLocks noGrp="1"/>
          </p:cNvSpPr>
          <p:nvPr>
            <p:ph type="sldNum" sz="quarter" idx="10"/>
          </p:nvPr>
        </p:nvSpPr>
        <p:spPr/>
        <p:txBody>
          <a:bodyPr/>
          <a:lstStyle/>
          <a:p>
            <a:fld id="{58CC9574-A819-4FE4-99A7-1E27AD09ADC2}" type="slidenum">
              <a:rPr lang="en-US" smtClean="0"/>
              <a:pPr/>
              <a:t>2</a:t>
            </a:fld>
            <a:endParaRPr lang="en-US" dirty="0"/>
          </a:p>
        </p:txBody>
      </p:sp>
    </p:spTree>
    <p:extLst>
      <p:ext uri="{BB962C8B-B14F-4D97-AF65-F5344CB8AC3E}">
        <p14:creationId xmlns:p14="http://schemas.microsoft.com/office/powerpoint/2010/main" val="13210094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baseline="0" dirty="0" smtClean="0"/>
              <a:t>Although USGS has been working with maps, geology, natural disasters, and water resources for more than 100 years, the biological component of USGS created by absorbing the National Biological Survey in 1996, and it became the Biological Resources Division of USGS. In 2010, a reorganization split off the Biological Information Management part of Biology at USGS and Biology was renamed as Ecosystems.</a:t>
            </a:r>
          </a:p>
          <a:p>
            <a:r>
              <a:rPr lang="en-US" baseline="0" dirty="0" smtClean="0"/>
              <a:t>Invasive plant science in the Water Mission area in quite limited. I know only of Dr. Nancy </a:t>
            </a:r>
            <a:r>
              <a:rPr lang="en-US" baseline="0" dirty="0" err="1" smtClean="0"/>
              <a:t>Rybicki</a:t>
            </a:r>
            <a:r>
              <a:rPr lang="en-US" baseline="0" dirty="0" smtClean="0"/>
              <a:t> who studies aquatic invasive plants at the sub-cellular level.</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effectLst/>
              </a:rPr>
              <a:t>Created by an act of Congress in 1879, USGS has evolved over the ensuing 125 years, matching its talent and knowledge to the progress of science and technology and meeting partner research needs.  In 1993 the National Biologic al Survey (NBS) was established (S.O. 3173) whose mission was to gather, analyze &amp; disseminate the biological information necessary for the sound stewardship of our Nation's natural resources and to foster understanding of biological systems and the benefits they provide to society.  Functions necessary to perform the mission of the NBS were transferred from the USFWS, NPS, BLM, MMS, OSM, USGS and BOR. In 1995, Congress merged biologists from the National Biological Survey with the USGS to create an integrated Earth science agency.  USGS has limited authority to address the management of AIS on Federal lands, but plays an integral role in conducting the invasive species and fish and wildlife disease science that management agencies need for EDRR efforts and decisions.  For example, USGS is leading several invasive species EDRR efforts in collaboration with USFWS, NPS and other agencies including the Brown </a:t>
            </a:r>
            <a:r>
              <a:rPr lang="en-US" dirty="0" err="1" smtClean="0">
                <a:effectLst/>
              </a:rPr>
              <a:t>Treesnake</a:t>
            </a:r>
            <a:r>
              <a:rPr lang="en-US" dirty="0" smtClean="0">
                <a:effectLst/>
              </a:rPr>
              <a:t> RRT in Guam and early detection of invasive fish and Burmese Python in the Everglades using </a:t>
            </a:r>
            <a:r>
              <a:rPr lang="en-US" dirty="0" err="1" smtClean="0">
                <a:effectLst/>
              </a:rPr>
              <a:t>eDNA</a:t>
            </a:r>
            <a:r>
              <a:rPr lang="en-US" dirty="0" smtClean="0">
                <a:effectLst/>
              </a:rPr>
              <a:t> technologies.  These are critical actions that are part of our mission to serve the Nation by providing reliable scientific information to describe and understand the Earth; minimize loss of life and property from natural disasters; manage water, biological, energy, and mineral resources; and enhance and protect our quality of life.</a:t>
            </a:r>
          </a:p>
          <a:p>
            <a:endParaRPr lang="en-US" dirty="0"/>
          </a:p>
        </p:txBody>
      </p:sp>
      <p:sp>
        <p:nvSpPr>
          <p:cNvPr id="4" name="Slide Number Placeholder 3"/>
          <p:cNvSpPr>
            <a:spLocks noGrp="1"/>
          </p:cNvSpPr>
          <p:nvPr>
            <p:ph type="sldNum" sz="quarter" idx="10"/>
          </p:nvPr>
        </p:nvSpPr>
        <p:spPr/>
        <p:txBody>
          <a:bodyPr/>
          <a:lstStyle/>
          <a:p>
            <a:fld id="{5E0C3846-8D4C-4326-8BC7-9B455A036298}" type="slidenum">
              <a:rPr lang="en-US" smtClean="0"/>
              <a:pPr/>
              <a:t>3</a:t>
            </a:fld>
            <a:endParaRPr lang="en-US"/>
          </a:p>
        </p:txBody>
      </p:sp>
    </p:spTree>
    <p:extLst>
      <p:ext uri="{BB962C8B-B14F-4D97-AF65-F5344CB8AC3E}">
        <p14:creationId xmlns:p14="http://schemas.microsoft.com/office/powerpoint/2010/main" val="8928860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200" b="1" kern="1200" dirty="0" smtClean="0">
                <a:solidFill>
                  <a:schemeClr val="tx1"/>
                </a:solidFill>
                <a:latin typeface="+mn-lt"/>
                <a:ea typeface="+mn-ea"/>
                <a:cs typeface="+mn-cs"/>
              </a:rPr>
              <a:t>Top five things for the next 3-5 </a:t>
            </a:r>
            <a:r>
              <a:rPr lang="en-US" sz="1200" b="1" kern="1200" dirty="0" err="1" smtClean="0">
                <a:solidFill>
                  <a:schemeClr val="tx1"/>
                </a:solidFill>
                <a:latin typeface="+mn-lt"/>
                <a:ea typeface="+mn-ea"/>
                <a:cs typeface="+mn-cs"/>
              </a:rPr>
              <a:t>yrs</a:t>
            </a:r>
            <a:r>
              <a:rPr lang="en-US" sz="1200" b="1" kern="1200" dirty="0" smtClean="0">
                <a:solidFill>
                  <a:schemeClr val="tx1"/>
                </a:solidFill>
                <a:latin typeface="+mn-lt"/>
                <a:ea typeface="+mn-ea"/>
                <a:cs typeface="+mn-cs"/>
              </a:rPr>
              <a:t> on invasive plant issues:</a:t>
            </a:r>
            <a:endParaRPr lang="en-US" sz="1200" b="0" kern="1200" dirty="0" smtClean="0">
              <a:solidFill>
                <a:schemeClr val="tx1"/>
              </a:solidFill>
              <a:latin typeface="+mn-lt"/>
              <a:ea typeface="+mn-ea"/>
              <a:cs typeface="+mn-cs"/>
            </a:endParaRPr>
          </a:p>
          <a:p>
            <a:endParaRPr lang="en-US" sz="1200" b="0"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1. Using remote sensing to document presence or condition of invasive plants.</a:t>
            </a:r>
          </a:p>
          <a:p>
            <a:r>
              <a:rPr lang="en-US" sz="1200" b="0" kern="1200" dirty="0" smtClean="0">
                <a:solidFill>
                  <a:schemeClr val="tx1"/>
                </a:solidFill>
                <a:latin typeface="+mn-lt"/>
                <a:ea typeface="+mn-ea"/>
                <a:cs typeface="+mn-cs"/>
              </a:rPr>
              <a:t>E.g., work on tamarisk and </a:t>
            </a:r>
            <a:r>
              <a:rPr lang="en-US" sz="1200" b="0" kern="1200" dirty="0" err="1" smtClean="0">
                <a:solidFill>
                  <a:schemeClr val="tx1"/>
                </a:solidFill>
                <a:latin typeface="+mn-lt"/>
                <a:ea typeface="+mn-ea"/>
                <a:cs typeface="+mn-cs"/>
              </a:rPr>
              <a:t>buffelgrass</a:t>
            </a:r>
            <a:endParaRPr lang="en-US" sz="1200" b="0" kern="1200" dirty="0" smtClean="0">
              <a:solidFill>
                <a:schemeClr val="tx1"/>
              </a:solidFill>
              <a:latin typeface="+mn-lt"/>
              <a:ea typeface="+mn-ea"/>
              <a:cs typeface="+mn-cs"/>
            </a:endParaRPr>
          </a:p>
          <a:p>
            <a:endParaRPr lang="en-US" sz="1200" b="0"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3. Improve decision making for managing invasive plants</a:t>
            </a:r>
          </a:p>
          <a:p>
            <a:r>
              <a:rPr lang="en-US" sz="1200" b="0" kern="1200" dirty="0" smtClean="0">
                <a:solidFill>
                  <a:schemeClr val="tx1"/>
                </a:solidFill>
                <a:latin typeface="+mn-lt"/>
                <a:ea typeface="+mn-ea"/>
                <a:cs typeface="+mn-cs"/>
              </a:rPr>
              <a:t>E.g., structured decision making for control of </a:t>
            </a:r>
            <a:r>
              <a:rPr lang="en-US" sz="1200" b="0" kern="1200" dirty="0" err="1" smtClean="0">
                <a:solidFill>
                  <a:schemeClr val="tx1"/>
                </a:solidFill>
                <a:latin typeface="+mn-lt"/>
                <a:ea typeface="+mn-ea"/>
                <a:cs typeface="+mn-cs"/>
              </a:rPr>
              <a:t>melaluca</a:t>
            </a:r>
            <a:r>
              <a:rPr lang="en-US" sz="1200" b="0" kern="1200" dirty="0" smtClean="0">
                <a:solidFill>
                  <a:schemeClr val="tx1"/>
                </a:solidFill>
                <a:latin typeface="+mn-lt"/>
                <a:ea typeface="+mn-ea"/>
                <a:cs typeface="+mn-cs"/>
              </a:rPr>
              <a:t> in South Florida, adaptive management in control of </a:t>
            </a:r>
            <a:r>
              <a:rPr lang="en-US" sz="1200" b="0" kern="1200" dirty="0" err="1" smtClean="0">
                <a:solidFill>
                  <a:schemeClr val="tx1"/>
                </a:solidFill>
                <a:latin typeface="+mn-lt"/>
                <a:ea typeface="+mn-ea"/>
                <a:cs typeface="+mn-cs"/>
              </a:rPr>
              <a:t>Phragmites</a:t>
            </a:r>
            <a:r>
              <a:rPr lang="en-US" sz="1200" b="0" kern="1200" dirty="0" smtClean="0">
                <a:solidFill>
                  <a:schemeClr val="tx1"/>
                </a:solidFill>
                <a:latin typeface="+mn-lt"/>
                <a:ea typeface="+mn-ea"/>
                <a:cs typeface="+mn-cs"/>
              </a:rPr>
              <a:t> at the landscape scale, management of sage steppe in the Great Basin</a:t>
            </a:r>
          </a:p>
          <a:p>
            <a:endParaRPr lang="en-US" sz="1200" b="0"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4. Forecasting potential range or range shifts</a:t>
            </a:r>
          </a:p>
          <a:p>
            <a:r>
              <a:rPr lang="en-US" sz="1200" b="0" kern="1200" dirty="0" smtClean="0">
                <a:solidFill>
                  <a:schemeClr val="tx1"/>
                </a:solidFill>
                <a:latin typeface="+mn-lt"/>
                <a:ea typeface="+mn-ea"/>
                <a:cs typeface="+mn-cs"/>
              </a:rPr>
              <a:t>E.g., some of the work coming out of FORT (variety of species) and Hawaii (predicting range shifts in response to climate change)</a:t>
            </a:r>
          </a:p>
          <a:p>
            <a:endParaRPr lang="en-US" sz="1200" b="0"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5. Restoration, especially after application of control efforts</a:t>
            </a:r>
          </a:p>
          <a:p>
            <a:r>
              <a:rPr lang="en-US" sz="1200" b="0" kern="1200" dirty="0" err="1" smtClean="0">
                <a:solidFill>
                  <a:schemeClr val="tx1"/>
                </a:solidFill>
                <a:latin typeface="+mn-lt"/>
                <a:ea typeface="+mn-ea"/>
                <a:cs typeface="+mn-cs"/>
              </a:rPr>
              <a:t>E.g</a:t>
            </a:r>
            <a:r>
              <a:rPr lang="en-US" sz="1200" b="0" kern="1200" dirty="0" smtClean="0">
                <a:solidFill>
                  <a:schemeClr val="tx1"/>
                </a:solidFill>
                <a:latin typeface="+mn-lt"/>
                <a:ea typeface="+mn-ea"/>
                <a:cs typeface="+mn-cs"/>
              </a:rPr>
              <a:t>, work on </a:t>
            </a:r>
            <a:r>
              <a:rPr lang="en-US" sz="1200" b="0" kern="1200" dirty="0" err="1" smtClean="0">
                <a:solidFill>
                  <a:schemeClr val="tx1"/>
                </a:solidFill>
                <a:latin typeface="+mn-lt"/>
                <a:ea typeface="+mn-ea"/>
                <a:cs typeface="+mn-cs"/>
              </a:rPr>
              <a:t>cheatgrass</a:t>
            </a:r>
            <a:endParaRPr lang="en-US" sz="1200" b="0" kern="1200" dirty="0" smtClean="0">
              <a:solidFill>
                <a:schemeClr val="tx1"/>
              </a:solidFill>
              <a:latin typeface="+mn-lt"/>
              <a:ea typeface="+mn-ea"/>
              <a:cs typeface="+mn-cs"/>
            </a:endParaRPr>
          </a:p>
          <a:p>
            <a:endParaRPr lang="en-US" sz="1200" b="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000" b="0" kern="1200" dirty="0" smtClean="0">
                <a:solidFill>
                  <a:schemeClr val="tx1"/>
                </a:solidFill>
                <a:latin typeface="+mn-lt"/>
                <a:ea typeface="+mn-ea"/>
                <a:cs typeface="+mn-cs"/>
              </a:rPr>
              <a:t>this slide covers the majority of our work (like 90% of the money we spend in the </a:t>
            </a:r>
            <a:r>
              <a:rPr lang="en-US" sz="1000" b="0" kern="1200" dirty="0" err="1" smtClean="0">
                <a:solidFill>
                  <a:schemeClr val="tx1"/>
                </a:solidFill>
                <a:latin typeface="+mn-lt"/>
                <a:ea typeface="+mn-ea"/>
                <a:cs typeface="+mn-cs"/>
              </a:rPr>
              <a:t>invasives</a:t>
            </a:r>
            <a:r>
              <a:rPr lang="en-US" sz="1000" b="0" kern="1200" dirty="0" smtClean="0">
                <a:solidFill>
                  <a:schemeClr val="tx1"/>
                </a:solidFill>
                <a:latin typeface="+mn-lt"/>
                <a:ea typeface="+mn-ea"/>
                <a:cs typeface="+mn-cs"/>
              </a:rPr>
              <a:t> program that is spent on plants).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000" b="0" kern="1200" dirty="0" smtClean="0">
                <a:solidFill>
                  <a:schemeClr val="tx1"/>
                </a:solidFill>
                <a:latin typeface="+mn-lt"/>
                <a:ea typeface="+mn-ea"/>
                <a:cs typeface="+mn-cs"/>
              </a:rPr>
              <a:t>Most of our funding goes to developing and testing methods of controlling invasive plants, </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b="0" kern="1200" dirty="0" smtClean="0">
                <a:solidFill>
                  <a:schemeClr val="tx1"/>
                </a:solidFill>
                <a:latin typeface="+mn-lt"/>
                <a:ea typeface="+mn-ea"/>
                <a:cs typeface="+mn-cs"/>
              </a:rPr>
              <a:t>sometimes with the goal of restoring native plant communities (as in we're reseeding and have a desired state we're helping our partners to achieve or move towards), </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b="0" kern="1200" dirty="0" smtClean="0">
                <a:solidFill>
                  <a:schemeClr val="tx1"/>
                </a:solidFill>
                <a:latin typeface="+mn-lt"/>
                <a:ea typeface="+mn-ea"/>
                <a:cs typeface="+mn-cs"/>
              </a:rPr>
              <a:t>sometimes just to get rid of the </a:t>
            </a:r>
            <a:r>
              <a:rPr lang="en-US" sz="1000" b="0" kern="1200" dirty="0" err="1" smtClean="0">
                <a:solidFill>
                  <a:schemeClr val="tx1"/>
                </a:solidFill>
                <a:latin typeface="+mn-lt"/>
                <a:ea typeface="+mn-ea"/>
                <a:cs typeface="+mn-cs"/>
              </a:rPr>
              <a:t>invasives</a:t>
            </a:r>
            <a:r>
              <a:rPr lang="en-US" sz="1000" b="0" kern="1200" dirty="0" smtClean="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b="0" kern="1200" dirty="0" smtClean="0">
                <a:solidFill>
                  <a:schemeClr val="tx1"/>
                </a:solidFill>
                <a:latin typeface="+mn-lt"/>
                <a:ea typeface="+mn-ea"/>
                <a:cs typeface="+mn-cs"/>
              </a:rPr>
              <a:t>Sometimes the focus of research is on developing control tools for invasive plants (like for </a:t>
            </a:r>
            <a:r>
              <a:rPr lang="en-US" sz="1000" b="0" kern="1200" dirty="0" err="1" smtClean="0">
                <a:solidFill>
                  <a:schemeClr val="tx1"/>
                </a:solidFill>
                <a:latin typeface="+mn-lt"/>
                <a:ea typeface="+mn-ea"/>
                <a:cs typeface="+mn-cs"/>
              </a:rPr>
              <a:t>Phragmites</a:t>
            </a:r>
            <a:r>
              <a:rPr lang="en-US" sz="1000" b="0" kern="1200" dirty="0" smtClean="0">
                <a:solidFill>
                  <a:schemeClr val="tx1"/>
                </a:solidFill>
                <a:latin typeface="+mn-lt"/>
                <a:ea typeface="+mn-ea"/>
                <a:cs typeface="+mn-cs"/>
              </a:rPr>
              <a:t> and </a:t>
            </a:r>
            <a:r>
              <a:rPr lang="en-US" sz="1000" b="0" kern="1200" dirty="0" err="1" smtClean="0">
                <a:solidFill>
                  <a:schemeClr val="tx1"/>
                </a:solidFill>
                <a:latin typeface="+mn-lt"/>
                <a:ea typeface="+mn-ea"/>
                <a:cs typeface="+mn-cs"/>
              </a:rPr>
              <a:t>cheatgrass</a:t>
            </a:r>
            <a:r>
              <a:rPr lang="en-US" sz="1000" b="0" kern="1200" dirty="0" smtClean="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b="0" kern="1200" dirty="0" smtClean="0">
                <a:solidFill>
                  <a:schemeClr val="tx1"/>
                </a:solidFill>
                <a:latin typeface="+mn-lt"/>
                <a:ea typeface="+mn-ea"/>
                <a:cs typeface="+mn-cs"/>
              </a:rPr>
              <a:t>sometimes research focuses on determining the optimal treatment strategy given management goals.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000" b="0" kern="1200" dirty="0" smtClean="0">
                <a:solidFill>
                  <a:schemeClr val="tx1"/>
                </a:solidFill>
                <a:latin typeface="+mn-lt"/>
                <a:ea typeface="+mn-ea"/>
                <a:cs typeface="+mn-cs"/>
              </a:rPr>
              <a:t>Develop/test</a:t>
            </a:r>
            <a:r>
              <a:rPr lang="en-US" sz="1000" b="0" kern="1200" baseline="0" dirty="0" smtClean="0">
                <a:solidFill>
                  <a:schemeClr val="tx1"/>
                </a:solidFill>
                <a:latin typeface="+mn-lt"/>
                <a:ea typeface="+mn-ea"/>
                <a:cs typeface="+mn-cs"/>
              </a:rPr>
              <a:t> invasive plant control methods</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b="0" kern="1200" baseline="0" dirty="0" smtClean="0">
                <a:solidFill>
                  <a:schemeClr val="tx1"/>
                </a:solidFill>
                <a:latin typeface="+mn-lt"/>
                <a:ea typeface="+mn-ea"/>
                <a:cs typeface="+mn-cs"/>
              </a:rPr>
              <a:t>Restore native plant communities</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b="0" kern="1200" baseline="0" dirty="0" smtClean="0">
                <a:solidFill>
                  <a:schemeClr val="tx1"/>
                </a:solidFill>
                <a:latin typeface="+mn-lt"/>
                <a:ea typeface="+mn-ea"/>
                <a:cs typeface="+mn-cs"/>
              </a:rPr>
              <a:t>Remove invasive plants</a:t>
            </a:r>
            <a:endParaRPr lang="en-US" sz="1000" b="0" kern="1200" dirty="0" smtClean="0">
              <a:solidFill>
                <a:schemeClr val="tx1"/>
              </a:solidFill>
              <a:latin typeface="+mn-lt"/>
              <a:ea typeface="+mn-ea"/>
              <a:cs typeface="+mn-cs"/>
            </a:endParaRPr>
          </a:p>
          <a:p>
            <a:r>
              <a:rPr lang="en-US" dirty="0" smtClean="0"/>
              <a:t>Develop control tools for </a:t>
            </a:r>
            <a:r>
              <a:rPr lang="en-US" dirty="0" err="1" smtClean="0"/>
              <a:t>Phragmites</a:t>
            </a:r>
            <a:r>
              <a:rPr lang="en-US" dirty="0" smtClean="0"/>
              <a:t> &amp; </a:t>
            </a:r>
            <a:r>
              <a:rPr lang="en-US" dirty="0" err="1" smtClean="0"/>
              <a:t>cheatgrass</a:t>
            </a:r>
            <a:endParaRPr lang="en-US" dirty="0" smtClean="0"/>
          </a:p>
          <a:p>
            <a:r>
              <a:rPr lang="en-US" dirty="0" smtClean="0"/>
              <a:t>Determine optimal treatment strategies</a:t>
            </a:r>
          </a:p>
        </p:txBody>
      </p:sp>
      <p:sp>
        <p:nvSpPr>
          <p:cNvPr id="4" name="Slide Number Placeholder 3"/>
          <p:cNvSpPr>
            <a:spLocks noGrp="1"/>
          </p:cNvSpPr>
          <p:nvPr>
            <p:ph type="sldNum" sz="quarter" idx="10"/>
          </p:nvPr>
        </p:nvSpPr>
        <p:spPr/>
        <p:txBody>
          <a:bodyPr/>
          <a:lstStyle/>
          <a:p>
            <a:fld id="{5E0C3846-8D4C-4326-8BC7-9B455A036298}" type="slidenum">
              <a:rPr lang="en-US" smtClean="0"/>
              <a:pPr/>
              <a:t>4</a:t>
            </a:fld>
            <a:endParaRPr lang="en-US"/>
          </a:p>
        </p:txBody>
      </p:sp>
    </p:spTree>
    <p:extLst>
      <p:ext uri="{BB962C8B-B14F-4D97-AF65-F5344CB8AC3E}">
        <p14:creationId xmlns:p14="http://schemas.microsoft.com/office/powerpoint/2010/main" val="1200162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baseline="0" dirty="0" smtClean="0"/>
              <a:t>Beyond the water mission area, our biological origins at USGS don’t go back very far. We came from a short-lived DOI agency formed in 1993, as the National Biological Survey, with the intention of removing scientists from policy pressure and regulatory responsibilities. Because there were no new funds for the new agency, it was staffed with 1,200 scientists and 600 other employees transferred from the seven existing DOI agencies. In 1995 NBS was renamed the National Biological Service, but it didn’t help the negative attention it was receiving from Congress, so the Clinton Administration effected the merger with USGS in 1996.</a:t>
            </a:r>
          </a:p>
          <a:p>
            <a:pPr lvl="0"/>
            <a:endParaRPr lang="en-US" baseline="0" dirty="0" smtClean="0"/>
          </a:p>
          <a:p>
            <a:pPr lvl="0"/>
            <a:r>
              <a:rPr lang="en-US" baseline="0" dirty="0" smtClean="0"/>
              <a:t>Because of our origins, many of our major partners are other DOI agencies, and our field scientists are often embedded in DOI lands.</a:t>
            </a:r>
          </a:p>
          <a:p>
            <a:pPr lvl="0"/>
            <a:endParaRPr lang="en-US" baseline="0" dirty="0" smtClean="0"/>
          </a:p>
          <a:p>
            <a:r>
              <a:rPr lang="en-US" sz="1200" b="1" kern="1200" dirty="0" smtClean="0">
                <a:solidFill>
                  <a:schemeClr val="tx1"/>
                </a:solidFill>
                <a:latin typeface="+mn-lt"/>
                <a:ea typeface="+mn-ea"/>
                <a:cs typeface="+mn-cs"/>
              </a:rPr>
              <a:t>Funding sources, key partners</a:t>
            </a:r>
            <a:endParaRPr lang="en-US" sz="1200" b="0"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Primarily DOI agencies (especially NPS, FWS, BLM) and states, but also USDA, especially FS.</a:t>
            </a:r>
            <a:r>
              <a:rPr lang="en-US" sz="1200" b="0" kern="1200" baseline="0" dirty="0" smtClean="0">
                <a:solidFill>
                  <a:schemeClr val="tx1"/>
                </a:solidFill>
                <a:latin typeface="+mn-lt"/>
                <a:ea typeface="+mn-ea"/>
                <a:cs typeface="+mn-cs"/>
              </a:rPr>
              <a:t> We also work extensively with states, academia and NGO partners.</a:t>
            </a:r>
            <a:endParaRPr lang="en-US" sz="1200" b="0" kern="1200" dirty="0" smtClean="0">
              <a:solidFill>
                <a:schemeClr val="tx1"/>
              </a:solidFill>
              <a:latin typeface="+mn-lt"/>
              <a:ea typeface="+mn-ea"/>
              <a:cs typeface="+mn-cs"/>
            </a:endParaRPr>
          </a:p>
          <a:p>
            <a:pPr lvl="0"/>
            <a:endParaRPr lang="en-US" baseline="0" dirty="0" smtClean="0"/>
          </a:p>
        </p:txBody>
      </p:sp>
      <p:sp>
        <p:nvSpPr>
          <p:cNvPr id="4" name="Slide Number Placeholder 3"/>
          <p:cNvSpPr>
            <a:spLocks noGrp="1"/>
          </p:cNvSpPr>
          <p:nvPr>
            <p:ph type="sldNum" sz="quarter" idx="10"/>
          </p:nvPr>
        </p:nvSpPr>
        <p:spPr/>
        <p:txBody>
          <a:bodyPr/>
          <a:lstStyle/>
          <a:p>
            <a:fld id="{5E0C3846-8D4C-4326-8BC7-9B455A036298}" type="slidenum">
              <a:rPr lang="en-US" smtClean="0"/>
              <a:pPr/>
              <a:t>5</a:t>
            </a:fld>
            <a:endParaRPr lang="en-US"/>
          </a:p>
        </p:txBody>
      </p:sp>
    </p:spTree>
    <p:extLst>
      <p:ext uri="{BB962C8B-B14F-4D97-AF65-F5344CB8AC3E}">
        <p14:creationId xmlns:p14="http://schemas.microsoft.com/office/powerpoint/2010/main" val="6263389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97" name="Shape 1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117228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Shape 21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15" name="Shape 21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347095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All</a:t>
            </a:r>
            <a:r>
              <a:rPr lang="en-US" baseline="0" dirty="0" smtClean="0"/>
              <a:t> USGS</a:t>
            </a:r>
            <a:r>
              <a:rPr lang="en-US" dirty="0" smtClean="0"/>
              <a:t> Websites are currently being updated and moved to a Drupal platform, and so some of these links may change</a:t>
            </a:r>
            <a:r>
              <a:rPr lang="en-US" baseline="0" dirty="0" smtClean="0"/>
              <a:t> in the near future.</a:t>
            </a:r>
          </a:p>
          <a:p>
            <a:r>
              <a:rPr lang="en-US" baseline="0" dirty="0" smtClean="0"/>
              <a:t>I include the link to the project that I work on, BISON. Although not invasive plant specific, there are hundreds of thousands of invasive plant species localities mapped on BISON, and in the future we plan to implement a system that can tag any nonnative species in the whole BISON database.</a:t>
            </a:r>
            <a:endParaRPr lang="en-US" dirty="0" smtClean="0"/>
          </a:p>
        </p:txBody>
      </p:sp>
      <p:sp>
        <p:nvSpPr>
          <p:cNvPr id="4" name="Slide Number Placeholder 3"/>
          <p:cNvSpPr>
            <a:spLocks noGrp="1"/>
          </p:cNvSpPr>
          <p:nvPr>
            <p:ph type="sldNum" sz="quarter" idx="10"/>
          </p:nvPr>
        </p:nvSpPr>
        <p:spPr/>
        <p:txBody>
          <a:bodyPr/>
          <a:lstStyle/>
          <a:p>
            <a:fld id="{5E0C3846-8D4C-4326-8BC7-9B455A036298}" type="slidenum">
              <a:rPr lang="en-US" smtClean="0"/>
              <a:pPr/>
              <a:t>8</a:t>
            </a:fld>
            <a:endParaRPr lang="en-US"/>
          </a:p>
        </p:txBody>
      </p:sp>
    </p:spTree>
    <p:extLst>
      <p:ext uri="{BB962C8B-B14F-4D97-AF65-F5344CB8AC3E}">
        <p14:creationId xmlns:p14="http://schemas.microsoft.com/office/powerpoint/2010/main" val="18751972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One last</a:t>
            </a:r>
            <a:r>
              <a:rPr lang="en-US" baseline="0" dirty="0" smtClean="0"/>
              <a:t> slide with a few links on specific invasive plant species</a:t>
            </a:r>
            <a:endParaRPr lang="en-US" dirty="0" smtClean="0"/>
          </a:p>
        </p:txBody>
      </p:sp>
      <p:sp>
        <p:nvSpPr>
          <p:cNvPr id="4" name="Slide Number Placeholder 3"/>
          <p:cNvSpPr>
            <a:spLocks noGrp="1"/>
          </p:cNvSpPr>
          <p:nvPr>
            <p:ph type="sldNum" sz="quarter" idx="10"/>
          </p:nvPr>
        </p:nvSpPr>
        <p:spPr/>
        <p:txBody>
          <a:bodyPr/>
          <a:lstStyle/>
          <a:p>
            <a:fld id="{5E0C3846-8D4C-4326-8BC7-9B455A036298}" type="slidenum">
              <a:rPr lang="en-US" smtClean="0"/>
              <a:pPr/>
              <a:t>9</a:t>
            </a:fld>
            <a:endParaRPr lang="en-US"/>
          </a:p>
        </p:txBody>
      </p:sp>
    </p:spTree>
    <p:extLst>
      <p:ext uri="{BB962C8B-B14F-4D97-AF65-F5344CB8AC3E}">
        <p14:creationId xmlns:p14="http://schemas.microsoft.com/office/powerpoint/2010/main" val="21169047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6.jpeg"/><Relationship Id="rId6" Type="http://schemas.openxmlformats.org/officeDocument/2006/relationships/image" Target="../media/image2.emf"/><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Master" Target="../slideMasters/slideMaster1.xml"/><Relationship Id="rId2" Type="http://schemas.openxmlformats.org/officeDocument/2006/relationships/image" Target="../media/image9.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2.emf"/><Relationship Id="rId1" Type="http://schemas.openxmlformats.org/officeDocument/2006/relationships/slideMaster" Target="../slideMasters/slideMaster1.xml"/><Relationship Id="rId2" Type="http://schemas.openxmlformats.org/officeDocument/2006/relationships/image" Target="../media/image7.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733203"/>
            <a:ext cx="9144000" cy="6124797"/>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6477000" y="1295400"/>
            <a:ext cx="901373" cy="901373"/>
          </a:xfrm>
          <a:prstGeom prst="ellipse">
            <a:avLst/>
          </a:prstGeom>
          <a:ln>
            <a:noFill/>
          </a:ln>
          <a:effectLst>
            <a:outerShdw blurRad="292100" dist="76200" dir="2700000" algn="tl" rotWithShape="0">
              <a:srgbClr val="333333">
                <a:alpha val="50000"/>
              </a:srgbClr>
            </a:outerShdw>
          </a:effectLst>
        </p:spPr>
      </p:pic>
      <p:pic>
        <p:nvPicPr>
          <p:cNvPr id="9" name="Picture 8"/>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5791200" y="1905000"/>
            <a:ext cx="1240461" cy="1240461"/>
          </a:xfrm>
          <a:prstGeom prst="ellipse">
            <a:avLst/>
          </a:prstGeom>
          <a:ln>
            <a:noFill/>
          </a:ln>
          <a:effectLst>
            <a:outerShdw blurRad="292100" dist="76200" dir="2700000" algn="tl" rotWithShape="0">
              <a:srgbClr val="333333">
                <a:alpha val="50000"/>
              </a:srgbClr>
            </a:outerShdw>
          </a:effectLst>
        </p:spPr>
      </p:pic>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934200" y="2209800"/>
            <a:ext cx="1600200" cy="1828800"/>
          </a:xfrm>
          <a:prstGeom prst="ellipse">
            <a:avLst/>
          </a:prstGeom>
          <a:ln>
            <a:noFill/>
          </a:ln>
          <a:effectLst>
            <a:outerShdw blurRad="292100" dist="76200" dir="2700000" algn="tl" rotWithShape="0">
              <a:srgbClr val="333333">
                <a:alpha val="50000"/>
              </a:srgbClr>
            </a:outerShdw>
          </a:effectLst>
        </p:spPr>
      </p:pic>
      <p:sp>
        <p:nvSpPr>
          <p:cNvPr id="2" name="Title 1"/>
          <p:cNvSpPr>
            <a:spLocks noGrp="1"/>
          </p:cNvSpPr>
          <p:nvPr>
            <p:ph type="ctrTitle"/>
          </p:nvPr>
        </p:nvSpPr>
        <p:spPr>
          <a:xfrm>
            <a:off x="381000" y="381001"/>
            <a:ext cx="7772400" cy="761999"/>
          </a:xfrm>
        </p:spPr>
        <p:txBody>
          <a:bodyPr anchor="t"/>
          <a:lstStyle>
            <a:lvl1pPr algn="l">
              <a:defRPr>
                <a:latin typeface="Georgia" pitchFamily="18" charset="0"/>
              </a:defRPr>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439948" y="1219200"/>
            <a:ext cx="5275052" cy="1295400"/>
          </a:xfrm>
        </p:spPr>
        <p:txBody>
          <a:bodyPr>
            <a:normAutofit/>
          </a:bodyPr>
          <a:lstStyle>
            <a:lvl1pPr marL="0" indent="0" algn="l">
              <a:buNone/>
              <a:defRPr sz="1600" baseline="0">
                <a:solidFill>
                  <a:schemeClr val="tx1"/>
                </a:solidFill>
                <a:latin typeface="Georg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a:t>
            </a:r>
            <a:endParaRPr lang="en-US" dirty="0"/>
          </a:p>
        </p:txBody>
      </p:sp>
      <p:sp>
        <p:nvSpPr>
          <p:cNvPr id="4" name="Date Placeholder 3"/>
          <p:cNvSpPr>
            <a:spLocks noGrp="1"/>
          </p:cNvSpPr>
          <p:nvPr>
            <p:ph type="dt" sz="half" idx="10"/>
          </p:nvPr>
        </p:nvSpPr>
        <p:spPr/>
        <p:txBody>
          <a:bodyPr/>
          <a:lstStyle/>
          <a:p>
            <a:fld id="{F922158D-428B-4987-8B28-745A2AFA1252}" type="datetimeFigureOut">
              <a:rPr lang="en-US" smtClean="0"/>
              <a:t>11/30/17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5FC477-0A05-4F3E-8EE9-E015C9089D56}" type="slidenum">
              <a:rPr lang="en-US" smtClean="0"/>
              <a:t>‹#›</a:t>
            </a:fld>
            <a:endParaRPr lang="en-US"/>
          </a:p>
        </p:txBody>
      </p:sp>
      <p:pic>
        <p:nvPicPr>
          <p:cNvPr id="11" name="Picture 10" descr="USGSid_s.eps"/>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57200" y="5867400"/>
            <a:ext cx="1054100" cy="3937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par>
                                <p:cTn id="11" presetID="31" presetClass="entr" presetSubtype="0" fill="hold" nodeType="withEffect">
                                  <p:stCondLst>
                                    <p:cond delay="500"/>
                                  </p:stCondLst>
                                  <p:iterate type="lt">
                                    <p:tmPct val="5000"/>
                                  </p:iterate>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fltVal val="0"/>
                                          </p:val>
                                        </p:tav>
                                        <p:tav tm="100000">
                                          <p:val>
                                            <p:strVal val="#ppt_w"/>
                                          </p:val>
                                        </p:tav>
                                      </p:tavLst>
                                    </p:anim>
                                    <p:anim calcmode="lin" valueType="num">
                                      <p:cBhvr>
                                        <p:cTn id="14" dur="1000" fill="hold"/>
                                        <p:tgtEl>
                                          <p:spTgt spid="9"/>
                                        </p:tgtEl>
                                        <p:attrNameLst>
                                          <p:attrName>ppt_h</p:attrName>
                                        </p:attrNameLst>
                                      </p:cBhvr>
                                      <p:tavLst>
                                        <p:tav tm="0">
                                          <p:val>
                                            <p:fltVal val="0"/>
                                          </p:val>
                                        </p:tav>
                                        <p:tav tm="100000">
                                          <p:val>
                                            <p:strVal val="#ppt_h"/>
                                          </p:val>
                                        </p:tav>
                                      </p:tavLst>
                                    </p:anim>
                                    <p:anim calcmode="lin" valueType="num">
                                      <p:cBhvr>
                                        <p:cTn id="15" dur="1000" fill="hold"/>
                                        <p:tgtEl>
                                          <p:spTgt spid="9"/>
                                        </p:tgtEl>
                                        <p:attrNameLst>
                                          <p:attrName>style.rotation</p:attrName>
                                        </p:attrNameLst>
                                      </p:cBhvr>
                                      <p:tavLst>
                                        <p:tav tm="0">
                                          <p:val>
                                            <p:fltVal val="90"/>
                                          </p:val>
                                        </p:tav>
                                        <p:tav tm="100000">
                                          <p:val>
                                            <p:fltVal val="0"/>
                                          </p:val>
                                        </p:tav>
                                      </p:tavLst>
                                    </p:anim>
                                    <p:animEffect transition="in" filter="fade">
                                      <p:cBhvr>
                                        <p:cTn id="16" dur="1000"/>
                                        <p:tgtEl>
                                          <p:spTgt spid="9"/>
                                        </p:tgtEl>
                                      </p:cBhvr>
                                    </p:animEffect>
                                  </p:childTnLst>
                                </p:cTn>
                              </p:par>
                              <p:par>
                                <p:cTn id="17" presetID="31" presetClass="entr" presetSubtype="0" fill="hold" nodeType="withEffect">
                                  <p:stCondLst>
                                    <p:cond delay="1000"/>
                                  </p:stCondLst>
                                  <p:iterate type="lt">
                                    <p:tmPct val="5000"/>
                                  </p:iterate>
                                  <p:childTnLst>
                                    <p:set>
                                      <p:cBhvr>
                                        <p:cTn id="18" dur="1" fill="hold">
                                          <p:stCondLst>
                                            <p:cond delay="0"/>
                                          </p:stCondLst>
                                        </p:cTn>
                                        <p:tgtEl>
                                          <p:spTgt spid="10"/>
                                        </p:tgtEl>
                                        <p:attrNameLst>
                                          <p:attrName>style.visibility</p:attrName>
                                        </p:attrNameLst>
                                      </p:cBhvr>
                                      <p:to>
                                        <p:strVal val="visible"/>
                                      </p:to>
                                    </p:set>
                                    <p:anim calcmode="lin" valueType="num">
                                      <p:cBhvr>
                                        <p:cTn id="19" dur="1000" fill="hold"/>
                                        <p:tgtEl>
                                          <p:spTgt spid="10"/>
                                        </p:tgtEl>
                                        <p:attrNameLst>
                                          <p:attrName>ppt_w</p:attrName>
                                        </p:attrNameLst>
                                      </p:cBhvr>
                                      <p:tavLst>
                                        <p:tav tm="0">
                                          <p:val>
                                            <p:fltVal val="0"/>
                                          </p:val>
                                        </p:tav>
                                        <p:tav tm="100000">
                                          <p:val>
                                            <p:strVal val="#ppt_w"/>
                                          </p:val>
                                        </p:tav>
                                      </p:tavLst>
                                    </p:anim>
                                    <p:anim calcmode="lin" valueType="num">
                                      <p:cBhvr>
                                        <p:cTn id="20" dur="1000" fill="hold"/>
                                        <p:tgtEl>
                                          <p:spTgt spid="10"/>
                                        </p:tgtEl>
                                        <p:attrNameLst>
                                          <p:attrName>ppt_h</p:attrName>
                                        </p:attrNameLst>
                                      </p:cBhvr>
                                      <p:tavLst>
                                        <p:tav tm="0">
                                          <p:val>
                                            <p:fltVal val="0"/>
                                          </p:val>
                                        </p:tav>
                                        <p:tav tm="100000">
                                          <p:val>
                                            <p:strVal val="#ppt_h"/>
                                          </p:val>
                                        </p:tav>
                                      </p:tavLst>
                                    </p:anim>
                                    <p:anim calcmode="lin" valueType="num">
                                      <p:cBhvr>
                                        <p:cTn id="21" dur="1000" fill="hold"/>
                                        <p:tgtEl>
                                          <p:spTgt spid="10"/>
                                        </p:tgtEl>
                                        <p:attrNameLst>
                                          <p:attrName>style.rotation</p:attrName>
                                        </p:attrNameLst>
                                      </p:cBhvr>
                                      <p:tavLst>
                                        <p:tav tm="0">
                                          <p:val>
                                            <p:fltVal val="90"/>
                                          </p:val>
                                        </p:tav>
                                        <p:tav tm="100000">
                                          <p:val>
                                            <p:fltVal val="0"/>
                                          </p:val>
                                        </p:tav>
                                      </p:tavLst>
                                    </p:anim>
                                    <p:animEffect transition="in" filter="fade">
                                      <p:cBhvr>
                                        <p:cTn id="22" dur="1000"/>
                                        <p:tgtEl>
                                          <p:spTgt spid="10"/>
                                        </p:tgtEl>
                                      </p:cBhvr>
                                    </p:animEffect>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22158D-428B-4987-8B28-745A2AFA1252}" type="datetimeFigureOut">
              <a:rPr lang="en-US" smtClean="0"/>
              <a:t>11/30/17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5FC477-0A05-4F3E-8EE9-E015C9089D56}" type="slidenum">
              <a:rPr lang="en-US" smtClean="0"/>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0"/>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0"/>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22158D-428B-4987-8B28-745A2AFA1252}" type="datetimeFigureOut">
              <a:rPr lang="en-US" smtClean="0"/>
              <a:t>11/30/17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5FC477-0A05-4F3E-8EE9-E015C9089D56}" type="slidenum">
              <a:rPr lang="en-US" smtClean="0"/>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lvl1pPr>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pPr/>
              <a:t>‹#›</a:t>
            </a:fld>
            <a:endParaRPr lang="en-US" dirty="0"/>
          </a:p>
        </p:txBody>
      </p:sp>
      <p:sp>
        <p:nvSpPr>
          <p:cNvPr id="8" name="Rectangle 7"/>
          <p:cNvSpPr/>
          <p:nvPr userDrawn="1"/>
        </p:nvSpPr>
        <p:spPr>
          <a:xfrm>
            <a:off x="0" y="5265376"/>
            <a:ext cx="9144000" cy="525824"/>
          </a:xfrm>
          <a:prstGeom prst="rect">
            <a:avLst/>
          </a:prstGeom>
          <a:solidFill>
            <a:srgbClr val="33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4" name="Group 13"/>
          <p:cNvGrpSpPr/>
          <p:nvPr userDrawn="1"/>
        </p:nvGrpSpPr>
        <p:grpSpPr>
          <a:xfrm>
            <a:off x="5867400" y="1981200"/>
            <a:ext cx="1295399" cy="2057402"/>
            <a:chOff x="6019800" y="4038600"/>
            <a:chExt cx="1295399" cy="2057402"/>
          </a:xfrm>
        </p:grpSpPr>
        <p:sp>
          <p:nvSpPr>
            <p:cNvPr id="12" name="Bent Arrow 11"/>
            <p:cNvSpPr/>
            <p:nvPr userDrawn="1"/>
          </p:nvSpPr>
          <p:spPr>
            <a:xfrm rot="5400000">
              <a:off x="5753099" y="4533901"/>
              <a:ext cx="2057402" cy="1066799"/>
            </a:xfrm>
            <a:prstGeom prst="bentArrow">
              <a:avLst>
                <a:gd name="adj1" fmla="val 13095"/>
                <a:gd name="adj2" fmla="val 25000"/>
                <a:gd name="adj3" fmla="val 25000"/>
                <a:gd name="adj4" fmla="val 4375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1" name="Bent Arrow 10"/>
            <p:cNvSpPr/>
            <p:nvPr userDrawn="1"/>
          </p:nvSpPr>
          <p:spPr>
            <a:xfrm rot="5400000">
              <a:off x="5448300" y="4610100"/>
              <a:ext cx="1752600" cy="609600"/>
            </a:xfrm>
            <a:prstGeom prst="bentArrow">
              <a:avLst>
                <a:gd name="adj1" fmla="val 25000"/>
                <a:gd name="adj2" fmla="val 43055"/>
                <a:gd name="adj3" fmla="val 41667"/>
                <a:gd name="adj4" fmla="val 4375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grpSp>
        <p:nvGrpSpPr>
          <p:cNvPr id="15" name="Group 14"/>
          <p:cNvGrpSpPr/>
          <p:nvPr userDrawn="1"/>
        </p:nvGrpSpPr>
        <p:grpSpPr>
          <a:xfrm flipH="1">
            <a:off x="2133601" y="1981200"/>
            <a:ext cx="1295398" cy="2057402"/>
            <a:chOff x="6019800" y="4038600"/>
            <a:chExt cx="1295398" cy="2057402"/>
          </a:xfrm>
        </p:grpSpPr>
        <p:sp>
          <p:nvSpPr>
            <p:cNvPr id="16" name="Bent Arrow 15"/>
            <p:cNvSpPr/>
            <p:nvPr userDrawn="1"/>
          </p:nvSpPr>
          <p:spPr>
            <a:xfrm rot="5400000">
              <a:off x="5753098" y="4533901"/>
              <a:ext cx="2057402" cy="1066799"/>
            </a:xfrm>
            <a:prstGeom prst="bentArrow">
              <a:avLst>
                <a:gd name="adj1" fmla="val 13095"/>
                <a:gd name="adj2" fmla="val 25000"/>
                <a:gd name="adj3" fmla="val 25000"/>
                <a:gd name="adj4" fmla="val 4375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7" name="Bent Arrow 16"/>
            <p:cNvSpPr/>
            <p:nvPr userDrawn="1"/>
          </p:nvSpPr>
          <p:spPr>
            <a:xfrm rot="5400000">
              <a:off x="5448300" y="4610100"/>
              <a:ext cx="1752600" cy="609599"/>
            </a:xfrm>
            <a:prstGeom prst="bentArrow">
              <a:avLst>
                <a:gd name="adj1" fmla="val 25000"/>
                <a:gd name="adj2" fmla="val 43055"/>
                <a:gd name="adj3" fmla="val 41667"/>
                <a:gd name="adj4" fmla="val 4375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sp>
        <p:nvSpPr>
          <p:cNvPr id="3" name="Rectangle 2"/>
          <p:cNvSpPr/>
          <p:nvPr userDrawn="1"/>
        </p:nvSpPr>
        <p:spPr>
          <a:xfrm>
            <a:off x="685800" y="4724400"/>
            <a:ext cx="2971800" cy="369332"/>
          </a:xfrm>
          <a:prstGeom prst="rect">
            <a:avLst/>
          </a:prstGeom>
        </p:spPr>
        <p:txBody>
          <a:bodyPr wrap="square">
            <a:spAutoFit/>
          </a:bodyPr>
          <a:lstStyle/>
          <a:p>
            <a:r>
              <a:rPr lang="en-US" dirty="0" smtClean="0"/>
              <a:t>Climate and Land Use Change</a:t>
            </a:r>
          </a:p>
        </p:txBody>
      </p:sp>
      <p:grpSp>
        <p:nvGrpSpPr>
          <p:cNvPr id="18" name="Group 17"/>
          <p:cNvGrpSpPr/>
          <p:nvPr userDrawn="1"/>
        </p:nvGrpSpPr>
        <p:grpSpPr>
          <a:xfrm flipH="1">
            <a:off x="762001" y="1981200"/>
            <a:ext cx="1295398" cy="2667002"/>
            <a:chOff x="6019800" y="4038600"/>
            <a:chExt cx="1295398" cy="2667002"/>
          </a:xfrm>
        </p:grpSpPr>
        <p:sp>
          <p:nvSpPr>
            <p:cNvPr id="19" name="Bent Arrow 18"/>
            <p:cNvSpPr/>
            <p:nvPr userDrawn="1"/>
          </p:nvSpPr>
          <p:spPr>
            <a:xfrm rot="5400000">
              <a:off x="5448298" y="4838701"/>
              <a:ext cx="2667002" cy="1066799"/>
            </a:xfrm>
            <a:prstGeom prst="bentArrow">
              <a:avLst>
                <a:gd name="adj1" fmla="val 13095"/>
                <a:gd name="adj2" fmla="val 25000"/>
                <a:gd name="adj3" fmla="val 25000"/>
                <a:gd name="adj4" fmla="val 4375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0" name="Bent Arrow 19"/>
            <p:cNvSpPr/>
            <p:nvPr userDrawn="1"/>
          </p:nvSpPr>
          <p:spPr>
            <a:xfrm rot="5400000">
              <a:off x="5143500" y="4914900"/>
              <a:ext cx="2362200" cy="609599"/>
            </a:xfrm>
            <a:prstGeom prst="bentArrow">
              <a:avLst>
                <a:gd name="adj1" fmla="val 23071"/>
                <a:gd name="adj2" fmla="val 43055"/>
                <a:gd name="adj3" fmla="val 41667"/>
                <a:gd name="adj4" fmla="val 4375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grpSp>
        <p:nvGrpSpPr>
          <p:cNvPr id="21" name="Group 20"/>
          <p:cNvGrpSpPr/>
          <p:nvPr userDrawn="1"/>
        </p:nvGrpSpPr>
        <p:grpSpPr>
          <a:xfrm>
            <a:off x="7239001" y="1969442"/>
            <a:ext cx="1295399" cy="2678760"/>
            <a:chOff x="6019800" y="4038600"/>
            <a:chExt cx="1295399" cy="2678760"/>
          </a:xfrm>
        </p:grpSpPr>
        <p:sp>
          <p:nvSpPr>
            <p:cNvPr id="22" name="Bent Arrow 21"/>
            <p:cNvSpPr/>
            <p:nvPr userDrawn="1"/>
          </p:nvSpPr>
          <p:spPr>
            <a:xfrm rot="5400000">
              <a:off x="5442420" y="4844581"/>
              <a:ext cx="2678760" cy="1066798"/>
            </a:xfrm>
            <a:prstGeom prst="bentArrow">
              <a:avLst>
                <a:gd name="adj1" fmla="val 13095"/>
                <a:gd name="adj2" fmla="val 25000"/>
                <a:gd name="adj3" fmla="val 25000"/>
                <a:gd name="adj4" fmla="val 4375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3" name="Bent Arrow 22"/>
            <p:cNvSpPr/>
            <p:nvPr userDrawn="1"/>
          </p:nvSpPr>
          <p:spPr>
            <a:xfrm rot="5400000">
              <a:off x="5137621" y="4920779"/>
              <a:ext cx="2373958" cy="609599"/>
            </a:xfrm>
            <a:prstGeom prst="bentArrow">
              <a:avLst>
                <a:gd name="adj1" fmla="val 25000"/>
                <a:gd name="adj2" fmla="val 43055"/>
                <a:gd name="adj3" fmla="val 41667"/>
                <a:gd name="adj4" fmla="val 4375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sp>
        <p:nvSpPr>
          <p:cNvPr id="25" name="Rectangle 24"/>
          <p:cNvSpPr/>
          <p:nvPr userDrawn="1"/>
        </p:nvSpPr>
        <p:spPr>
          <a:xfrm>
            <a:off x="1455517" y="4360810"/>
            <a:ext cx="2202083" cy="369332"/>
          </a:xfrm>
          <a:prstGeom prst="rect">
            <a:avLst/>
          </a:prstGeom>
        </p:spPr>
        <p:txBody>
          <a:bodyPr wrap="none">
            <a:spAutoFit/>
          </a:bodyPr>
          <a:lstStyle/>
          <a:p>
            <a:r>
              <a:rPr lang="en-US" dirty="0" smtClean="0"/>
              <a:t>Core Science Systems</a:t>
            </a:r>
          </a:p>
        </p:txBody>
      </p:sp>
      <p:sp>
        <p:nvSpPr>
          <p:cNvPr id="26" name="Rectangle 25"/>
          <p:cNvSpPr/>
          <p:nvPr userDrawn="1"/>
        </p:nvSpPr>
        <p:spPr>
          <a:xfrm>
            <a:off x="2388991" y="4038600"/>
            <a:ext cx="1268609" cy="369332"/>
          </a:xfrm>
          <a:prstGeom prst="rect">
            <a:avLst/>
          </a:prstGeom>
        </p:spPr>
        <p:txBody>
          <a:bodyPr wrap="none">
            <a:spAutoFit/>
          </a:bodyPr>
          <a:lstStyle/>
          <a:p>
            <a:r>
              <a:rPr lang="en-US" dirty="0" smtClean="0"/>
              <a:t>Ecosystems</a:t>
            </a:r>
          </a:p>
        </p:txBody>
      </p:sp>
      <p:sp>
        <p:nvSpPr>
          <p:cNvPr id="32" name="Right Arrow 31"/>
          <p:cNvSpPr/>
          <p:nvPr userDrawn="1"/>
        </p:nvSpPr>
        <p:spPr>
          <a:xfrm>
            <a:off x="2057400" y="1905000"/>
            <a:ext cx="1752601" cy="304800"/>
          </a:xfrm>
          <a:prstGeom prst="rightArrow">
            <a:avLst>
              <a:gd name="adj1" fmla="val 50000"/>
              <a:gd name="adj2" fmla="val 53494"/>
            </a:avLst>
          </a:prstGeom>
          <a:ln w="12700">
            <a:solidFill>
              <a:schemeClr val="tx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userDrawn="1"/>
        </p:nvSpPr>
        <p:spPr>
          <a:xfrm>
            <a:off x="5334000" y="4191000"/>
            <a:ext cx="2108269" cy="369332"/>
          </a:xfrm>
          <a:prstGeom prst="rect">
            <a:avLst/>
          </a:prstGeom>
        </p:spPr>
        <p:txBody>
          <a:bodyPr wrap="none">
            <a:spAutoFit/>
          </a:bodyPr>
          <a:lstStyle/>
          <a:p>
            <a:r>
              <a:rPr lang="en-US" dirty="0" smtClean="0"/>
              <a:t>Energy and Minerals</a:t>
            </a:r>
          </a:p>
        </p:txBody>
      </p:sp>
      <p:sp>
        <p:nvSpPr>
          <p:cNvPr id="28" name="Rectangle 27"/>
          <p:cNvSpPr/>
          <p:nvPr userDrawn="1"/>
        </p:nvSpPr>
        <p:spPr>
          <a:xfrm>
            <a:off x="6172200" y="4648200"/>
            <a:ext cx="2233755" cy="369332"/>
          </a:xfrm>
          <a:prstGeom prst="rect">
            <a:avLst/>
          </a:prstGeom>
        </p:spPr>
        <p:txBody>
          <a:bodyPr wrap="none">
            <a:spAutoFit/>
          </a:bodyPr>
          <a:lstStyle/>
          <a:p>
            <a:r>
              <a:rPr lang="en-US" dirty="0" smtClean="0"/>
              <a:t>Environmental Health</a:t>
            </a:r>
          </a:p>
        </p:txBody>
      </p:sp>
      <p:sp>
        <p:nvSpPr>
          <p:cNvPr id="29" name="Rectangle 28"/>
          <p:cNvSpPr/>
          <p:nvPr userDrawn="1"/>
        </p:nvSpPr>
        <p:spPr>
          <a:xfrm>
            <a:off x="2883029" y="3704632"/>
            <a:ext cx="774571" cy="369332"/>
          </a:xfrm>
          <a:prstGeom prst="rect">
            <a:avLst/>
          </a:prstGeom>
        </p:spPr>
        <p:txBody>
          <a:bodyPr wrap="none">
            <a:spAutoFit/>
          </a:bodyPr>
          <a:lstStyle/>
          <a:p>
            <a:r>
              <a:rPr lang="en-US" dirty="0" smtClean="0"/>
              <a:t>Water</a:t>
            </a:r>
            <a:endParaRPr lang="en-US" dirty="0"/>
          </a:p>
        </p:txBody>
      </p:sp>
      <p:sp>
        <p:nvSpPr>
          <p:cNvPr id="30" name="Rectangle 29"/>
          <p:cNvSpPr/>
          <p:nvPr userDrawn="1"/>
        </p:nvSpPr>
        <p:spPr>
          <a:xfrm>
            <a:off x="4953000" y="3733800"/>
            <a:ext cx="1687218" cy="369332"/>
          </a:xfrm>
          <a:prstGeom prst="rect">
            <a:avLst/>
          </a:prstGeom>
        </p:spPr>
        <p:txBody>
          <a:bodyPr wrap="none">
            <a:spAutoFit/>
          </a:bodyPr>
          <a:lstStyle/>
          <a:p>
            <a:r>
              <a:rPr lang="en-US" dirty="0" smtClean="0"/>
              <a:t>Natural Hazards</a:t>
            </a:r>
          </a:p>
        </p:txBody>
      </p:sp>
      <p:sp>
        <p:nvSpPr>
          <p:cNvPr id="33" name="Right Arrow 32"/>
          <p:cNvSpPr/>
          <p:nvPr userDrawn="1"/>
        </p:nvSpPr>
        <p:spPr>
          <a:xfrm rot="10800000" flipV="1">
            <a:off x="5486400" y="1905000"/>
            <a:ext cx="1752601" cy="304800"/>
          </a:xfrm>
          <a:prstGeom prst="rightArrow">
            <a:avLst>
              <a:gd name="adj1" fmla="val 50000"/>
              <a:gd name="adj2" fmla="val 53494"/>
            </a:avLst>
          </a:prstGeom>
          <a:ln w="12700">
            <a:solidFill>
              <a:schemeClr val="tx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userDrawn="1"/>
        </p:nvSpPr>
        <p:spPr>
          <a:xfrm>
            <a:off x="3429000" y="990600"/>
            <a:ext cx="2438400" cy="2362200"/>
          </a:xfrm>
          <a:prstGeom prst="ellipse">
            <a:avLst/>
          </a:prstGeom>
          <a:solidFill>
            <a:schemeClr val="tx2">
              <a:lumMod val="20000"/>
              <a:lumOff val="80000"/>
            </a:schemeClr>
          </a:solidFill>
          <a:ln w="31750">
            <a:solidFill>
              <a:srgbClr val="3366FF"/>
            </a:solid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pic>
        <p:nvPicPr>
          <p:cNvPr id="2" name="Picture 1"/>
          <p:cNvPicPr>
            <a:picLocks noChangeAspect="1"/>
          </p:cNvPicPr>
          <p:nvPr userDrawn="1"/>
        </p:nvPicPr>
        <p:blipFill>
          <a:blip r:embed="rId3"/>
          <a:stretch>
            <a:fillRect/>
          </a:stretch>
        </p:blipFill>
        <p:spPr>
          <a:xfrm>
            <a:off x="3505200" y="1752600"/>
            <a:ext cx="2286000" cy="914400"/>
          </a:xfrm>
          <a:prstGeom prst="rect">
            <a:avLst/>
          </a:prstGeom>
        </p:spPr>
      </p:pic>
      <p:pic>
        <p:nvPicPr>
          <p:cNvPr id="35" name="Picture 34" descr="ident_4_onscreen_png"/>
          <p:cNvPicPr>
            <a:picLocks noChangeAspect="1" noChangeArrowheads="1"/>
          </p:cNvPicPr>
          <p:nvPr userDrawn="1"/>
        </p:nvPicPr>
        <p:blipFill>
          <a:blip r:embed="rId4" cstate="screen">
            <a:biLevel thresh="75000"/>
            <a:extLst>
              <a:ext uri="{28A0092B-C50C-407E-A947-70E740481C1C}">
                <a14:useLocalDpi xmlns:a14="http://schemas.microsoft.com/office/drawing/2010/main"/>
              </a:ext>
            </a:extLst>
          </a:blip>
          <a:srcRect/>
          <a:stretch>
            <a:fillRect/>
          </a:stretch>
        </p:blipFill>
        <p:spPr bwMode="black">
          <a:xfrm>
            <a:off x="455764" y="6160029"/>
            <a:ext cx="1068236" cy="3931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550735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a:srcRect l="-92" t="50811" r="45394" b="-590"/>
          <a:stretch/>
        </p:blipFill>
        <p:spPr>
          <a:xfrm>
            <a:off x="-13648" y="0"/>
            <a:ext cx="9157648" cy="5582272"/>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685800" y="1066799"/>
            <a:ext cx="1979920" cy="2013807"/>
          </a:xfrm>
          <a:prstGeom prst="ellipse">
            <a:avLst/>
          </a:prstGeom>
          <a:ln>
            <a:noFill/>
          </a:ln>
          <a:effectLst>
            <a:outerShdw blurRad="292100" dist="139700" dir="2700000" algn="tl" rotWithShape="0">
              <a:srgbClr val="333333">
                <a:alpha val="65000"/>
              </a:srgbClr>
            </a:outerShdw>
          </a:effectLst>
        </p:spPr>
      </p:pic>
      <p:sp>
        <p:nvSpPr>
          <p:cNvPr id="2" name="Title 1"/>
          <p:cNvSpPr>
            <a:spLocks noGrp="1"/>
          </p:cNvSpPr>
          <p:nvPr>
            <p:ph type="title" hasCustomPrompt="1"/>
          </p:nvPr>
        </p:nvSpPr>
        <p:spPr>
          <a:xfrm>
            <a:off x="3768304" y="1905000"/>
            <a:ext cx="5105400" cy="1143001"/>
          </a:xfrm>
        </p:spPr>
        <p:txBody>
          <a:bodyPr anchor="b" anchorCtr="0">
            <a:normAutofit/>
          </a:bodyPr>
          <a:lstStyle>
            <a:lvl1pPr algn="l">
              <a:defRPr sz="3600" b="0" cap="none">
                <a:latin typeface="Georgia"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3810000" y="3048000"/>
            <a:ext cx="5105400" cy="1500187"/>
          </a:xfrm>
        </p:spPr>
        <p:txBody>
          <a:bodyPr anchor="t"/>
          <a:lstStyle>
            <a:lvl1pPr marL="0" indent="0">
              <a:buNone/>
              <a:defRPr sz="2000">
                <a:solidFill>
                  <a:schemeClr val="tx1"/>
                </a:solidFill>
                <a:latin typeface="Georgia"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922158D-428B-4987-8B28-745A2AFA1252}" type="datetimeFigureOut">
              <a:rPr lang="en-US" smtClean="0"/>
              <a:t>11/30/17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5FC477-0A05-4F3E-8EE9-E015C9089D56}" type="slidenum">
              <a:rPr lang="en-US" smtClean="0"/>
              <a:t>‹#›</a:t>
            </a:fld>
            <a:endParaRPr lang="en-US"/>
          </a:p>
        </p:txBody>
      </p:sp>
      <p:pic>
        <p:nvPicPr>
          <p:cNvPr id="10" name="Picture 9" descr="USGSid_s.ep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7200" y="5867400"/>
            <a:ext cx="1054100" cy="393700"/>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par>
                          <p:cTn id="11" fill="hold">
                            <p:stCondLst>
                              <p:cond delay="1000"/>
                            </p:stCondLst>
                            <p:childTnLst>
                              <p:par>
                                <p:cTn id="12" presetID="22" presetClass="entr" presetSubtype="8"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914400"/>
          </a:xfrm>
        </p:spPr>
        <p:txBody>
          <a:bodyPr anchor="t">
            <a:normAutofit/>
          </a:bodyPr>
          <a:lstStyle>
            <a:lvl1pPr algn="l">
              <a:defRPr sz="2800">
                <a:latin typeface="Georgia" pitchFamily="18"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normAutofit/>
          </a:bodyPr>
          <a:lstStyle>
            <a:lvl1pPr marL="342900" indent="-342900">
              <a:lnSpc>
                <a:spcPct val="150000"/>
              </a:lnSpc>
              <a:spcBef>
                <a:spcPts val="0"/>
              </a:spcBef>
              <a:buSzPct val="130000"/>
              <a:buFont typeface="Arial" pitchFamily="34" charset="0"/>
              <a:buChar char="•"/>
              <a:defRPr sz="2000">
                <a:latin typeface="Georgia" pitchFamily="18" charset="0"/>
              </a:defRPr>
            </a:lvl1pPr>
            <a:lvl2pPr marL="571500" indent="-228600">
              <a:lnSpc>
                <a:spcPct val="150000"/>
              </a:lnSpc>
              <a:spcBef>
                <a:spcPts val="0"/>
              </a:spcBef>
              <a:buSzPct val="60000"/>
              <a:buFont typeface="Courier New" pitchFamily="49" charset="0"/>
              <a:buChar char="o"/>
              <a:defRPr sz="1800">
                <a:latin typeface="Georgia" pitchFamily="18" charset="0"/>
              </a:defRPr>
            </a:lvl2pPr>
            <a:lvl3pPr>
              <a:defRPr sz="2000">
                <a:latin typeface="Georgia" pitchFamily="18" charset="0"/>
              </a:defRPr>
            </a:lvl3pPr>
            <a:lvl4pPr>
              <a:defRPr sz="2000">
                <a:latin typeface="Georgia" pitchFamily="18" charset="0"/>
              </a:defRPr>
            </a:lvl4pPr>
            <a:lvl5pPr>
              <a:defRPr sz="2000">
                <a:latin typeface="Georgia"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F922158D-428B-4987-8B28-745A2AFA1252}" type="datetimeFigureOut">
              <a:rPr lang="en-US" smtClean="0"/>
              <a:t>11/30/17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5FC477-0A05-4F3E-8EE9-E015C9089D56}" type="slidenum">
              <a:rPr lang="en-US" smtClean="0"/>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828800"/>
            <a:ext cx="4038600" cy="42973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828800"/>
            <a:ext cx="4038600" cy="42973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922158D-428B-4987-8B28-745A2AFA1252}" type="datetimeFigureOut">
              <a:rPr lang="en-US" smtClean="0"/>
              <a:t>11/30/17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5FC477-0A05-4F3E-8EE9-E015C9089D56}" type="slidenum">
              <a:rPr lang="en-US" smtClean="0"/>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6096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922158D-428B-4987-8B28-745A2AFA1252}" type="datetimeFigureOut">
              <a:rPr lang="en-US" smtClean="0"/>
              <a:t>11/30/17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5FC477-0A05-4F3E-8EE9-E015C9089D56}" type="slidenum">
              <a:rPr lang="en-US" smtClean="0"/>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lvl1pPr>
              <a:defRPr sz="2800"/>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922158D-428B-4987-8B28-745A2AFA1252}" type="datetimeFigureOut">
              <a:rPr lang="en-US" smtClean="0"/>
              <a:t>11/30/17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5FC477-0A05-4F3E-8EE9-E015C9089D56}" type="slidenum">
              <a:rPr lang="en-US" smtClean="0"/>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22158D-428B-4987-8B28-745A2AFA1252}" type="datetimeFigureOut">
              <a:rPr lang="en-US" smtClean="0"/>
              <a:t>11/30/17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5FC477-0A05-4F3E-8EE9-E015C9089D56}" type="slidenum">
              <a:rPr lang="en-US" smtClean="0"/>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3008313" cy="7620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914400"/>
            <a:ext cx="5111750" cy="5211763"/>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752600"/>
            <a:ext cx="3008313" cy="43735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22158D-428B-4987-8B28-745A2AFA1252}" type="datetimeFigureOut">
              <a:rPr lang="en-US" smtClean="0"/>
              <a:t>11/30/17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5FC477-0A05-4F3E-8EE9-E015C9089D56}" type="slidenum">
              <a:rPr lang="en-US" smtClean="0"/>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22158D-428B-4987-8B28-745A2AFA1252}" type="datetimeFigureOut">
              <a:rPr lang="en-US" smtClean="0"/>
              <a:t>11/30/17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5FC477-0A05-4F3E-8EE9-E015C9089D56}" type="slidenum">
              <a:rPr lang="en-US" smtClean="0"/>
              <a:t>‹#›</a:t>
            </a:fld>
            <a:endParaRPr lang="en-US"/>
          </a:p>
        </p:txBody>
      </p:sp>
    </p:spTree>
  </p:cSld>
  <p:clrMapOvr>
    <a:masterClrMapping/>
  </p:clrMapOvr>
  <p:transition spd="slow">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eg"/><Relationship Id="rId15" Type="http://schemas.openxmlformats.org/officeDocument/2006/relationships/image" Target="../media/image2.e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914400"/>
            <a:ext cx="822960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828800"/>
            <a:ext cx="8229600" cy="42973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22158D-428B-4987-8B28-745A2AFA1252}" type="datetimeFigureOut">
              <a:rPr lang="en-US" smtClean="0"/>
              <a:t>11/30/17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5FC477-0A05-4F3E-8EE9-E015C9089D56}" type="slidenum">
              <a:rPr lang="en-US" smtClean="0"/>
              <a:t>‹#›</a:t>
            </a:fld>
            <a:endParaRPr lang="en-US"/>
          </a:p>
        </p:txBody>
      </p:sp>
      <p:pic>
        <p:nvPicPr>
          <p:cNvPr id="7" name="Picture 6"/>
          <p:cNvPicPr>
            <a:picLocks noChangeAspect="1"/>
          </p:cNvPicPr>
          <p:nvPr/>
        </p:nvPicPr>
        <p:blipFill rotWithShape="1">
          <a:blip r:embed="rId14" cstate="email">
            <a:extLst>
              <a:ext uri="{28A0092B-C50C-407E-A947-70E740481C1C}">
                <a14:useLocalDpi xmlns:a14="http://schemas.microsoft.com/office/drawing/2010/main"/>
              </a:ext>
            </a:extLst>
          </a:blip>
          <a:srcRect l="-144"/>
          <a:stretch/>
        </p:blipFill>
        <p:spPr>
          <a:xfrm>
            <a:off x="-13251" y="0"/>
            <a:ext cx="9157252" cy="660449"/>
          </a:xfrm>
          <a:prstGeom prst="rect">
            <a:avLst/>
          </a:prstGeom>
        </p:spPr>
      </p:pic>
      <p:pic>
        <p:nvPicPr>
          <p:cNvPr id="8" name="Picture 7" descr="USGSid_s.eps"/>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7620000" y="457200"/>
            <a:ext cx="1054100" cy="3937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slow">
    <p:fade/>
  </p:transition>
  <p:timing>
    <p:tnLst>
      <p:par>
        <p:cTn id="1" dur="indefinite" restart="never" nodeType="tmRoot"/>
      </p:par>
    </p:tnLst>
  </p:timing>
  <p:txStyles>
    <p:titleStyle>
      <a:lvl1pPr algn="l" defTabSz="914400" rtl="0" eaLnBrk="1" latinLnBrk="0" hangingPunct="1">
        <a:spcBef>
          <a:spcPct val="0"/>
        </a:spcBef>
        <a:buNone/>
        <a:defRPr sz="28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4" Type="http://schemas.openxmlformats.org/officeDocument/2006/relationships/tags" Target="../tags/tag4.xml"/><Relationship Id="rId5" Type="http://schemas.openxmlformats.org/officeDocument/2006/relationships/slideLayout" Target="../slideLayouts/slideLayout1.xml"/><Relationship Id="rId6" Type="http://schemas.openxmlformats.org/officeDocument/2006/relationships/notesSlide" Target="../notesSlides/notesSlide1.xml"/><Relationship Id="rId1" Type="http://schemas.openxmlformats.org/officeDocument/2006/relationships/tags" Target="../tags/tag1.xml"/><Relationship Id="rId2" Type="http://schemas.openxmlformats.org/officeDocument/2006/relationships/tags" Target="../tags/tag2.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jpg"/><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tags" Target="../tags/tag5.xml"/><Relationship Id="rId2" Type="http://schemas.openxmlformats.org/officeDocument/2006/relationships/slideLayout" Target="../slideLayouts/slideLayout3.xml"/><Relationship Id="rId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diagramData" Target="../diagrams/data1.xml"/><Relationship Id="rId5" Type="http://schemas.openxmlformats.org/officeDocument/2006/relationships/diagramLayout" Target="../diagrams/layout1.xml"/><Relationship Id="rId6" Type="http://schemas.openxmlformats.org/officeDocument/2006/relationships/diagramQuickStyle" Target="../diagrams/quickStyle1.xml"/><Relationship Id="rId7" Type="http://schemas.openxmlformats.org/officeDocument/2006/relationships/diagramColors" Target="../diagrams/colors1.xml"/><Relationship Id="rId8" Type="http://schemas.microsoft.com/office/2007/relationships/diagramDrawing" Target="../diagrams/drawing1.xml"/><Relationship Id="rId1" Type="http://schemas.openxmlformats.org/officeDocument/2006/relationships/tags" Target="../tags/tag6.xml"/><Relationship Id="rId2"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notesSlide" Target="../notesSlides/notesSlide5.xml"/><Relationship Id="rId5" Type="http://schemas.openxmlformats.org/officeDocument/2006/relationships/image" Target="../media/image14.jpg"/><Relationship Id="rId6" Type="http://schemas.openxmlformats.org/officeDocument/2006/relationships/image" Target="../media/image15.gif"/><Relationship Id="rId7" Type="http://schemas.openxmlformats.org/officeDocument/2006/relationships/image" Target="../media/image16.gif"/><Relationship Id="rId8" Type="http://schemas.openxmlformats.org/officeDocument/2006/relationships/image" Target="../media/image17.png"/><Relationship Id="rId9" Type="http://schemas.openxmlformats.org/officeDocument/2006/relationships/image" Target="../media/image18.jpg"/><Relationship Id="rId10" Type="http://schemas.openxmlformats.org/officeDocument/2006/relationships/image" Target="../media/image19.png"/><Relationship Id="rId1" Type="http://schemas.openxmlformats.org/officeDocument/2006/relationships/tags" Target="../tags/tag7.xml"/><Relationship Id="rId2" Type="http://schemas.openxmlformats.org/officeDocument/2006/relationships/tags" Target="../tags/tag8.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1.png"/><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hyperlink" Target="https://www2.usgs.gov/ecosystems/invasive_species/" TargetMode="External"/><Relationship Id="rId5" Type="http://schemas.openxmlformats.org/officeDocument/2006/relationships/hyperlink" Target="https://bison.usgs.gov" TargetMode="External"/><Relationship Id="rId6" Type="http://schemas.openxmlformats.org/officeDocument/2006/relationships/hyperlink" Target="https://pubs.er.usgs.gov/search?q=invasive+plants" TargetMode="External"/><Relationship Id="rId7" Type="http://schemas.openxmlformats.org/officeDocument/2006/relationships/hyperlink" Target="http://www.usgs.gov/ecosystems/pierc/invasive-plants.html" TargetMode="External"/><Relationship Id="rId8" Type="http://schemas.openxmlformats.org/officeDocument/2006/relationships/hyperlink" Target="https://nas.er.usgs.gov/publications/plant_workshop/npwrkshp/introduct.htm" TargetMode="External"/><Relationship Id="rId1" Type="http://schemas.openxmlformats.org/officeDocument/2006/relationships/tags" Target="../tags/tag9.xml"/><Relationship Id="rId2"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hyperlink" Target="http://fresc.usgs.gov/research/researchPage.aspx?Research_Page_ID=131" TargetMode="External"/><Relationship Id="rId5" Type="http://schemas.openxmlformats.org/officeDocument/2006/relationships/hyperlink" Target="http://www.glsc.usgs.gov/keywords/phragmites" TargetMode="External"/><Relationship Id="rId6" Type="http://schemas.openxmlformats.org/officeDocument/2006/relationships/hyperlink" Target="https://www.fort.usgs.gov/science/keyword/tamarisk-(Tamarix-spp" TargetMode="External"/><Relationship Id="rId7" Type="http://schemas.openxmlformats.org/officeDocument/2006/relationships/hyperlink" Target="https://gec.cr.usgs.gov/projects/sw/previous/cheatgrass/" TargetMode="External"/><Relationship Id="rId1" Type="http://schemas.openxmlformats.org/officeDocument/2006/relationships/tags" Target="../tags/tag10.xml"/><Relationship Id="rId2"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2"/>
            </p:custDataLst>
          </p:nvPr>
        </p:nvSpPr>
        <p:spPr/>
        <p:txBody>
          <a:bodyPr>
            <a:normAutofit fontScale="90000"/>
          </a:bodyPr>
          <a:lstStyle/>
          <a:p>
            <a:r>
              <a:rPr lang="en-US" dirty="0" smtClean="0"/>
              <a:t>U.S. Geological Survey </a:t>
            </a:r>
            <a:br>
              <a:rPr lang="en-US" dirty="0" smtClean="0"/>
            </a:br>
            <a:r>
              <a:rPr lang="en-US" dirty="0" smtClean="0"/>
              <a:t>Agency </a:t>
            </a:r>
            <a:r>
              <a:rPr lang="en-US" dirty="0" smtClean="0"/>
              <a:t>Report – Invasive Plants</a:t>
            </a:r>
            <a:endParaRPr lang="en-US" dirty="0"/>
          </a:p>
        </p:txBody>
      </p:sp>
      <p:sp>
        <p:nvSpPr>
          <p:cNvPr id="3" name="Subtitle 2"/>
          <p:cNvSpPr>
            <a:spLocks noGrp="1"/>
          </p:cNvSpPr>
          <p:nvPr>
            <p:ph type="subTitle" idx="1"/>
            <p:custDataLst>
              <p:tags r:id="rId3"/>
            </p:custDataLst>
          </p:nvPr>
        </p:nvSpPr>
        <p:spPr/>
        <p:txBody>
          <a:bodyPr>
            <a:normAutofit/>
          </a:bodyPr>
          <a:lstStyle/>
          <a:p>
            <a:endParaRPr lang="en-US" sz="2000" dirty="0"/>
          </a:p>
          <a:p>
            <a:r>
              <a:rPr lang="en-US" sz="2000" dirty="0" smtClean="0"/>
              <a:t>Annie Simpson</a:t>
            </a:r>
          </a:p>
          <a:p>
            <a:r>
              <a:rPr lang="en-US" sz="2000" dirty="0" err="1" smtClean="0"/>
              <a:t>asimpson@usgs.gov</a:t>
            </a:r>
            <a:endParaRPr lang="en-US" sz="2000" dirty="0" smtClean="0"/>
          </a:p>
        </p:txBody>
      </p:sp>
      <p:sp>
        <p:nvSpPr>
          <p:cNvPr id="5" name="Subtitle 2"/>
          <p:cNvSpPr txBox="1">
            <a:spLocks/>
          </p:cNvSpPr>
          <p:nvPr>
            <p:custDataLst>
              <p:tags r:id="rId4"/>
            </p:custDataLst>
          </p:nvPr>
        </p:nvSpPr>
        <p:spPr>
          <a:xfrm>
            <a:off x="2040148" y="5257800"/>
            <a:ext cx="5275052" cy="1295400"/>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sz="1600" kern="1200" baseline="0">
                <a:solidFill>
                  <a:schemeClr val="tx1"/>
                </a:solidFill>
                <a:latin typeface="Georgia" pitchFamily="18" charset="0"/>
                <a:ea typeface="+mn-ea"/>
                <a:cs typeface="+mn-cs"/>
              </a:defRPr>
            </a:lvl1pPr>
            <a:lvl2pPr marL="457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ctr"/>
            <a:r>
              <a:rPr lang="en-US" sz="1800" b="1" dirty="0" smtClean="0"/>
              <a:t>Western Weed Coordinating Committee</a:t>
            </a:r>
            <a:endParaRPr lang="en-US" sz="1800" b="1" dirty="0" smtClean="0"/>
          </a:p>
          <a:p>
            <a:pPr algn="ctr"/>
            <a:r>
              <a:rPr lang="en-US" i="1" dirty="0" smtClean="0"/>
              <a:t>November 29, </a:t>
            </a:r>
            <a:r>
              <a:rPr lang="en-US" i="1" dirty="0" smtClean="0"/>
              <a:t>2017</a:t>
            </a:r>
          </a:p>
          <a:p>
            <a:pPr algn="ctr"/>
            <a:r>
              <a:rPr lang="en-US" i="1" dirty="0" smtClean="0"/>
              <a:t>Las Vegas, Nevada</a:t>
            </a:r>
            <a:endParaRPr lang="en-US"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381000" y="152400"/>
            <a:ext cx="8229600" cy="646331"/>
          </a:xfrm>
          <a:prstGeom prst="rect">
            <a:avLst/>
          </a:prstGeom>
          <a:noFill/>
        </p:spPr>
        <p:txBody>
          <a:bodyPr wrap="square" rtlCol="0">
            <a:spAutoFit/>
          </a:bodyPr>
          <a:lstStyle/>
          <a:p>
            <a:pPr algn="ctr"/>
            <a:r>
              <a:rPr lang="en-US" sz="3600" b="1" dirty="0" smtClean="0">
                <a:solidFill>
                  <a:srgbClr val="0000FF"/>
                </a:solidFill>
                <a:latin typeface="Times New Roman"/>
                <a:cs typeface="Times New Roman"/>
              </a:rPr>
              <a:t>Seven Mission </a:t>
            </a:r>
            <a:r>
              <a:rPr lang="en-US" sz="3600" b="1" dirty="0" smtClean="0">
                <a:solidFill>
                  <a:srgbClr val="0000FF"/>
                </a:solidFill>
                <a:latin typeface="Times New Roman"/>
                <a:cs typeface="Times New Roman"/>
              </a:rPr>
              <a:t>Areas at USGS</a:t>
            </a:r>
            <a:endParaRPr lang="en-US" sz="3600" b="1" dirty="0">
              <a:solidFill>
                <a:srgbClr val="0000FF"/>
              </a:solidFill>
              <a:latin typeface="Times New Roman"/>
              <a:cs typeface="Times New Roman"/>
            </a:endParaRPr>
          </a:p>
        </p:txBody>
      </p:sp>
      <p:grpSp>
        <p:nvGrpSpPr>
          <p:cNvPr id="2" name="Group 1"/>
          <p:cNvGrpSpPr/>
          <p:nvPr/>
        </p:nvGrpSpPr>
        <p:grpSpPr>
          <a:xfrm>
            <a:off x="2819400" y="4650662"/>
            <a:ext cx="1905001" cy="1673938"/>
            <a:chOff x="2819400" y="4650662"/>
            <a:chExt cx="1905001" cy="1673938"/>
          </a:xfrm>
        </p:grpSpPr>
        <p:grpSp>
          <p:nvGrpSpPr>
            <p:cNvPr id="22" name="Group 21"/>
            <p:cNvGrpSpPr/>
            <p:nvPr/>
          </p:nvGrpSpPr>
          <p:grpSpPr>
            <a:xfrm>
              <a:off x="2819400" y="5181600"/>
              <a:ext cx="1905001" cy="1143000"/>
              <a:chOff x="2819400" y="2870200"/>
              <a:chExt cx="1752601" cy="1003300"/>
            </a:xfrm>
          </p:grpSpPr>
          <p:pic>
            <p:nvPicPr>
              <p:cNvPr id="10" name="Picture 9"/>
              <p:cNvPicPr>
                <a:picLocks noChangeAspect="1"/>
              </p:cNvPicPr>
              <p:nvPr/>
            </p:nvPicPr>
            <p:blipFill>
              <a:blip r:embed="rId3"/>
              <a:stretch>
                <a:fillRect/>
              </a:stretch>
            </p:blipFill>
            <p:spPr>
              <a:xfrm>
                <a:off x="2895601" y="2870200"/>
                <a:ext cx="1676400" cy="927100"/>
              </a:xfrm>
              <a:prstGeom prst="rect">
                <a:avLst/>
              </a:prstGeom>
            </p:spPr>
          </p:pic>
          <p:sp>
            <p:nvSpPr>
              <p:cNvPr id="11" name="TextBox 10"/>
              <p:cNvSpPr txBox="1"/>
              <p:nvPr/>
            </p:nvSpPr>
            <p:spPr>
              <a:xfrm>
                <a:off x="2819400" y="3504168"/>
                <a:ext cx="1244714" cy="369332"/>
              </a:xfrm>
              <a:prstGeom prst="rect">
                <a:avLst/>
              </a:prstGeom>
              <a:noFill/>
            </p:spPr>
            <p:txBody>
              <a:bodyPr wrap="none" rtlCol="0">
                <a:spAutoFit/>
              </a:bodyPr>
              <a:lstStyle/>
              <a:p>
                <a:r>
                  <a:rPr lang="en-US" dirty="0" smtClean="0"/>
                  <a:t>BISON map</a:t>
                </a:r>
                <a:endParaRPr lang="en-US" dirty="0"/>
              </a:p>
            </p:txBody>
          </p:sp>
        </p:grpSp>
        <p:sp>
          <p:nvSpPr>
            <p:cNvPr id="31" name="Right Arrow 30"/>
            <p:cNvSpPr/>
            <p:nvPr/>
          </p:nvSpPr>
          <p:spPr>
            <a:xfrm rot="13931088" flipH="1">
              <a:off x="3403657" y="4831765"/>
              <a:ext cx="584088" cy="221881"/>
            </a:xfrm>
            <a:prstGeom prst="rightArrow">
              <a:avLst>
                <a:gd name="adj1" fmla="val 50000"/>
                <a:gd name="adj2" fmla="val 53494"/>
              </a:avLst>
            </a:prstGeom>
            <a:pattFill prst="dkVert">
              <a:fgClr>
                <a:prstClr val="black"/>
              </a:fgClr>
              <a:bgClr>
                <a:prstClr val="white"/>
              </a:bgClr>
            </a:pattFill>
            <a:ln w="28575">
              <a:solidFill>
                <a:srgbClr val="3366FF"/>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4" name="Group 33"/>
          <p:cNvGrpSpPr/>
          <p:nvPr/>
        </p:nvGrpSpPr>
        <p:grpSpPr>
          <a:xfrm>
            <a:off x="3528032" y="4597323"/>
            <a:ext cx="3482368" cy="1639409"/>
            <a:chOff x="3528032" y="4597323"/>
            <a:chExt cx="3482368" cy="1639409"/>
          </a:xfrm>
        </p:grpSpPr>
        <p:pic>
          <p:nvPicPr>
            <p:cNvPr id="6" name="Picture 5" descr="NAS.jp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334000" y="5029200"/>
              <a:ext cx="1676400" cy="1039368"/>
            </a:xfrm>
            <a:prstGeom prst="rect">
              <a:avLst/>
            </a:prstGeom>
          </p:spPr>
        </p:pic>
        <p:sp>
          <p:nvSpPr>
            <p:cNvPr id="30" name="Right Arrow 29"/>
            <p:cNvSpPr/>
            <p:nvPr/>
          </p:nvSpPr>
          <p:spPr>
            <a:xfrm rot="12425541" flipH="1">
              <a:off x="3528032" y="4597323"/>
              <a:ext cx="1868537" cy="254150"/>
            </a:xfrm>
            <a:prstGeom prst="rightArrow">
              <a:avLst>
                <a:gd name="adj1" fmla="val 50000"/>
                <a:gd name="adj2" fmla="val 53494"/>
              </a:avLst>
            </a:prstGeom>
            <a:pattFill prst="dkVert">
              <a:fgClr>
                <a:prstClr val="black"/>
              </a:fgClr>
              <a:bgClr>
                <a:prstClr val="white"/>
              </a:bgClr>
            </a:pattFill>
            <a:ln w="28575">
              <a:solidFill>
                <a:srgbClr val="3366FF"/>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extBox 32"/>
            <p:cNvSpPr txBox="1"/>
            <p:nvPr/>
          </p:nvSpPr>
          <p:spPr>
            <a:xfrm>
              <a:off x="5460886" y="5867400"/>
              <a:ext cx="1062122" cy="369332"/>
            </a:xfrm>
            <a:prstGeom prst="rect">
              <a:avLst/>
            </a:prstGeom>
            <a:noFill/>
          </p:spPr>
          <p:txBody>
            <a:bodyPr wrap="none" rtlCol="0">
              <a:spAutoFit/>
            </a:bodyPr>
            <a:lstStyle/>
            <a:p>
              <a:r>
                <a:rPr lang="en-US" dirty="0" smtClean="0"/>
                <a:t>Database</a:t>
              </a:r>
              <a:endParaRPr lang="en-US" dirty="0"/>
            </a:p>
          </p:txBody>
        </p:sp>
      </p:grpSp>
    </p:spTree>
    <p:extLst>
      <p:ext uri="{BB962C8B-B14F-4D97-AF65-F5344CB8AC3E}">
        <p14:creationId xmlns:p14="http://schemas.microsoft.com/office/powerpoint/2010/main" val="394769917"/>
      </p:ext>
    </p:extLst>
  </p:cSld>
  <p:clrMapOvr>
    <a:masterClrMapping/>
  </p:clrMapOvr>
  <mc:AlternateContent xmlns:mc="http://schemas.openxmlformats.org/markup-compatibility/2006" xmlns:p14="http://schemas.microsoft.com/office/powerpoint/2010/main">
    <mc:Choice Requires="p14">
      <p:transition spd="slow" p14:dur="1700">
        <p14:gallery dir="l"/>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dissolve">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4648200" cy="914400"/>
          </a:xfrm>
        </p:spPr>
        <p:txBody>
          <a:bodyPr>
            <a:normAutofit fontScale="90000"/>
          </a:bodyPr>
          <a:lstStyle/>
          <a:p>
            <a:r>
              <a:rPr lang="en-US" dirty="0" smtClean="0"/>
              <a:t>USGS Structure </a:t>
            </a:r>
            <a:br>
              <a:rPr lang="en-US" dirty="0" smtClean="0"/>
            </a:br>
            <a:r>
              <a:rPr lang="en-US" i="1" dirty="0" smtClean="0"/>
              <a:t>(who does what)</a:t>
            </a:r>
            <a:endParaRPr lang="en-US" dirty="0"/>
          </a:p>
        </p:txBody>
      </p:sp>
      <p:sp>
        <p:nvSpPr>
          <p:cNvPr id="5" name="Content Placeholder 4"/>
          <p:cNvSpPr>
            <a:spLocks noGrp="1"/>
          </p:cNvSpPr>
          <p:nvPr>
            <p:ph idx="1"/>
          </p:nvPr>
        </p:nvSpPr>
        <p:spPr>
          <a:xfrm>
            <a:off x="228600" y="1828800"/>
            <a:ext cx="4648200" cy="4572000"/>
          </a:xfrm>
        </p:spPr>
        <p:txBody>
          <a:bodyPr>
            <a:normAutofit fontScale="85000" lnSpcReduction="20000"/>
          </a:bodyPr>
          <a:lstStyle/>
          <a:p>
            <a:r>
              <a:rPr lang="en-US" dirty="0"/>
              <a:t>4</a:t>
            </a:r>
            <a:r>
              <a:rPr lang="en-US" dirty="0" smtClean="0"/>
              <a:t> mission areas deal with invasive plants:</a:t>
            </a:r>
          </a:p>
          <a:p>
            <a:pPr lvl="1"/>
            <a:r>
              <a:rPr lang="en-US" dirty="0" smtClean="0"/>
              <a:t>Ecosystems</a:t>
            </a:r>
          </a:p>
          <a:p>
            <a:pPr lvl="1"/>
            <a:r>
              <a:rPr lang="en-US" dirty="0" smtClean="0"/>
              <a:t>Core Science Systems</a:t>
            </a:r>
          </a:p>
          <a:p>
            <a:pPr lvl="1"/>
            <a:r>
              <a:rPr lang="en-US" dirty="0" smtClean="0"/>
              <a:t>Water</a:t>
            </a:r>
          </a:p>
          <a:p>
            <a:pPr lvl="1"/>
            <a:r>
              <a:rPr lang="en-US" dirty="0" smtClean="0"/>
              <a:t>Climate and Land Use Change</a:t>
            </a:r>
          </a:p>
          <a:p>
            <a:r>
              <a:rPr lang="en-US" dirty="0" smtClean="0"/>
              <a:t>Overall Mission:</a:t>
            </a:r>
            <a:br>
              <a:rPr lang="en-US" dirty="0" smtClean="0"/>
            </a:br>
            <a:r>
              <a:rPr lang="en-US" i="1" dirty="0" smtClean="0"/>
              <a:t>serve </a:t>
            </a:r>
            <a:r>
              <a:rPr lang="en-US" i="1" dirty="0"/>
              <a:t>the </a:t>
            </a:r>
            <a:r>
              <a:rPr lang="en-US" i="1" dirty="0" smtClean="0"/>
              <a:t>nation </a:t>
            </a:r>
            <a:r>
              <a:rPr lang="en-US" i="1" dirty="0"/>
              <a:t>by providing reliable scientific information to describe and understand the </a:t>
            </a:r>
            <a:r>
              <a:rPr lang="en-US" i="1" dirty="0" smtClean="0"/>
              <a:t>earth</a:t>
            </a:r>
            <a:endParaRPr lang="en-US" dirty="0"/>
          </a:p>
          <a:p>
            <a:r>
              <a:rPr lang="en-US" dirty="0" smtClean="0"/>
              <a:t>Scope:</a:t>
            </a:r>
            <a:br>
              <a:rPr lang="en-US" dirty="0" smtClean="0"/>
            </a:br>
            <a:r>
              <a:rPr lang="en-US" dirty="0" smtClean="0"/>
              <a:t>As a non-regulatory agency, provide needed science support to other DOI and federal agencies</a:t>
            </a:r>
            <a:endParaRPr lang="en-US" dirty="0"/>
          </a:p>
          <a:p>
            <a:pPr marL="0" indent="0">
              <a:buNone/>
            </a:pPr>
            <a:endParaRPr lang="en-US" dirty="0"/>
          </a:p>
        </p:txBody>
      </p:sp>
      <p:sp>
        <p:nvSpPr>
          <p:cNvPr id="3" name="Rectangle 2"/>
          <p:cNvSpPr>
            <a:spLocks noChangeAspect="1"/>
          </p:cNvSpPr>
          <p:nvPr/>
        </p:nvSpPr>
        <p:spPr>
          <a:xfrm>
            <a:off x="7010400" y="1905000"/>
            <a:ext cx="1748632" cy="954107"/>
          </a:xfrm>
          <a:prstGeom prst="rect">
            <a:avLst/>
          </a:prstGeom>
          <a:noFill/>
        </p:spPr>
        <p:txBody>
          <a:bodyPr wrap="square" lIns="91440" tIns="45720" rIns="91440" bIns="45720">
            <a:spAutoFit/>
          </a:bodyPr>
          <a:lstStyle/>
          <a:p>
            <a:pPr algn="ctr"/>
            <a:r>
              <a:rPr lang="en-US"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Cindy </a:t>
            </a:r>
            <a:r>
              <a:rPr lang="en-US" sz="28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Kolar</a:t>
            </a:r>
            <a:endPar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7" name="Rectangle 6"/>
          <p:cNvSpPr>
            <a:spLocks noChangeAspect="1"/>
          </p:cNvSpPr>
          <p:nvPr/>
        </p:nvSpPr>
        <p:spPr>
          <a:xfrm>
            <a:off x="5010583" y="5029200"/>
            <a:ext cx="1977232" cy="954107"/>
          </a:xfrm>
          <a:prstGeom prst="rect">
            <a:avLst/>
          </a:prstGeom>
          <a:noFill/>
        </p:spPr>
        <p:txBody>
          <a:bodyPr wrap="square" lIns="91440" tIns="45720" rIns="91440" bIns="45720">
            <a:spAutoFit/>
          </a:bodyPr>
          <a:lstStyle/>
          <a:p>
            <a:pPr algn="ctr"/>
            <a:r>
              <a:rPr lang="en-US"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Annie Simpson</a:t>
            </a:r>
            <a:endPar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8" name="TextBox 7"/>
          <p:cNvSpPr txBox="1"/>
          <p:nvPr/>
        </p:nvSpPr>
        <p:spPr>
          <a:xfrm>
            <a:off x="7162800" y="2782907"/>
            <a:ext cx="1447087" cy="369332"/>
          </a:xfrm>
          <a:prstGeom prst="rect">
            <a:avLst/>
          </a:prstGeom>
          <a:noFill/>
        </p:spPr>
        <p:txBody>
          <a:bodyPr wrap="none" rtlCol="0">
            <a:spAutoFit/>
          </a:bodyPr>
          <a:lstStyle/>
          <a:p>
            <a:r>
              <a:rPr lang="en-US" i="1" dirty="0" smtClean="0"/>
              <a:t>Ecosystems</a:t>
            </a:r>
            <a:endParaRPr lang="en-US" i="1" dirty="0"/>
          </a:p>
        </p:txBody>
      </p:sp>
      <p:sp>
        <p:nvSpPr>
          <p:cNvPr id="9" name="TextBox 8"/>
          <p:cNvSpPr txBox="1"/>
          <p:nvPr/>
        </p:nvSpPr>
        <p:spPr>
          <a:xfrm>
            <a:off x="4705783" y="5918775"/>
            <a:ext cx="2457017" cy="369332"/>
          </a:xfrm>
          <a:prstGeom prst="rect">
            <a:avLst/>
          </a:prstGeom>
          <a:noFill/>
        </p:spPr>
        <p:txBody>
          <a:bodyPr wrap="none" rtlCol="0">
            <a:spAutoFit/>
          </a:bodyPr>
          <a:lstStyle/>
          <a:p>
            <a:r>
              <a:rPr lang="en-US" i="1" dirty="0" smtClean="0"/>
              <a:t>Core Science Systems</a:t>
            </a:r>
            <a:endParaRPr lang="en-US" i="1" dirty="0"/>
          </a:p>
        </p:txBody>
      </p:sp>
      <p:sp>
        <p:nvSpPr>
          <p:cNvPr id="10" name="Rectangle 9"/>
          <p:cNvSpPr>
            <a:spLocks noChangeAspect="1"/>
          </p:cNvSpPr>
          <p:nvPr/>
        </p:nvSpPr>
        <p:spPr>
          <a:xfrm>
            <a:off x="5791200" y="3389293"/>
            <a:ext cx="2057400" cy="954107"/>
          </a:xfrm>
          <a:prstGeom prst="rect">
            <a:avLst/>
          </a:prstGeom>
          <a:noFill/>
        </p:spPr>
        <p:txBody>
          <a:bodyPr wrap="square" lIns="91440" tIns="45720" rIns="91440" bIns="45720">
            <a:spAutoFit/>
          </a:bodyPr>
          <a:lstStyle/>
          <a:p>
            <a:pPr algn="ctr"/>
            <a:r>
              <a:rPr lang="en-US"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Earl </a:t>
            </a:r>
          </a:p>
          <a:p>
            <a:pPr algn="ctr"/>
            <a:r>
              <a:rPr lang="en-US"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Campbell</a:t>
            </a:r>
            <a:endPar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13" name="TextBox 12"/>
          <p:cNvSpPr txBox="1"/>
          <p:nvPr/>
        </p:nvSpPr>
        <p:spPr>
          <a:xfrm>
            <a:off x="6172200" y="4202668"/>
            <a:ext cx="1447087" cy="369332"/>
          </a:xfrm>
          <a:prstGeom prst="rect">
            <a:avLst/>
          </a:prstGeom>
          <a:noFill/>
        </p:spPr>
        <p:txBody>
          <a:bodyPr wrap="none" rtlCol="0">
            <a:spAutoFit/>
          </a:bodyPr>
          <a:lstStyle/>
          <a:p>
            <a:r>
              <a:rPr lang="en-US" i="1" dirty="0" smtClean="0"/>
              <a:t>Ecosystems</a:t>
            </a:r>
            <a:endParaRPr lang="en-US" i="1" dirty="0"/>
          </a:p>
        </p:txBody>
      </p:sp>
    </p:spTree>
    <p:custDataLst>
      <p:tags r:id="rId1"/>
    </p:custData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1818309615"/>
              </p:ext>
            </p:extLst>
          </p:nvPr>
        </p:nvGraphicFramePr>
        <p:xfrm>
          <a:off x="-666517" y="-127810"/>
          <a:ext cx="10314609" cy="671422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Title 1"/>
          <p:cNvSpPr>
            <a:spLocks noGrp="1"/>
          </p:cNvSpPr>
          <p:nvPr>
            <p:ph type="title"/>
          </p:nvPr>
        </p:nvSpPr>
        <p:spPr>
          <a:xfrm>
            <a:off x="457200" y="914400"/>
            <a:ext cx="8458200" cy="914400"/>
          </a:xfrm>
        </p:spPr>
        <p:txBody>
          <a:bodyPr anchor="t">
            <a:normAutofit/>
          </a:bodyPr>
          <a:lstStyle/>
          <a:p>
            <a:r>
              <a:rPr lang="en-US" sz="2800" dirty="0" smtClean="0"/>
              <a:t>Top </a:t>
            </a:r>
            <a:r>
              <a:rPr lang="en-US" dirty="0"/>
              <a:t>5</a:t>
            </a:r>
            <a:r>
              <a:rPr lang="en-US" sz="2800" dirty="0" smtClean="0"/>
              <a:t> things for next 5 years </a:t>
            </a:r>
            <a:r>
              <a:rPr lang="en-US" dirty="0" smtClean="0"/>
              <a:t>with invasive plants</a:t>
            </a:r>
            <a:endParaRPr lang="en-US" sz="2800" dirty="0"/>
          </a:p>
        </p:txBody>
      </p:sp>
      <p:sp>
        <p:nvSpPr>
          <p:cNvPr id="4" name="TextBox 3"/>
          <p:cNvSpPr txBox="1"/>
          <p:nvPr/>
        </p:nvSpPr>
        <p:spPr>
          <a:xfrm>
            <a:off x="8686800" y="3276600"/>
            <a:ext cx="76200" cy="369332"/>
          </a:xfrm>
          <a:prstGeom prst="rect">
            <a:avLst/>
          </a:prstGeom>
          <a:noFill/>
        </p:spPr>
        <p:txBody>
          <a:bodyPr wrap="square" rtlCol="0">
            <a:spAutoFit/>
          </a:bodyPr>
          <a:lstStyle/>
          <a:p>
            <a:endParaRPr lang="en-US" dirty="0"/>
          </a:p>
        </p:txBody>
      </p:sp>
    </p:spTree>
    <p:custDataLst>
      <p:tags r:id="rId1"/>
    </p:custData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graphicEl>
                                              <a:dgm id="{82ED47FD-CD8E-4EC8-A7E3-BF3AC4BC5C1A}"/>
                                            </p:graphicEl>
                                          </p:spTgt>
                                        </p:tgtEl>
                                        <p:attrNameLst>
                                          <p:attrName>style.visibility</p:attrName>
                                        </p:attrNameLst>
                                      </p:cBhvr>
                                      <p:to>
                                        <p:strVal val="visible"/>
                                      </p:to>
                                    </p:set>
                                    <p:animEffect transition="in" filter="wipe(left)">
                                      <p:cBhvr>
                                        <p:cTn id="7" dur="1000"/>
                                        <p:tgtEl>
                                          <p:spTgt spid="6">
                                            <p:graphicEl>
                                              <a:dgm id="{82ED47FD-CD8E-4EC8-A7E3-BF3AC4BC5C1A}"/>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graphicEl>
                                              <a:dgm id="{4F205DDC-DF85-7A4B-BE56-28BF2E74C55F}"/>
                                            </p:graphicEl>
                                          </p:spTgt>
                                        </p:tgtEl>
                                        <p:attrNameLst>
                                          <p:attrName>style.visibility</p:attrName>
                                        </p:attrNameLst>
                                      </p:cBhvr>
                                      <p:to>
                                        <p:strVal val="visible"/>
                                      </p:to>
                                    </p:set>
                                    <p:animEffect transition="in" filter="wipe(left)">
                                      <p:cBhvr>
                                        <p:cTn id="12" dur="1000"/>
                                        <p:tgtEl>
                                          <p:spTgt spid="6">
                                            <p:graphicEl>
                                              <a:dgm id="{4F205DDC-DF85-7A4B-BE56-28BF2E74C55F}"/>
                                            </p:graphic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6">
                                            <p:graphicEl>
                                              <a:dgm id="{DF7A52B1-80EE-3042-8841-6E959AAB3A77}"/>
                                            </p:graphicEl>
                                          </p:spTgt>
                                        </p:tgtEl>
                                        <p:attrNameLst>
                                          <p:attrName>style.visibility</p:attrName>
                                        </p:attrNameLst>
                                      </p:cBhvr>
                                      <p:to>
                                        <p:strVal val="visible"/>
                                      </p:to>
                                    </p:set>
                                    <p:animEffect transition="in" filter="wipe(left)">
                                      <p:cBhvr>
                                        <p:cTn id="15" dur="1000"/>
                                        <p:tgtEl>
                                          <p:spTgt spid="6">
                                            <p:graphicEl>
                                              <a:dgm id="{DF7A52B1-80EE-3042-8841-6E959AAB3A77}"/>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6">
                                            <p:graphicEl>
                                              <a:dgm id="{5D0EC43E-525E-644B-826B-96BF16500CD6}"/>
                                            </p:graphicEl>
                                          </p:spTgt>
                                        </p:tgtEl>
                                        <p:attrNameLst>
                                          <p:attrName>style.visibility</p:attrName>
                                        </p:attrNameLst>
                                      </p:cBhvr>
                                      <p:to>
                                        <p:strVal val="visible"/>
                                      </p:to>
                                    </p:set>
                                    <p:animEffect transition="in" filter="wipe(left)">
                                      <p:cBhvr>
                                        <p:cTn id="20" dur="1000"/>
                                        <p:tgtEl>
                                          <p:spTgt spid="6">
                                            <p:graphicEl>
                                              <a:dgm id="{5D0EC43E-525E-644B-826B-96BF16500CD6}"/>
                                            </p:graphic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6">
                                            <p:graphicEl>
                                              <a:dgm id="{445AFD58-B1B0-4741-9A71-6BFEDD816077}"/>
                                            </p:graphicEl>
                                          </p:spTgt>
                                        </p:tgtEl>
                                        <p:attrNameLst>
                                          <p:attrName>style.visibility</p:attrName>
                                        </p:attrNameLst>
                                      </p:cBhvr>
                                      <p:to>
                                        <p:strVal val="visible"/>
                                      </p:to>
                                    </p:set>
                                    <p:animEffect transition="in" filter="wipe(left)">
                                      <p:cBhvr>
                                        <p:cTn id="23" dur="1000"/>
                                        <p:tgtEl>
                                          <p:spTgt spid="6">
                                            <p:graphicEl>
                                              <a:dgm id="{445AFD58-B1B0-4741-9A71-6BFEDD816077}"/>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
                                            <p:graphicEl>
                                              <a:dgm id="{A8ABEE2C-3892-6D40-9D82-3F1E033C601F}"/>
                                            </p:graphicEl>
                                          </p:spTgt>
                                        </p:tgtEl>
                                        <p:attrNameLst>
                                          <p:attrName>style.visibility</p:attrName>
                                        </p:attrNameLst>
                                      </p:cBhvr>
                                      <p:to>
                                        <p:strVal val="visible"/>
                                      </p:to>
                                    </p:set>
                                    <p:animEffect transition="in" filter="wipe(left)">
                                      <p:cBhvr>
                                        <p:cTn id="28" dur="1000"/>
                                        <p:tgtEl>
                                          <p:spTgt spid="6">
                                            <p:graphicEl>
                                              <a:dgm id="{A8ABEE2C-3892-6D40-9D82-3F1E033C601F}"/>
                                            </p:graphic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6">
                                            <p:graphicEl>
                                              <a:dgm id="{D586B515-8BF0-2A4D-988C-2D913C714D61}"/>
                                            </p:graphicEl>
                                          </p:spTgt>
                                        </p:tgtEl>
                                        <p:attrNameLst>
                                          <p:attrName>style.visibility</p:attrName>
                                        </p:attrNameLst>
                                      </p:cBhvr>
                                      <p:to>
                                        <p:strVal val="visible"/>
                                      </p:to>
                                    </p:set>
                                    <p:animEffect transition="in" filter="wipe(left)">
                                      <p:cBhvr>
                                        <p:cTn id="31" dur="1000"/>
                                        <p:tgtEl>
                                          <p:spTgt spid="6">
                                            <p:graphicEl>
                                              <a:dgm id="{D586B515-8BF0-2A4D-988C-2D913C714D61}"/>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6">
                                            <p:graphicEl>
                                              <a:dgm id="{1148084C-2BD9-8C4D-89FB-6B57BB1056BB}"/>
                                            </p:graphicEl>
                                          </p:spTgt>
                                        </p:tgtEl>
                                        <p:attrNameLst>
                                          <p:attrName>style.visibility</p:attrName>
                                        </p:attrNameLst>
                                      </p:cBhvr>
                                      <p:to>
                                        <p:strVal val="visible"/>
                                      </p:to>
                                    </p:set>
                                    <p:animEffect transition="in" filter="wipe(left)">
                                      <p:cBhvr>
                                        <p:cTn id="36" dur="1000"/>
                                        <p:tgtEl>
                                          <p:spTgt spid="6">
                                            <p:graphicEl>
                                              <a:dgm id="{1148084C-2BD9-8C4D-89FB-6B57BB1056BB}"/>
                                            </p:graphicEl>
                                          </p:spTgt>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6">
                                            <p:graphicEl>
                                              <a:dgm id="{B84B1AC5-641E-0244-A498-70C4DDD41D74}"/>
                                            </p:graphicEl>
                                          </p:spTgt>
                                        </p:tgtEl>
                                        <p:attrNameLst>
                                          <p:attrName>style.visibility</p:attrName>
                                        </p:attrNameLst>
                                      </p:cBhvr>
                                      <p:to>
                                        <p:strVal val="visible"/>
                                      </p:to>
                                    </p:set>
                                    <p:animEffect transition="in" filter="wipe(left)">
                                      <p:cBhvr>
                                        <p:cTn id="39" dur="1000"/>
                                        <p:tgtEl>
                                          <p:spTgt spid="6">
                                            <p:graphicEl>
                                              <a:dgm id="{B84B1AC5-641E-0244-A498-70C4DDD41D74}"/>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6">
                                            <p:graphicEl>
                                              <a:dgm id="{2305F0E3-EAFA-B04B-8862-BDC5274E7585}"/>
                                            </p:graphicEl>
                                          </p:spTgt>
                                        </p:tgtEl>
                                        <p:attrNameLst>
                                          <p:attrName>style.visibility</p:attrName>
                                        </p:attrNameLst>
                                      </p:cBhvr>
                                      <p:to>
                                        <p:strVal val="visible"/>
                                      </p:to>
                                    </p:set>
                                    <p:animEffect transition="in" filter="wipe(left)">
                                      <p:cBhvr>
                                        <p:cTn id="44" dur="1000"/>
                                        <p:tgtEl>
                                          <p:spTgt spid="6">
                                            <p:graphicEl>
                                              <a:dgm id="{2305F0E3-EAFA-B04B-8862-BDC5274E7585}"/>
                                            </p:graphicEl>
                                          </p:spTgt>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6">
                                            <p:graphicEl>
                                              <a:dgm id="{C83DB9F8-D0F3-0046-BDFF-F2C47F622185}"/>
                                            </p:graphicEl>
                                          </p:spTgt>
                                        </p:tgtEl>
                                        <p:attrNameLst>
                                          <p:attrName>style.visibility</p:attrName>
                                        </p:attrNameLst>
                                      </p:cBhvr>
                                      <p:to>
                                        <p:strVal val="visible"/>
                                      </p:to>
                                    </p:set>
                                    <p:animEffect transition="in" filter="wipe(left)">
                                      <p:cBhvr>
                                        <p:cTn id="47" dur="1000"/>
                                        <p:tgtEl>
                                          <p:spTgt spid="6">
                                            <p:graphicEl>
                                              <a:dgm id="{C83DB9F8-D0F3-0046-BDFF-F2C47F62218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533400" y="914400"/>
            <a:ext cx="8229600" cy="914400"/>
          </a:xfrm>
        </p:spPr>
        <p:txBody>
          <a:bodyPr/>
          <a:lstStyle/>
          <a:p>
            <a:r>
              <a:rPr lang="en-US" dirty="0" smtClean="0"/>
              <a:t>Major partners</a:t>
            </a:r>
            <a:endParaRPr lang="en-US" dirty="0"/>
          </a:p>
        </p:txBody>
      </p:sp>
      <p:grpSp>
        <p:nvGrpSpPr>
          <p:cNvPr id="10" name="Group 9"/>
          <p:cNvGrpSpPr/>
          <p:nvPr/>
        </p:nvGrpSpPr>
        <p:grpSpPr>
          <a:xfrm>
            <a:off x="685800" y="1795649"/>
            <a:ext cx="3276600" cy="2928752"/>
            <a:chOff x="2013486" y="1795648"/>
            <a:chExt cx="4725454" cy="4536713"/>
          </a:xfrm>
        </p:grpSpPr>
        <p:pic>
          <p:nvPicPr>
            <p:cNvPr id="3" name="Picture 2" descr="USGS-168x62_green.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55324" y="3887066"/>
              <a:ext cx="1524000" cy="571500"/>
            </a:xfrm>
            <a:prstGeom prst="rect">
              <a:avLst/>
            </a:prstGeom>
          </p:spPr>
        </p:pic>
        <p:pic>
          <p:nvPicPr>
            <p:cNvPr id="5" name="Picture 4" descr="FWS.gi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38600" y="1795648"/>
              <a:ext cx="1003300" cy="1206500"/>
            </a:xfrm>
            <a:prstGeom prst="rect">
              <a:avLst/>
            </a:prstGeom>
          </p:spPr>
        </p:pic>
        <p:pic>
          <p:nvPicPr>
            <p:cNvPr id="6" name="Picture 5" descr="nps-logo.gi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01962" y="2993324"/>
              <a:ext cx="936978" cy="1219200"/>
            </a:xfrm>
            <a:prstGeom prst="rect">
              <a:avLst/>
            </a:prstGeom>
          </p:spPr>
        </p:pic>
        <p:pic>
          <p:nvPicPr>
            <p:cNvPr id="7" name="Picture 6" descr="BLM-logo.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985286" y="5257800"/>
              <a:ext cx="1234602" cy="1074561"/>
            </a:xfrm>
            <a:prstGeom prst="rect">
              <a:avLst/>
            </a:prstGeom>
          </p:spPr>
        </p:pic>
        <p:pic>
          <p:nvPicPr>
            <p:cNvPr id="8" name="Picture 7" descr="bor1994.jp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688524" y="5334000"/>
              <a:ext cx="1490133" cy="670560"/>
            </a:xfrm>
            <a:prstGeom prst="rect">
              <a:avLst/>
            </a:prstGeom>
          </p:spPr>
        </p:pic>
        <p:pic>
          <p:nvPicPr>
            <p:cNvPr id="9" name="Picture 8" descr="BIA-logo.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013486" y="2851686"/>
              <a:ext cx="1524000" cy="1524000"/>
            </a:xfrm>
            <a:prstGeom prst="rect">
              <a:avLst/>
            </a:prstGeom>
          </p:spPr>
        </p:pic>
      </p:grpSp>
      <p:sp>
        <p:nvSpPr>
          <p:cNvPr id="25" name="Rectangle 24"/>
          <p:cNvSpPr/>
          <p:nvPr/>
        </p:nvSpPr>
        <p:spPr>
          <a:xfrm>
            <a:off x="4543048" y="1371600"/>
            <a:ext cx="3943207" cy="3170099"/>
          </a:xfrm>
          <a:prstGeom prst="rect">
            <a:avLst/>
          </a:prstGeom>
          <a:noFill/>
        </p:spPr>
        <p:txBody>
          <a:bodyPr wrap="none" lIns="91440" tIns="45720" rIns="91440" bIns="45720">
            <a:spAutoFit/>
          </a:bodyPr>
          <a:lstStyle/>
          <a:p>
            <a:pPr algn="ctr"/>
            <a:r>
              <a:rPr lang="en-US" sz="4000" b="1" cap="none" spc="0" dirty="0" smtClean="0">
                <a:ln w="12700">
                  <a:solidFill>
                    <a:schemeClr val="tx2">
                      <a:satMod val="155000"/>
                    </a:schemeClr>
                  </a:solidFill>
                  <a:prstDash val="solid"/>
                </a:ln>
                <a:solidFill>
                  <a:schemeClr val="accent1"/>
                </a:solidFill>
                <a:effectLst>
                  <a:outerShdw blurRad="41275" dist="20320" dir="1800000" algn="tl" rotWithShape="0">
                    <a:srgbClr val="000000">
                      <a:alpha val="40000"/>
                    </a:srgbClr>
                  </a:outerShdw>
                </a:effectLst>
              </a:rPr>
              <a:t>USDA</a:t>
            </a:r>
          </a:p>
          <a:p>
            <a:pPr algn="ctr"/>
            <a:r>
              <a:rPr lang="en-US" sz="4000" b="1" dirty="0" smtClean="0">
                <a:ln w="12700">
                  <a:solidFill>
                    <a:schemeClr val="tx2">
                      <a:satMod val="155000"/>
                    </a:schemeClr>
                  </a:solidFill>
                  <a:prstDash val="solid"/>
                </a:ln>
                <a:solidFill>
                  <a:schemeClr val="accent1"/>
                </a:solidFill>
                <a:effectLst>
                  <a:outerShdw blurRad="41275" dist="20320" dir="1800000" algn="tl" rotWithShape="0">
                    <a:srgbClr val="000000">
                      <a:alpha val="40000"/>
                    </a:srgbClr>
                  </a:outerShdw>
                </a:effectLst>
              </a:rPr>
              <a:t>Forest Service</a:t>
            </a:r>
          </a:p>
          <a:p>
            <a:pPr algn="ctr"/>
            <a:r>
              <a:rPr lang="en-US" sz="4000" b="1" cap="none" spc="0" dirty="0" smtClean="0">
                <a:ln w="12700">
                  <a:solidFill>
                    <a:schemeClr val="tx2">
                      <a:satMod val="155000"/>
                    </a:schemeClr>
                  </a:solidFill>
                  <a:prstDash val="solid"/>
                </a:ln>
                <a:solidFill>
                  <a:schemeClr val="accent1"/>
                </a:solidFill>
                <a:effectLst>
                  <a:outerShdw blurRad="41275" dist="20320" dir="1800000" algn="tl" rotWithShape="0">
                    <a:srgbClr val="000000">
                      <a:alpha val="40000"/>
                    </a:srgbClr>
                  </a:outerShdw>
                </a:effectLst>
              </a:rPr>
              <a:t>States</a:t>
            </a:r>
          </a:p>
          <a:p>
            <a:pPr algn="ctr"/>
            <a:r>
              <a:rPr lang="en-US" sz="4000" b="1" dirty="0" smtClean="0">
                <a:ln w="12700">
                  <a:solidFill>
                    <a:schemeClr val="tx2">
                      <a:satMod val="155000"/>
                    </a:schemeClr>
                  </a:solidFill>
                  <a:prstDash val="solid"/>
                </a:ln>
                <a:solidFill>
                  <a:schemeClr val="accent1"/>
                </a:solidFill>
                <a:effectLst>
                  <a:outerShdw blurRad="41275" dist="20320" dir="1800000" algn="tl" rotWithShape="0">
                    <a:srgbClr val="000000">
                      <a:alpha val="40000"/>
                    </a:srgbClr>
                  </a:outerShdw>
                </a:effectLst>
              </a:rPr>
              <a:t>Academia</a:t>
            </a:r>
          </a:p>
          <a:p>
            <a:pPr algn="ctr"/>
            <a:r>
              <a:rPr lang="en-US" sz="4000" b="1" cap="none" spc="0" dirty="0" smtClean="0">
                <a:ln w="12700">
                  <a:solidFill>
                    <a:schemeClr val="tx2">
                      <a:satMod val="155000"/>
                    </a:schemeClr>
                  </a:solidFill>
                  <a:prstDash val="solid"/>
                </a:ln>
                <a:solidFill>
                  <a:schemeClr val="accent1"/>
                </a:solidFill>
                <a:effectLst>
                  <a:outerShdw blurRad="41275" dist="20320" dir="1800000" algn="tl" rotWithShape="0">
                    <a:srgbClr val="000000">
                      <a:alpha val="40000"/>
                    </a:srgbClr>
                  </a:outerShdw>
                </a:effectLst>
              </a:rPr>
              <a:t>NGO's</a:t>
            </a:r>
            <a:endParaRPr lang="en-US" sz="4000" b="1" cap="none" spc="0" dirty="0">
              <a:ln w="12700">
                <a:solidFill>
                  <a:schemeClr val="tx2">
                    <a:satMod val="155000"/>
                  </a:schemeClr>
                </a:solidFill>
                <a:prstDash val="solid"/>
              </a:ln>
              <a:solidFill>
                <a:schemeClr val="accent1"/>
              </a:solidFill>
              <a:effectLst>
                <a:outerShdw blurRad="41275" dist="20320" dir="1800000" algn="tl" rotWithShape="0">
                  <a:srgbClr val="000000">
                    <a:alpha val="40000"/>
                  </a:srgbClr>
                </a:outerShdw>
              </a:effectLst>
            </a:endParaRPr>
          </a:p>
        </p:txBody>
      </p:sp>
    </p:spTree>
    <p:custDataLst>
      <p:tags r:id="rId1"/>
    </p:custData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Shape 199"/>
          <p:cNvSpPr txBox="1">
            <a:spLocks noGrp="1"/>
          </p:cNvSpPr>
          <p:nvPr>
            <p:ph type="ftr" idx="11"/>
          </p:nvPr>
        </p:nvSpPr>
        <p:spPr>
          <a:xfrm>
            <a:off x="3486150" y="5624514"/>
            <a:ext cx="2171700" cy="273844"/>
          </a:xfrm>
          <a:prstGeom prst="rect">
            <a:avLst/>
          </a:prstGeom>
          <a:noFill/>
          <a:ln>
            <a:noFill/>
          </a:ln>
        </p:spPr>
        <p:txBody>
          <a:bodyPr vert="horz" lIns="68569" tIns="34275" rIns="68569" bIns="34275" rtlCol="0" anchor="ctr" anchorCtr="0">
            <a:noAutofit/>
          </a:bodyPr>
          <a:lstStyle/>
          <a:p>
            <a:pPr>
              <a:buSzPct val="25000"/>
            </a:pPr>
            <a:endParaRPr kern="0"/>
          </a:p>
        </p:txBody>
      </p:sp>
      <p:sp>
        <p:nvSpPr>
          <p:cNvPr id="200" name="Shape 200"/>
          <p:cNvSpPr txBox="1">
            <a:spLocks noGrp="1"/>
          </p:cNvSpPr>
          <p:nvPr>
            <p:ph type="sldNum" idx="12"/>
          </p:nvPr>
        </p:nvSpPr>
        <p:spPr>
          <a:xfrm>
            <a:off x="6057901" y="5624514"/>
            <a:ext cx="1600199" cy="273844"/>
          </a:xfrm>
          <a:prstGeom prst="rect">
            <a:avLst/>
          </a:prstGeom>
          <a:noFill/>
          <a:ln>
            <a:noFill/>
          </a:ln>
        </p:spPr>
        <p:txBody>
          <a:bodyPr vert="horz" lIns="68569" tIns="34275" rIns="68569" bIns="34275" rtlCol="0" anchor="ctr" anchorCtr="0">
            <a:noAutofit/>
          </a:bodyPr>
          <a:lstStyle/>
          <a:p>
            <a:pPr algn="r">
              <a:buClr>
                <a:srgbClr val="898989"/>
              </a:buClr>
              <a:buSzPct val="25000"/>
            </a:pPr>
            <a:fld id="{00000000-1234-1234-1234-123412341234}" type="slidenum">
              <a:rPr lang="en-US" sz="900" kern="0">
                <a:solidFill>
                  <a:srgbClr val="898989"/>
                </a:solidFill>
                <a:latin typeface="Calibri"/>
                <a:ea typeface="Calibri"/>
                <a:cs typeface="Calibri"/>
                <a:sym typeface="Calibri"/>
              </a:rPr>
              <a:pPr algn="r">
                <a:buClr>
                  <a:srgbClr val="898989"/>
                </a:buClr>
                <a:buSzPct val="25000"/>
              </a:pPr>
              <a:t>6</a:t>
            </a:fld>
            <a:endParaRPr lang="en-US" sz="900" kern="0">
              <a:solidFill>
                <a:srgbClr val="898989"/>
              </a:solidFill>
              <a:latin typeface="Calibri"/>
              <a:ea typeface="Calibri"/>
              <a:cs typeface="Calibri"/>
              <a:sym typeface="Calibri"/>
            </a:endParaRPr>
          </a:p>
        </p:txBody>
      </p:sp>
      <p:pic>
        <p:nvPicPr>
          <p:cNvPr id="201" name="Shape 201"/>
          <p:cNvPicPr preferRelativeResize="0"/>
          <p:nvPr/>
        </p:nvPicPr>
        <p:blipFill rotWithShape="1">
          <a:blip r:embed="rId3">
            <a:alphaModFix/>
          </a:blip>
          <a:srcRect/>
          <a:stretch/>
        </p:blipFill>
        <p:spPr>
          <a:xfrm>
            <a:off x="4057651" y="973933"/>
            <a:ext cx="3771899" cy="4857749"/>
          </a:xfrm>
          <a:prstGeom prst="rect">
            <a:avLst/>
          </a:prstGeom>
          <a:noFill/>
          <a:ln>
            <a:noFill/>
          </a:ln>
        </p:spPr>
      </p:pic>
      <p:sp>
        <p:nvSpPr>
          <p:cNvPr id="202" name="Shape 202"/>
          <p:cNvSpPr txBox="1"/>
          <p:nvPr/>
        </p:nvSpPr>
        <p:spPr>
          <a:xfrm>
            <a:off x="1485900" y="1937148"/>
            <a:ext cx="2199084" cy="3138487"/>
          </a:xfrm>
          <a:prstGeom prst="rect">
            <a:avLst/>
          </a:prstGeom>
          <a:noFill/>
          <a:ln>
            <a:noFill/>
          </a:ln>
        </p:spPr>
        <p:txBody>
          <a:bodyPr lIns="68569" tIns="34275" rIns="68569" bIns="34275" anchor="t" anchorCtr="0">
            <a:noAutofit/>
          </a:bodyPr>
          <a:lstStyle/>
          <a:p>
            <a:pPr>
              <a:buClr>
                <a:srgbClr val="000000"/>
              </a:buClr>
              <a:buSzPct val="25000"/>
            </a:pPr>
            <a:r>
              <a:rPr lang="en-US" sz="1350" b="1" i="1" kern="0" dirty="0">
                <a:solidFill>
                  <a:srgbClr val="000000"/>
                </a:solidFill>
                <a:latin typeface="Verdana"/>
                <a:ea typeface="Verdana"/>
                <a:cs typeface="Verdana"/>
                <a:sym typeface="Verdana"/>
              </a:rPr>
              <a:t>Establishment Means</a:t>
            </a:r>
          </a:p>
          <a:p>
            <a:pPr>
              <a:buClr>
                <a:srgbClr val="000000"/>
              </a:buClr>
              <a:buSzPct val="25000"/>
            </a:pPr>
            <a:r>
              <a:rPr lang="en-US" sz="1050" i="1" kern="0" dirty="0">
                <a:solidFill>
                  <a:srgbClr val="000000"/>
                </a:solidFill>
                <a:latin typeface="Verdana"/>
                <a:ea typeface="Verdana"/>
                <a:cs typeface="Verdana"/>
                <a:sym typeface="Verdana"/>
              </a:rPr>
              <a:t>(Designation of Non-Natives)</a:t>
            </a:r>
          </a:p>
          <a:p>
            <a:pPr>
              <a:buClr>
                <a:srgbClr val="000000"/>
              </a:buClr>
            </a:pPr>
            <a:endParaRPr sz="1350" kern="0" dirty="0">
              <a:solidFill>
                <a:srgbClr val="000000"/>
              </a:solidFill>
              <a:latin typeface="Verdana"/>
              <a:ea typeface="Verdana"/>
              <a:cs typeface="Verdana"/>
              <a:sym typeface="Verdana"/>
            </a:endParaRPr>
          </a:p>
          <a:p>
            <a:pPr>
              <a:buClr>
                <a:srgbClr val="000000"/>
              </a:buClr>
              <a:buSzPct val="25000"/>
            </a:pPr>
            <a:r>
              <a:rPr lang="en-US" sz="1350" kern="0" dirty="0">
                <a:solidFill>
                  <a:srgbClr val="000000"/>
                </a:solidFill>
                <a:latin typeface="Verdana"/>
                <a:ea typeface="Verdana"/>
                <a:cs typeface="Verdana"/>
                <a:sym typeface="Verdana"/>
              </a:rPr>
              <a:t>11,166 Taxa</a:t>
            </a:r>
          </a:p>
          <a:p>
            <a:pPr>
              <a:buClr>
                <a:srgbClr val="000000"/>
              </a:buClr>
              <a:buSzPct val="25000"/>
            </a:pPr>
            <a:r>
              <a:rPr lang="en-US" sz="1350" kern="0" dirty="0">
                <a:solidFill>
                  <a:srgbClr val="000000"/>
                </a:solidFill>
                <a:latin typeface="Verdana"/>
                <a:ea typeface="Verdana"/>
                <a:cs typeface="Verdana"/>
                <a:sym typeface="Verdana"/>
              </a:rPr>
              <a:t>10,467 Species</a:t>
            </a:r>
          </a:p>
          <a:p>
            <a:pPr>
              <a:buClr>
                <a:srgbClr val="000000"/>
              </a:buClr>
            </a:pPr>
            <a:endParaRPr sz="1350" kern="0" dirty="0">
              <a:solidFill>
                <a:srgbClr val="000000"/>
              </a:solidFill>
              <a:latin typeface="Verdana"/>
              <a:ea typeface="Verdana"/>
              <a:cs typeface="Verdana"/>
              <a:sym typeface="Verdana"/>
            </a:endParaRPr>
          </a:p>
          <a:p>
            <a:pPr>
              <a:buClr>
                <a:srgbClr val="000000"/>
              </a:buClr>
              <a:buSzPct val="25000"/>
            </a:pPr>
            <a:r>
              <a:rPr lang="en-US" sz="1350" kern="0" dirty="0">
                <a:solidFill>
                  <a:srgbClr val="000000"/>
                </a:solidFill>
                <a:latin typeface="Verdana"/>
                <a:ea typeface="Verdana"/>
                <a:cs typeface="Verdana"/>
                <a:sym typeface="Verdana"/>
              </a:rPr>
              <a:t>Alaska: 529</a:t>
            </a:r>
          </a:p>
          <a:p>
            <a:pPr>
              <a:buClr>
                <a:srgbClr val="000000"/>
              </a:buClr>
              <a:buSzPct val="25000"/>
            </a:pPr>
            <a:r>
              <a:rPr lang="en-US" sz="1350" kern="0" dirty="0">
                <a:solidFill>
                  <a:srgbClr val="000000"/>
                </a:solidFill>
                <a:latin typeface="Verdana"/>
                <a:ea typeface="Verdana"/>
                <a:cs typeface="Verdana"/>
                <a:sym typeface="Verdana"/>
              </a:rPr>
              <a:t>Hawaii: 5481</a:t>
            </a:r>
          </a:p>
          <a:p>
            <a:pPr>
              <a:buClr>
                <a:srgbClr val="000000"/>
              </a:buClr>
              <a:buSzPct val="25000"/>
            </a:pPr>
            <a:r>
              <a:rPr lang="en-US" sz="1350" kern="0" dirty="0">
                <a:solidFill>
                  <a:srgbClr val="000000"/>
                </a:solidFill>
                <a:latin typeface="Verdana"/>
                <a:ea typeface="Verdana"/>
                <a:cs typeface="Verdana"/>
                <a:sym typeface="Verdana"/>
              </a:rPr>
              <a:t>L48: 6742</a:t>
            </a:r>
          </a:p>
          <a:p>
            <a:pPr>
              <a:buClr>
                <a:srgbClr val="000000"/>
              </a:buClr>
            </a:pPr>
            <a:endParaRPr sz="1350" kern="0" dirty="0">
              <a:solidFill>
                <a:srgbClr val="000000"/>
              </a:solidFill>
              <a:latin typeface="Verdana"/>
              <a:ea typeface="Verdana"/>
              <a:cs typeface="Verdana"/>
              <a:sym typeface="Verdana"/>
            </a:endParaRPr>
          </a:p>
          <a:p>
            <a:pPr>
              <a:buClr>
                <a:srgbClr val="000000"/>
              </a:buClr>
              <a:buSzPct val="25000"/>
            </a:pPr>
            <a:r>
              <a:rPr lang="en-US" sz="1350" kern="0" dirty="0">
                <a:solidFill>
                  <a:srgbClr val="000000"/>
                </a:solidFill>
                <a:latin typeface="Verdana"/>
                <a:ea typeface="Verdana"/>
                <a:cs typeface="Verdana"/>
                <a:sym typeface="Verdana"/>
              </a:rPr>
              <a:t>Search/Filter</a:t>
            </a:r>
          </a:p>
          <a:p>
            <a:pPr>
              <a:buClr>
                <a:srgbClr val="000000"/>
              </a:buClr>
              <a:buSzPct val="25000"/>
            </a:pPr>
            <a:r>
              <a:rPr lang="en-US" sz="1350" kern="0" dirty="0">
                <a:solidFill>
                  <a:srgbClr val="000000"/>
                </a:solidFill>
                <a:latin typeface="Verdana"/>
                <a:ea typeface="Verdana"/>
                <a:cs typeface="Verdana"/>
                <a:sym typeface="Verdana"/>
              </a:rPr>
              <a:t>capability </a:t>
            </a:r>
          </a:p>
          <a:p>
            <a:pPr>
              <a:buClr>
                <a:srgbClr val="000000"/>
              </a:buClr>
              <a:buSzPct val="25000"/>
            </a:pPr>
            <a:r>
              <a:rPr lang="en-US" sz="1350" kern="0" dirty="0">
                <a:solidFill>
                  <a:srgbClr val="000000"/>
                </a:solidFill>
                <a:latin typeface="Verdana"/>
                <a:ea typeface="Verdana"/>
                <a:cs typeface="Verdana"/>
                <a:sym typeface="Verdana"/>
              </a:rPr>
              <a:t>to be included in</a:t>
            </a:r>
          </a:p>
          <a:p>
            <a:pPr>
              <a:buClr>
                <a:srgbClr val="000000"/>
              </a:buClr>
              <a:buSzPct val="25000"/>
            </a:pPr>
            <a:r>
              <a:rPr lang="en-US" sz="1350" kern="0" dirty="0">
                <a:solidFill>
                  <a:srgbClr val="000000"/>
                </a:solidFill>
                <a:latin typeface="Verdana"/>
                <a:ea typeface="Verdana"/>
                <a:cs typeface="Verdana"/>
                <a:sym typeface="Verdana"/>
              </a:rPr>
              <a:t>the BISON GUI and</a:t>
            </a:r>
          </a:p>
          <a:p>
            <a:pPr>
              <a:buClr>
                <a:srgbClr val="000000"/>
              </a:buClr>
              <a:buSzPct val="25000"/>
            </a:pPr>
            <a:r>
              <a:rPr lang="en-US" sz="1350" kern="0" dirty="0">
                <a:solidFill>
                  <a:srgbClr val="000000"/>
                </a:solidFill>
                <a:latin typeface="Verdana"/>
                <a:ea typeface="Verdana"/>
                <a:cs typeface="Verdana"/>
                <a:sym typeface="Verdana"/>
              </a:rPr>
              <a:t>web services in FY18</a:t>
            </a:r>
          </a:p>
        </p:txBody>
      </p:sp>
      <p:pic>
        <p:nvPicPr>
          <p:cNvPr id="203" name="Shape 203"/>
          <p:cNvPicPr preferRelativeResize="0"/>
          <p:nvPr/>
        </p:nvPicPr>
        <p:blipFill rotWithShape="1">
          <a:blip r:embed="rId4">
            <a:alphaModFix/>
          </a:blip>
          <a:srcRect/>
          <a:stretch/>
        </p:blipFill>
        <p:spPr>
          <a:xfrm>
            <a:off x="1165622" y="5769769"/>
            <a:ext cx="831056" cy="223838"/>
          </a:xfrm>
          <a:prstGeom prst="rect">
            <a:avLst/>
          </a:prstGeom>
          <a:noFill/>
          <a:ln>
            <a:noFill/>
          </a:ln>
        </p:spPr>
      </p:pic>
    </p:spTree>
    <p:extLst>
      <p:ext uri="{BB962C8B-B14F-4D97-AF65-F5344CB8AC3E}">
        <p14:creationId xmlns:p14="http://schemas.microsoft.com/office/powerpoint/2010/main" val="1746178571"/>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Shape 217"/>
          <p:cNvSpPr txBox="1">
            <a:spLocks noGrp="1"/>
          </p:cNvSpPr>
          <p:nvPr>
            <p:ph type="ftr" idx="11"/>
          </p:nvPr>
        </p:nvSpPr>
        <p:spPr>
          <a:xfrm>
            <a:off x="3486150" y="6050756"/>
            <a:ext cx="2171700" cy="273844"/>
          </a:xfrm>
          <a:prstGeom prst="rect">
            <a:avLst/>
          </a:prstGeom>
          <a:noFill/>
          <a:ln>
            <a:noFill/>
          </a:ln>
        </p:spPr>
        <p:txBody>
          <a:bodyPr vert="horz" lIns="68569" tIns="34275" rIns="68569" bIns="34275" rtlCol="0" anchor="ctr" anchorCtr="0">
            <a:noAutofit/>
          </a:bodyPr>
          <a:lstStyle/>
          <a:p>
            <a:pPr>
              <a:buSzPct val="25000"/>
            </a:pPr>
            <a:endParaRPr kern="0" dirty="0"/>
          </a:p>
        </p:txBody>
      </p:sp>
      <p:sp>
        <p:nvSpPr>
          <p:cNvPr id="218" name="Shape 218"/>
          <p:cNvSpPr txBox="1">
            <a:spLocks noGrp="1"/>
          </p:cNvSpPr>
          <p:nvPr>
            <p:ph type="sldNum" idx="12"/>
          </p:nvPr>
        </p:nvSpPr>
        <p:spPr>
          <a:xfrm>
            <a:off x="6629401" y="6279356"/>
            <a:ext cx="1600199" cy="273844"/>
          </a:xfrm>
          <a:prstGeom prst="rect">
            <a:avLst/>
          </a:prstGeom>
          <a:noFill/>
          <a:ln>
            <a:noFill/>
          </a:ln>
        </p:spPr>
        <p:txBody>
          <a:bodyPr vert="horz" lIns="68569" tIns="34275" rIns="68569" bIns="34275" rtlCol="0" anchor="ctr" anchorCtr="0">
            <a:noAutofit/>
          </a:bodyPr>
          <a:lstStyle/>
          <a:p>
            <a:pPr algn="r">
              <a:buClr>
                <a:srgbClr val="898989"/>
              </a:buClr>
              <a:buSzPct val="25000"/>
            </a:pPr>
            <a:fld id="{00000000-1234-1234-1234-123412341234}" type="slidenum">
              <a:rPr lang="en-US" sz="900" kern="0">
                <a:solidFill>
                  <a:srgbClr val="898989"/>
                </a:solidFill>
                <a:latin typeface="Calibri"/>
                <a:ea typeface="Calibri"/>
                <a:cs typeface="Calibri"/>
                <a:sym typeface="Calibri"/>
              </a:rPr>
              <a:pPr algn="r">
                <a:buClr>
                  <a:srgbClr val="898989"/>
                </a:buClr>
                <a:buSzPct val="25000"/>
              </a:pPr>
              <a:t>7</a:t>
            </a:fld>
            <a:endParaRPr lang="en-US" sz="900" kern="0">
              <a:solidFill>
                <a:srgbClr val="898989"/>
              </a:solidFill>
              <a:latin typeface="Calibri"/>
              <a:ea typeface="Calibri"/>
              <a:cs typeface="Calibri"/>
              <a:sym typeface="Calibri"/>
            </a:endParaRPr>
          </a:p>
        </p:txBody>
      </p:sp>
      <p:sp>
        <p:nvSpPr>
          <p:cNvPr id="221" name="Shape 221"/>
          <p:cNvSpPr txBox="1"/>
          <p:nvPr/>
        </p:nvSpPr>
        <p:spPr>
          <a:xfrm>
            <a:off x="5546774" y="3479888"/>
            <a:ext cx="1456135" cy="484584"/>
          </a:xfrm>
          <a:prstGeom prst="rect">
            <a:avLst/>
          </a:prstGeom>
          <a:noFill/>
          <a:ln>
            <a:noFill/>
          </a:ln>
        </p:spPr>
        <p:txBody>
          <a:bodyPr lIns="68569" tIns="34275" rIns="68569" bIns="34275" anchor="t" anchorCtr="0">
            <a:noAutofit/>
          </a:bodyPr>
          <a:lstStyle/>
          <a:p>
            <a:pPr>
              <a:buClr>
                <a:srgbClr val="000000"/>
              </a:buClr>
              <a:buSzPct val="25000"/>
            </a:pPr>
            <a:r>
              <a:rPr lang="en-US" sz="1350" kern="0" dirty="0">
                <a:solidFill>
                  <a:srgbClr val="000000"/>
                </a:solidFill>
                <a:latin typeface="Verdana"/>
                <a:ea typeface="Verdana"/>
                <a:cs typeface="Verdana"/>
                <a:sym typeface="Verdana"/>
              </a:rPr>
              <a:t>50 Non-native</a:t>
            </a:r>
          </a:p>
          <a:p>
            <a:pPr>
              <a:buClr>
                <a:srgbClr val="000000"/>
              </a:buClr>
              <a:buSzPct val="25000"/>
            </a:pPr>
            <a:r>
              <a:rPr lang="en-US" sz="1350" kern="0" dirty="0">
                <a:solidFill>
                  <a:srgbClr val="000000"/>
                </a:solidFill>
                <a:latin typeface="Verdana"/>
                <a:ea typeface="Verdana"/>
                <a:cs typeface="Verdana"/>
                <a:sym typeface="Verdana"/>
              </a:rPr>
              <a:t>Animal Species</a:t>
            </a:r>
          </a:p>
        </p:txBody>
      </p:sp>
      <p:pic>
        <p:nvPicPr>
          <p:cNvPr id="222" name="Shape 222"/>
          <p:cNvPicPr preferRelativeResize="0"/>
          <p:nvPr/>
        </p:nvPicPr>
        <p:blipFill rotWithShape="1">
          <a:blip r:embed="rId3">
            <a:alphaModFix/>
          </a:blip>
          <a:srcRect/>
          <a:stretch/>
        </p:blipFill>
        <p:spPr>
          <a:xfrm>
            <a:off x="3363809" y="1893708"/>
            <a:ext cx="1485899" cy="4332685"/>
          </a:xfrm>
          <a:prstGeom prst="rect">
            <a:avLst/>
          </a:prstGeom>
          <a:noFill/>
          <a:ln>
            <a:noFill/>
          </a:ln>
        </p:spPr>
      </p:pic>
      <p:sp>
        <p:nvSpPr>
          <p:cNvPr id="223" name="Shape 223"/>
          <p:cNvSpPr txBox="1"/>
          <p:nvPr/>
        </p:nvSpPr>
        <p:spPr>
          <a:xfrm>
            <a:off x="5078469" y="2147435"/>
            <a:ext cx="2228849" cy="623888"/>
          </a:xfrm>
          <a:prstGeom prst="rect">
            <a:avLst/>
          </a:prstGeom>
          <a:noFill/>
          <a:ln>
            <a:noFill/>
          </a:ln>
        </p:spPr>
        <p:txBody>
          <a:bodyPr lIns="68569" tIns="34275" rIns="68569" bIns="34275" anchor="t" anchorCtr="0">
            <a:noAutofit/>
          </a:bodyPr>
          <a:lstStyle/>
          <a:p>
            <a:pPr algn="ctr">
              <a:buClr>
                <a:srgbClr val="000000"/>
              </a:buClr>
              <a:buSzPct val="25000"/>
            </a:pPr>
            <a:r>
              <a:rPr lang="en-US" b="1" kern="0" dirty="0">
                <a:solidFill>
                  <a:srgbClr val="000000"/>
                </a:solidFill>
                <a:latin typeface="Verdana"/>
                <a:ea typeface="Verdana"/>
                <a:cs typeface="Verdana"/>
                <a:sym typeface="Verdana"/>
              </a:rPr>
              <a:t>A Simple Watchlist</a:t>
            </a:r>
          </a:p>
        </p:txBody>
      </p:sp>
      <p:sp>
        <p:nvSpPr>
          <p:cNvPr id="224" name="Shape 224"/>
          <p:cNvSpPr/>
          <p:nvPr/>
        </p:nvSpPr>
        <p:spPr>
          <a:xfrm>
            <a:off x="5526286" y="2994113"/>
            <a:ext cx="2207418" cy="484584"/>
          </a:xfrm>
          <a:prstGeom prst="rect">
            <a:avLst/>
          </a:prstGeom>
          <a:noFill/>
          <a:ln>
            <a:noFill/>
          </a:ln>
        </p:spPr>
        <p:txBody>
          <a:bodyPr lIns="68569" tIns="34275" rIns="68569" bIns="34275" anchor="t" anchorCtr="0">
            <a:noAutofit/>
          </a:bodyPr>
          <a:lstStyle/>
          <a:p>
            <a:pPr>
              <a:buClr>
                <a:srgbClr val="000000"/>
              </a:buClr>
              <a:buSzPct val="25000"/>
            </a:pPr>
            <a:r>
              <a:rPr lang="en-US" sz="1350" kern="0" dirty="0">
                <a:solidFill>
                  <a:srgbClr val="000000"/>
                </a:solidFill>
                <a:latin typeface="Verdana"/>
                <a:ea typeface="Verdana"/>
                <a:cs typeface="Verdana"/>
                <a:sym typeface="Verdana"/>
              </a:rPr>
              <a:t>1 Non-native Diatom</a:t>
            </a:r>
          </a:p>
          <a:p>
            <a:pPr>
              <a:buClr>
                <a:srgbClr val="000000"/>
              </a:buClr>
              <a:buSzPct val="25000"/>
            </a:pPr>
            <a:r>
              <a:rPr lang="en-US" sz="1350" kern="0" dirty="0">
                <a:solidFill>
                  <a:srgbClr val="000000"/>
                </a:solidFill>
                <a:latin typeface="Verdana"/>
                <a:ea typeface="Verdana"/>
                <a:cs typeface="Verdana"/>
                <a:sym typeface="Verdana"/>
              </a:rPr>
              <a:t> </a:t>
            </a:r>
            <a:endParaRPr lang="en-US" sz="825" i="1" kern="0" dirty="0">
              <a:solidFill>
                <a:srgbClr val="000000"/>
              </a:solidFill>
              <a:latin typeface="Verdana"/>
              <a:ea typeface="Verdana"/>
              <a:cs typeface="Verdana"/>
              <a:sym typeface="Verdana"/>
            </a:endParaRPr>
          </a:p>
        </p:txBody>
      </p:sp>
      <p:sp>
        <p:nvSpPr>
          <p:cNvPr id="225" name="Shape 225"/>
          <p:cNvSpPr txBox="1"/>
          <p:nvPr/>
        </p:nvSpPr>
        <p:spPr>
          <a:xfrm rot="4811258">
            <a:off x="649282" y="3722421"/>
            <a:ext cx="4098908" cy="761747"/>
          </a:xfrm>
          <a:prstGeom prst="rect">
            <a:avLst/>
          </a:prstGeom>
          <a:noFill/>
          <a:ln>
            <a:noFill/>
          </a:ln>
        </p:spPr>
        <p:txBody>
          <a:bodyPr lIns="68569" tIns="34275" rIns="68569" bIns="34275" anchor="t" anchorCtr="0">
            <a:noAutofit/>
          </a:bodyPr>
          <a:lstStyle/>
          <a:p>
            <a:pPr algn="ctr">
              <a:buSzPct val="25000"/>
            </a:pPr>
            <a:r>
              <a:rPr lang="en-US" sz="1350" kern="0" dirty="0">
                <a:solidFill>
                  <a:srgbClr val="000000"/>
                </a:solidFill>
                <a:latin typeface="Verdana"/>
                <a:ea typeface="Verdana"/>
                <a:cs typeface="Verdana"/>
                <a:sym typeface="Verdana"/>
              </a:rPr>
              <a:t>In BISON 189 total non-native species are found in the buffer states but not in the Western (WGA) States</a:t>
            </a:r>
          </a:p>
        </p:txBody>
      </p:sp>
      <p:pic>
        <p:nvPicPr>
          <p:cNvPr id="226" name="Shape 226"/>
          <p:cNvPicPr preferRelativeResize="0"/>
          <p:nvPr/>
        </p:nvPicPr>
        <p:blipFill rotWithShape="1">
          <a:blip r:embed="rId4">
            <a:alphaModFix/>
          </a:blip>
          <a:srcRect/>
          <a:stretch/>
        </p:blipFill>
        <p:spPr>
          <a:xfrm>
            <a:off x="1277541" y="6165056"/>
            <a:ext cx="685800" cy="185737"/>
          </a:xfrm>
          <a:prstGeom prst="rect">
            <a:avLst/>
          </a:prstGeom>
          <a:noFill/>
          <a:ln>
            <a:noFill/>
          </a:ln>
        </p:spPr>
      </p:pic>
      <p:sp>
        <p:nvSpPr>
          <p:cNvPr id="2" name="Rectangle 1">
            <a:extLst>
              <a:ext uri="{FF2B5EF4-FFF2-40B4-BE49-F238E27FC236}">
                <a16:creationId xmlns:a16="http://schemas.microsoft.com/office/drawing/2014/main" xmlns="" id="{3E225CA7-7AC6-4834-94BB-321B6C8552FE}"/>
              </a:ext>
            </a:extLst>
          </p:cNvPr>
          <p:cNvSpPr/>
          <p:nvPr/>
        </p:nvSpPr>
        <p:spPr>
          <a:xfrm>
            <a:off x="5525097" y="4148876"/>
            <a:ext cx="2208608" cy="507831"/>
          </a:xfrm>
          <a:prstGeom prst="rect">
            <a:avLst/>
          </a:prstGeom>
        </p:spPr>
        <p:txBody>
          <a:bodyPr wrap="square">
            <a:spAutoFit/>
          </a:bodyPr>
          <a:lstStyle/>
          <a:p>
            <a:pPr>
              <a:buClr>
                <a:srgbClr val="000000"/>
              </a:buClr>
              <a:buSzPct val="25000"/>
            </a:pPr>
            <a:r>
              <a:rPr lang="en-US" sz="1350" kern="0" dirty="0">
                <a:solidFill>
                  <a:srgbClr val="000000"/>
                </a:solidFill>
                <a:latin typeface="Verdana"/>
                <a:ea typeface="Verdana"/>
                <a:cs typeface="Verdana"/>
                <a:sym typeface="Verdana"/>
              </a:rPr>
              <a:t>138 Non-native</a:t>
            </a:r>
          </a:p>
          <a:p>
            <a:pPr>
              <a:buClr>
                <a:srgbClr val="000000"/>
              </a:buClr>
              <a:buSzPct val="25000"/>
            </a:pPr>
            <a:r>
              <a:rPr lang="en-US" sz="1350" kern="0" dirty="0">
                <a:solidFill>
                  <a:srgbClr val="000000"/>
                </a:solidFill>
                <a:latin typeface="Verdana"/>
                <a:ea typeface="Verdana"/>
                <a:cs typeface="Verdana"/>
                <a:sym typeface="Verdana"/>
              </a:rPr>
              <a:t>Species of Plants</a:t>
            </a:r>
          </a:p>
        </p:txBody>
      </p:sp>
      <p:sp>
        <p:nvSpPr>
          <p:cNvPr id="3" name="TextBox 2"/>
          <p:cNvSpPr txBox="1"/>
          <p:nvPr/>
        </p:nvSpPr>
        <p:spPr>
          <a:xfrm>
            <a:off x="609600" y="959642"/>
            <a:ext cx="7814768" cy="369332"/>
          </a:xfrm>
          <a:prstGeom prst="rect">
            <a:avLst/>
          </a:prstGeom>
          <a:noFill/>
        </p:spPr>
        <p:txBody>
          <a:bodyPr wrap="none" rtlCol="0">
            <a:spAutoFit/>
          </a:bodyPr>
          <a:lstStyle/>
          <a:p>
            <a:r>
              <a:rPr lang="en-US" dirty="0" smtClean="0"/>
              <a:t>BISON non-native species search generated a draft version of a species watch list</a:t>
            </a:r>
            <a:endParaRPr lang="en-US" dirty="0"/>
          </a:p>
        </p:txBody>
      </p:sp>
    </p:spTree>
    <p:extLst>
      <p:ext uri="{BB962C8B-B14F-4D97-AF65-F5344CB8AC3E}">
        <p14:creationId xmlns:p14="http://schemas.microsoft.com/office/powerpoint/2010/main" val="192645479"/>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8229600" cy="914400"/>
          </a:xfrm>
        </p:spPr>
        <p:txBody>
          <a:bodyPr/>
          <a:lstStyle/>
          <a:p>
            <a:r>
              <a:rPr lang="en-US" dirty="0" smtClean="0"/>
              <a:t>Web links about the programs</a:t>
            </a:r>
            <a:endParaRPr lang="en-US" dirty="0"/>
          </a:p>
        </p:txBody>
      </p:sp>
      <p:sp>
        <p:nvSpPr>
          <p:cNvPr id="5" name="Content Placeholder 4"/>
          <p:cNvSpPr>
            <a:spLocks noGrp="1"/>
          </p:cNvSpPr>
          <p:nvPr>
            <p:ph idx="1"/>
          </p:nvPr>
        </p:nvSpPr>
        <p:spPr>
          <a:xfrm>
            <a:off x="457200" y="1219200"/>
            <a:ext cx="8686800" cy="5486400"/>
          </a:xfrm>
        </p:spPr>
        <p:txBody>
          <a:bodyPr>
            <a:normAutofit fontScale="85000" lnSpcReduction="20000"/>
          </a:bodyPr>
          <a:lstStyle/>
          <a:p>
            <a:r>
              <a:rPr lang="en-US" b="1" dirty="0" smtClean="0"/>
              <a:t>Ecosystems: Invasive </a:t>
            </a:r>
            <a:r>
              <a:rPr lang="en-US" b="1" dirty="0"/>
              <a:t>Species Program</a:t>
            </a:r>
            <a:br>
              <a:rPr lang="en-US" b="1" dirty="0"/>
            </a:br>
            <a:r>
              <a:rPr lang="en-US" dirty="0">
                <a:hlinkClick r:id="rId4"/>
              </a:rPr>
              <a:t>https://www2.usgs.gov/ecosystems/invasive_species</a:t>
            </a:r>
            <a:r>
              <a:rPr lang="en-US" dirty="0" smtClean="0">
                <a:hlinkClick r:id="rId4"/>
              </a:rPr>
              <a:t>/</a:t>
            </a:r>
            <a:r>
              <a:rPr lang="en-US" dirty="0" smtClean="0"/>
              <a:t> </a:t>
            </a:r>
            <a:br>
              <a:rPr lang="en-US" dirty="0" smtClean="0"/>
            </a:br>
            <a:endParaRPr lang="en-US" dirty="0"/>
          </a:p>
          <a:p>
            <a:r>
              <a:rPr lang="en-US" b="1" dirty="0" smtClean="0"/>
              <a:t>Biodiversity Information Serving Our Nation (BISON)</a:t>
            </a:r>
            <a:br>
              <a:rPr lang="en-US" b="1" dirty="0" smtClean="0"/>
            </a:br>
            <a:r>
              <a:rPr lang="en-US" dirty="0" smtClean="0">
                <a:hlinkClick r:id="rId5"/>
              </a:rPr>
              <a:t>https://bison.usgs.gov</a:t>
            </a:r>
            <a:r>
              <a:rPr lang="en-US" dirty="0" smtClean="0"/>
              <a:t> </a:t>
            </a:r>
            <a:br>
              <a:rPr lang="en-US" dirty="0" smtClean="0"/>
            </a:br>
            <a:endParaRPr lang="en-US" b="1" dirty="0" smtClean="0"/>
          </a:p>
          <a:p>
            <a:r>
              <a:rPr lang="en-US" b="1" dirty="0" smtClean="0"/>
              <a:t>USGS Pubs Warehouse search on Invasive Plants (n=341):</a:t>
            </a:r>
            <a:r>
              <a:rPr lang="en-US" b="1" dirty="0"/>
              <a:t/>
            </a:r>
            <a:br>
              <a:rPr lang="en-US" b="1" dirty="0"/>
            </a:br>
            <a:r>
              <a:rPr lang="en-US" dirty="0">
                <a:hlinkClick r:id="rId6"/>
              </a:rPr>
              <a:t>https://pubs.er.usgs.gov/search?q=invasive+</a:t>
            </a:r>
            <a:r>
              <a:rPr lang="en-US" dirty="0" smtClean="0">
                <a:hlinkClick r:id="rId6"/>
              </a:rPr>
              <a:t>plants</a:t>
            </a:r>
            <a:r>
              <a:rPr lang="en-US" dirty="0" smtClean="0"/>
              <a:t> </a:t>
            </a:r>
            <a:br>
              <a:rPr lang="en-US" dirty="0" smtClean="0"/>
            </a:br>
            <a:endParaRPr lang="en-US" dirty="0"/>
          </a:p>
          <a:p>
            <a:r>
              <a:rPr lang="en-US" b="1" dirty="0" smtClean="0"/>
              <a:t>Forest </a:t>
            </a:r>
            <a:r>
              <a:rPr lang="en-US" b="1" dirty="0"/>
              <a:t>and Rangeland Ecosystem Science </a:t>
            </a:r>
            <a:r>
              <a:rPr lang="en-US" b="1" dirty="0" smtClean="0"/>
              <a:t>Center: Invasive Annual Grasses </a:t>
            </a:r>
            <a:r>
              <a:rPr lang="en-US" u="sng" dirty="0" smtClean="0"/>
              <a:t/>
            </a:r>
            <a:br>
              <a:rPr lang="en-US" u="sng" dirty="0" smtClean="0"/>
            </a:br>
            <a:r>
              <a:rPr lang="en-US" u="sng" dirty="0" smtClean="0"/>
              <a:t>http</a:t>
            </a:r>
            <a:r>
              <a:rPr lang="en-US" u="sng" dirty="0"/>
              <a:t>://fresc.usgs.gov/research/researchPage.aspx?Research_Page_ID=</a:t>
            </a:r>
            <a:r>
              <a:rPr lang="en-US" u="sng" dirty="0" smtClean="0"/>
              <a:t>131</a:t>
            </a:r>
            <a:br>
              <a:rPr lang="en-US" u="sng" dirty="0" smtClean="0"/>
            </a:br>
            <a:endParaRPr lang="en-US" u="sng" dirty="0" smtClean="0"/>
          </a:p>
          <a:p>
            <a:r>
              <a:rPr lang="en-US" b="1" dirty="0" smtClean="0"/>
              <a:t>Proceedings of the Workshop on Databases for Nonindigenous Plants</a:t>
            </a:r>
            <a:r>
              <a:rPr lang="en-US" u="sng" dirty="0" smtClean="0">
                <a:hlinkClick r:id="rId7"/>
              </a:rPr>
              <a:t/>
            </a:r>
            <a:br>
              <a:rPr lang="en-US" u="sng" dirty="0" smtClean="0">
                <a:hlinkClick r:id="rId7"/>
              </a:rPr>
            </a:br>
            <a:r>
              <a:rPr lang="en-US" u="sng" dirty="0" smtClean="0">
                <a:hlinkClick r:id="rId8"/>
              </a:rPr>
              <a:t>https://nas.er.usgs.gov/publications/plant_workshop/npwrkshp/introduct.htm</a:t>
            </a:r>
            <a:r>
              <a:rPr lang="en-US" u="sng" dirty="0" smtClean="0"/>
              <a:t> </a:t>
            </a:r>
            <a:endParaRPr lang="en-US" dirty="0"/>
          </a:p>
        </p:txBody>
      </p:sp>
    </p:spTree>
    <p:custDataLst>
      <p:tags r:id="rId1"/>
    </p:custData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 links about specific invasive plants</a:t>
            </a:r>
            <a:endParaRPr lang="en-US" dirty="0"/>
          </a:p>
        </p:txBody>
      </p:sp>
      <p:sp>
        <p:nvSpPr>
          <p:cNvPr id="5" name="Content Placeholder 4"/>
          <p:cNvSpPr>
            <a:spLocks noGrp="1"/>
          </p:cNvSpPr>
          <p:nvPr>
            <p:ph idx="1"/>
          </p:nvPr>
        </p:nvSpPr>
        <p:spPr>
          <a:xfrm>
            <a:off x="304800" y="1828800"/>
            <a:ext cx="8686800" cy="4572000"/>
          </a:xfrm>
        </p:spPr>
        <p:txBody>
          <a:bodyPr>
            <a:normAutofit fontScale="92500" lnSpcReduction="10000"/>
          </a:bodyPr>
          <a:lstStyle/>
          <a:p>
            <a:r>
              <a:rPr lang="en-US" b="1" dirty="0" smtClean="0"/>
              <a:t>Western Ecological Research Center: Sahara mustard</a:t>
            </a:r>
            <a:r>
              <a:rPr lang="en-US" u="sng" dirty="0" smtClean="0">
                <a:hlinkClick r:id="rId4"/>
              </a:rPr>
              <a:t/>
            </a:r>
            <a:br>
              <a:rPr lang="en-US" u="sng" dirty="0" smtClean="0">
                <a:hlinkClick r:id="rId4"/>
              </a:rPr>
            </a:br>
            <a:r>
              <a:rPr lang="en-US" u="sng" dirty="0">
                <a:hlinkClick r:id="rId4"/>
              </a:rPr>
              <a:t>https://www.werc.usgs.gov/Project.aspx?ProjectID=95</a:t>
            </a:r>
            <a:r>
              <a:rPr lang="en-US" u="sng" dirty="0" smtClean="0">
                <a:hlinkClick r:id="rId4"/>
              </a:rPr>
              <a:t/>
            </a:r>
            <a:br>
              <a:rPr lang="en-US" u="sng" dirty="0" smtClean="0">
                <a:hlinkClick r:id="rId4"/>
              </a:rPr>
            </a:br>
            <a:endParaRPr lang="en-US" u="sng" dirty="0" smtClean="0"/>
          </a:p>
          <a:p>
            <a:r>
              <a:rPr lang="en-US" b="1" dirty="0"/>
              <a:t>Great </a:t>
            </a:r>
            <a:r>
              <a:rPr lang="en-US" b="1" dirty="0" smtClean="0"/>
              <a:t>Lakes </a:t>
            </a:r>
            <a:r>
              <a:rPr lang="en-US" b="1" dirty="0"/>
              <a:t>Science Center: </a:t>
            </a:r>
            <a:r>
              <a:rPr lang="en-US" b="1" dirty="0" err="1"/>
              <a:t>Phragmites</a:t>
            </a:r>
            <a:r>
              <a:rPr lang="en-US" b="1" dirty="0"/>
              <a:t/>
            </a:r>
            <a:br>
              <a:rPr lang="en-US" b="1" dirty="0"/>
            </a:br>
            <a:r>
              <a:rPr lang="en-US" u="sng" dirty="0">
                <a:hlinkClick r:id="rId5"/>
              </a:rPr>
              <a:t>http://www.glsc.usgs.gov/keywords/phragmites</a:t>
            </a:r>
          </a:p>
          <a:p>
            <a:endParaRPr lang="en-US" dirty="0"/>
          </a:p>
          <a:p>
            <a:r>
              <a:rPr lang="en-US" b="1" dirty="0"/>
              <a:t>Fort Collins Science Center: Tamarisk</a:t>
            </a:r>
            <a:r>
              <a:rPr lang="en-US" u="sng" dirty="0"/>
              <a:t/>
            </a:r>
            <a:br>
              <a:rPr lang="en-US" u="sng" dirty="0"/>
            </a:br>
            <a:r>
              <a:rPr lang="en-US" u="sng" dirty="0">
                <a:hlinkClick r:id="rId6"/>
              </a:rPr>
              <a:t>https://www.fort.usgs.gov/science/keyword/tamarisk-(Tamarix-spp</a:t>
            </a:r>
            <a:r>
              <a:rPr lang="en-US" u="sng" dirty="0"/>
              <a:t>)  </a:t>
            </a:r>
            <a:br>
              <a:rPr lang="en-US" u="sng" dirty="0"/>
            </a:br>
            <a:endParaRPr lang="en-US" u="sng" dirty="0" smtClean="0"/>
          </a:p>
          <a:p>
            <a:r>
              <a:rPr lang="en-US" b="1" dirty="0" smtClean="0"/>
              <a:t>Geosciences &amp; Environmental Change Science Center: </a:t>
            </a:r>
            <a:r>
              <a:rPr lang="en-US" b="1" dirty="0" err="1" smtClean="0"/>
              <a:t>Cheatgrass</a:t>
            </a:r>
            <a:r>
              <a:rPr lang="en-US" b="1" dirty="0"/>
              <a:t/>
            </a:r>
            <a:br>
              <a:rPr lang="en-US" b="1" dirty="0"/>
            </a:br>
            <a:r>
              <a:rPr lang="en-US" dirty="0">
                <a:hlinkClick r:id="rId7"/>
              </a:rPr>
              <a:t>https://gec.cr.usgs.gov/projects/sw/previous/cheatgrass</a:t>
            </a:r>
            <a:r>
              <a:rPr lang="en-US" dirty="0" smtClean="0">
                <a:hlinkClick r:id="rId7"/>
              </a:rPr>
              <a:t>/</a:t>
            </a:r>
            <a:r>
              <a:rPr lang="en-US" dirty="0" smtClean="0"/>
              <a:t> </a:t>
            </a:r>
            <a:endParaRPr lang="en-US" dirty="0"/>
          </a:p>
          <a:p>
            <a:endParaRPr lang="en-US" dirty="0" smtClean="0"/>
          </a:p>
        </p:txBody>
      </p:sp>
    </p:spTree>
    <p:custDataLst>
      <p:tags r:id="rId1"/>
    </p:custDataLst>
    <p:extLst>
      <p:ext uri="{BB962C8B-B14F-4D97-AF65-F5344CB8AC3E}">
        <p14:creationId xmlns:p14="http://schemas.microsoft.com/office/powerpoint/2010/main" val="2226045489"/>
      </p:ext>
    </p:extLst>
  </p:cSld>
  <p:clrMapOvr>
    <a:masterClrMapping/>
  </p:clrMapOvr>
  <p:transition spd="slow">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VSECTIONID" val="6QLnjpDmemWvdkPv8CNhLB"/>
</p:tagLst>
</file>

<file path=ppt/tags/tag10.xml><?xml version="1.0" encoding="utf-8"?>
<p:tagLst xmlns:a="http://schemas.openxmlformats.org/drawingml/2006/main" xmlns:r="http://schemas.openxmlformats.org/officeDocument/2006/relationships" xmlns:p="http://schemas.openxmlformats.org/presentationml/2006/main">
  <p:tag name="DVSECTIONID" val="GeXH6ortg5F8MBDBCXffNY"/>
</p:tagLst>
</file>

<file path=ppt/tags/tag2.xml><?xml version="1.0" encoding="utf-8"?>
<p:tagLst xmlns:a="http://schemas.openxmlformats.org/drawingml/2006/main" xmlns:r="http://schemas.openxmlformats.org/officeDocument/2006/relationships" xmlns:p="http://schemas.openxmlformats.org/presentationml/2006/main">
  <p:tag name="DVSHAPEID" val="K4nqtrpMJHznzW6iQWuGbY"/>
</p:tagLst>
</file>

<file path=ppt/tags/tag3.xml><?xml version="1.0" encoding="utf-8"?>
<p:tagLst xmlns:a="http://schemas.openxmlformats.org/drawingml/2006/main" xmlns:r="http://schemas.openxmlformats.org/officeDocument/2006/relationships" xmlns:p="http://schemas.openxmlformats.org/presentationml/2006/main">
  <p:tag name="DVSHAPEID" val="9TlgkWg9GbD75tZxSe07Sl"/>
</p:tagLst>
</file>

<file path=ppt/tags/tag4.xml><?xml version="1.0" encoding="utf-8"?>
<p:tagLst xmlns:a="http://schemas.openxmlformats.org/drawingml/2006/main" xmlns:r="http://schemas.openxmlformats.org/officeDocument/2006/relationships" xmlns:p="http://schemas.openxmlformats.org/presentationml/2006/main">
  <p:tag name="DVSHAPEID" val="9TlgkWg9GbD75tZxSe07Sl"/>
</p:tagLst>
</file>

<file path=ppt/tags/tag5.xml><?xml version="1.0" encoding="utf-8"?>
<p:tagLst xmlns:a="http://schemas.openxmlformats.org/drawingml/2006/main" xmlns:r="http://schemas.openxmlformats.org/officeDocument/2006/relationships" xmlns:p="http://schemas.openxmlformats.org/presentationml/2006/main">
  <p:tag name="DVSECTIONID" val="wjzqUzkCEyRs7MDbtn22K6"/>
</p:tagLst>
</file>

<file path=ppt/tags/tag6.xml><?xml version="1.0" encoding="utf-8"?>
<p:tagLst xmlns:a="http://schemas.openxmlformats.org/drawingml/2006/main" xmlns:r="http://schemas.openxmlformats.org/officeDocument/2006/relationships" xmlns:p="http://schemas.openxmlformats.org/presentationml/2006/main">
  <p:tag name="DVSECTIONID" val="pbN8jrcRkzLTOV54VyMEqh"/>
</p:tagLst>
</file>

<file path=ppt/tags/tag7.xml><?xml version="1.0" encoding="utf-8"?>
<p:tagLst xmlns:a="http://schemas.openxmlformats.org/drawingml/2006/main" xmlns:r="http://schemas.openxmlformats.org/officeDocument/2006/relationships" xmlns:p="http://schemas.openxmlformats.org/presentationml/2006/main">
  <p:tag name="DVSECTIONID" val="mQNEFOha65AcJnopmApIDZ"/>
</p:tagLst>
</file>

<file path=ppt/tags/tag8.xml><?xml version="1.0" encoding="utf-8"?>
<p:tagLst xmlns:a="http://schemas.openxmlformats.org/drawingml/2006/main" xmlns:r="http://schemas.openxmlformats.org/officeDocument/2006/relationships" xmlns:p="http://schemas.openxmlformats.org/presentationml/2006/main">
  <p:tag name="DVSHAPEID" val="M4Uz8NaUn7hy4zTckDsXZ6"/>
</p:tagLst>
</file>

<file path=ppt/tags/tag9.xml><?xml version="1.0" encoding="utf-8"?>
<p:tagLst xmlns:a="http://schemas.openxmlformats.org/drawingml/2006/main" xmlns:r="http://schemas.openxmlformats.org/officeDocument/2006/relationships" xmlns:p="http://schemas.openxmlformats.org/presentationml/2006/main">
  <p:tag name="DVSECTIONID" val="GeXH6ortg5F8MBDBCXffNY"/>
</p:tagLst>
</file>

<file path=ppt/theme/theme1.xml><?xml version="1.0" encoding="utf-8"?>
<a:theme xmlns:a="http://schemas.openxmlformats.org/drawingml/2006/main" name="Project Status Repor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Project Status Report.potx</Template>
  <TotalTime>0</TotalTime>
  <Words>1490</Words>
  <Application>Microsoft Macintosh PowerPoint</Application>
  <PresentationFormat>On-screen Show (4:3)</PresentationFormat>
  <Paragraphs>161</Paragraphs>
  <Slides>9</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Courier New</vt:lpstr>
      <vt:lpstr>Georgia</vt:lpstr>
      <vt:lpstr>Times New Roman</vt:lpstr>
      <vt:lpstr>Arial</vt:lpstr>
      <vt:lpstr>Calibri</vt:lpstr>
      <vt:lpstr>Verdana</vt:lpstr>
      <vt:lpstr>Project Status Report</vt:lpstr>
      <vt:lpstr>U.S. Geological Survey  Agency Report – Invasive Plants</vt:lpstr>
      <vt:lpstr>PowerPoint Presentation</vt:lpstr>
      <vt:lpstr>USGS Structure  (who does what)</vt:lpstr>
      <vt:lpstr>Top 5 things for next 5 years with invasive plants</vt:lpstr>
      <vt:lpstr>Major partners</vt:lpstr>
      <vt:lpstr>PowerPoint Presentation</vt:lpstr>
      <vt:lpstr>PowerPoint Presentation</vt:lpstr>
      <vt:lpstr>Web links about the programs</vt:lpstr>
      <vt:lpstr>Web links about specific invasive plants</vt:lpstr>
    </vt:vector>
  </TitlesOfParts>
  <Manager>Annie Simpson</Manager>
  <Company>U.S. Geological Survey</Company>
  <LinksUpToDate>false</LinksUpToDate>
  <SharedDoc>false</SharedDoc>
  <HyperlinkBase/>
  <HyperlinksChanged>false</HyperlinksChanged>
  <AppVersion>15.0026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USGS WWCC update 2017</dc:title>
  <dc:subject/>
  <dc:creator/>
  <cp:keywords/>
  <dc:description/>
  <cp:lastModifiedBy/>
  <cp:revision>1</cp:revision>
  <dcterms:created xsi:type="dcterms:W3CDTF">2010-02-01T21:08:06Z</dcterms:created>
  <dcterms:modified xsi:type="dcterms:W3CDTF">2017-11-30T07:23:15Z</dcterms:modified>
  <cp:category/>
</cp:coreProperties>
</file>