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8" r:id="rId6"/>
    <p:sldId id="260" r:id="rId7"/>
    <p:sldId id="261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55B-658A-4286-9D5F-F8139FB08734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614-E7FC-4081-932E-2466351A4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55B-658A-4286-9D5F-F8139FB08734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614-E7FC-4081-932E-2466351A4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4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55B-658A-4286-9D5F-F8139FB08734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614-E7FC-4081-932E-2466351A4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55B-658A-4286-9D5F-F8139FB08734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614-E7FC-4081-932E-2466351A4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9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55B-658A-4286-9D5F-F8139FB08734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614-E7FC-4081-932E-2466351A4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6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55B-658A-4286-9D5F-F8139FB08734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614-E7FC-4081-932E-2466351A4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4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55B-658A-4286-9D5F-F8139FB08734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614-E7FC-4081-932E-2466351A4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3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55B-658A-4286-9D5F-F8139FB08734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614-E7FC-4081-932E-2466351A4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7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55B-658A-4286-9D5F-F8139FB08734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614-E7FC-4081-932E-2466351A4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3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55B-658A-4286-9D5F-F8139FB08734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614-E7FC-4081-932E-2466351A4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2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D55B-658A-4286-9D5F-F8139FB08734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614-E7FC-4081-932E-2466351A4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6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71000">
              <a:schemeClr val="accent4">
                <a:lumMod val="40000"/>
                <a:lumOff val="60000"/>
                <a:alpha val="87000"/>
              </a:schemeClr>
            </a:gs>
            <a:gs pos="93000">
              <a:schemeClr val="accent2">
                <a:lumMod val="40000"/>
                <a:lumOff val="60000"/>
                <a:alpha val="81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D55B-658A-4286-9D5F-F8139FB08734}" type="datetimeFigureOut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22614-E7FC-4081-932E-2466351A4E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54968"/>
            <a:ext cx="9144000" cy="2387600"/>
          </a:xfrm>
        </p:spPr>
        <p:txBody>
          <a:bodyPr/>
          <a:lstStyle/>
          <a:p>
            <a:r>
              <a:rPr lang="en-US" dirty="0"/>
              <a:t>North Dakota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dirty="0"/>
              <a:t>Chelsey Penuel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77D0F-56A3-47FA-BE7E-09DA551A8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85" y="1416879"/>
            <a:ext cx="2703830" cy="263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7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80F7-E8D2-48C1-BAFE-00EDD8B0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Around 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E84F-5718-4E58-894B-A1A85395D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 PR for CWBs - landowners noticing weeds</a:t>
            </a:r>
          </a:p>
          <a:p>
            <a:pPr lvl="1"/>
            <a:r>
              <a:rPr lang="en-US" dirty="0"/>
              <a:t>Herbicide control not effective</a:t>
            </a:r>
          </a:p>
          <a:p>
            <a:pPr lvl="1"/>
            <a:r>
              <a:rPr lang="en-US" dirty="0"/>
              <a:t>Desirable plants competition  </a:t>
            </a:r>
          </a:p>
          <a:p>
            <a:r>
              <a:rPr lang="en-US" dirty="0"/>
              <a:t>Dicamba complaints</a:t>
            </a:r>
          </a:p>
          <a:p>
            <a:pPr lvl="1"/>
            <a:r>
              <a:rPr lang="en-US" dirty="0"/>
              <a:t>34 complaints</a:t>
            </a:r>
          </a:p>
          <a:p>
            <a:pPr lvl="1"/>
            <a:r>
              <a:rPr lang="en-US" dirty="0"/>
              <a:t>Anonymous survey conducted</a:t>
            </a:r>
          </a:p>
          <a:p>
            <a:pPr lvl="2"/>
            <a:r>
              <a:rPr lang="en-US" dirty="0"/>
              <a:t>207 responses indicating damage</a:t>
            </a:r>
          </a:p>
          <a:p>
            <a:pPr lvl="2"/>
            <a:r>
              <a:rPr lang="en-US" dirty="0"/>
              <a:t> 184  responses that NO tissue analysis</a:t>
            </a:r>
          </a:p>
        </p:txBody>
      </p:sp>
    </p:spTree>
    <p:extLst>
      <p:ext uri="{BB962C8B-B14F-4D97-AF65-F5344CB8AC3E}">
        <p14:creationId xmlns:p14="http://schemas.microsoft.com/office/powerpoint/2010/main" val="198566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34FE-9868-4CFE-8610-2E68C5AC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C784D-1B8F-498B-9374-64608044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Pushing CWBs to do additional scouting</a:t>
            </a:r>
          </a:p>
          <a:p>
            <a:pPr lvl="1"/>
            <a:r>
              <a:rPr lang="en-US" dirty="0"/>
              <a:t>New invasive weeds </a:t>
            </a:r>
          </a:p>
          <a:p>
            <a:pPr lvl="1"/>
            <a:r>
              <a:rPr lang="en-US" dirty="0"/>
              <a:t>Spreading of current noxious weeds </a:t>
            </a:r>
          </a:p>
          <a:p>
            <a:pPr lvl="1"/>
            <a:endParaRPr lang="en-US" dirty="0"/>
          </a:p>
          <a:p>
            <a:r>
              <a:rPr lang="en-US" dirty="0"/>
              <a:t>Public outreach </a:t>
            </a:r>
          </a:p>
          <a:p>
            <a:r>
              <a:rPr lang="en-US" dirty="0"/>
              <a:t>Agency cooperation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1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A44D-D271-4741-818D-BF29AC6F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87D2-403E-427F-8040-9816FEDBD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Legislative year – no changes to noxious weeds law</a:t>
            </a:r>
          </a:p>
          <a:p>
            <a:r>
              <a:rPr lang="en-US" dirty="0"/>
              <a:t>Budget cuts</a:t>
            </a:r>
          </a:p>
          <a:p>
            <a:pPr lvl="1"/>
            <a:r>
              <a:rPr lang="en-US" dirty="0"/>
              <a:t>Noxious weeds - stable funding</a:t>
            </a:r>
          </a:p>
          <a:p>
            <a:r>
              <a:rPr lang="en-US" dirty="0"/>
              <a:t>New Plant Industries division director</a:t>
            </a:r>
          </a:p>
        </p:txBody>
      </p:sp>
    </p:spTree>
    <p:extLst>
      <p:ext uri="{BB962C8B-B14F-4D97-AF65-F5344CB8AC3E}">
        <p14:creationId xmlns:p14="http://schemas.microsoft.com/office/powerpoint/2010/main" val="241670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Winter and Spring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825625"/>
            <a:ext cx="6026427" cy="4351338"/>
          </a:xfrm>
        </p:spPr>
        <p:txBody>
          <a:bodyPr>
            <a:normAutofit/>
          </a:bodyPr>
          <a:lstStyle/>
          <a:p>
            <a:r>
              <a:rPr lang="en-US" dirty="0"/>
              <a:t>2016-2017 winter - 6</a:t>
            </a:r>
            <a:r>
              <a:rPr lang="en-US" baseline="30000" dirty="0"/>
              <a:t>th</a:t>
            </a:r>
            <a:r>
              <a:rPr lang="en-US" dirty="0"/>
              <a:t> wettest on record</a:t>
            </a:r>
          </a:p>
          <a:p>
            <a:r>
              <a:rPr lang="en-US" dirty="0"/>
              <a:t>Areas of spring flooding </a:t>
            </a:r>
          </a:p>
          <a:p>
            <a:pPr lvl="1"/>
            <a:r>
              <a:rPr lang="en-US" dirty="0"/>
              <a:t>Delayed planting in many areas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9CEB2-4A8A-459B-8D6E-29B5F9B38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910" y="1293123"/>
            <a:ext cx="5221118" cy="472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5FABE1-B3B3-46B1-BF3A-34AFB04110F8}"/>
              </a:ext>
            </a:extLst>
          </p:cNvPr>
          <p:cNvSpPr/>
          <p:nvPr/>
        </p:nvSpPr>
        <p:spPr>
          <a:xfrm>
            <a:off x="6679910" y="6016487"/>
            <a:ext cx="2265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NDSU Climate Bulletin</a:t>
            </a:r>
          </a:p>
        </p:txBody>
      </p:sp>
    </p:spTree>
    <p:extLst>
      <p:ext uri="{BB962C8B-B14F-4D97-AF65-F5344CB8AC3E}">
        <p14:creationId xmlns:p14="http://schemas.microsoft.com/office/powerpoint/2010/main" val="300257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3E2B-0DC4-4BDB-9853-9DB2F000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2017 - Drought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EC7E-39AF-47FF-8B44-6911C923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69904" cy="4351338"/>
          </a:xfrm>
        </p:spPr>
        <p:txBody>
          <a:bodyPr/>
          <a:lstStyle/>
          <a:p>
            <a:r>
              <a:rPr lang="en-US" dirty="0"/>
              <a:t>Hay movement </a:t>
            </a:r>
          </a:p>
          <a:p>
            <a:pPr lvl="1"/>
            <a:r>
              <a:rPr lang="en-US" dirty="0"/>
              <a:t>East to west</a:t>
            </a:r>
          </a:p>
          <a:p>
            <a:pPr lvl="1"/>
            <a:r>
              <a:rPr lang="en-US" dirty="0"/>
              <a:t>Out of state</a:t>
            </a:r>
          </a:p>
          <a:p>
            <a:r>
              <a:rPr lang="en-US" dirty="0"/>
              <a:t>CRP opened to haying and grazing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A12BE-AF37-4826-BDE7-077AE092D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0"/>
          <a:stretch/>
        </p:blipFill>
        <p:spPr>
          <a:xfrm>
            <a:off x="5027665" y="479685"/>
            <a:ext cx="3366052" cy="205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7C7946-E06B-4CB9-BC7C-08491E41CD64}"/>
              </a:ext>
            </a:extLst>
          </p:cNvPr>
          <p:cNvSpPr txBox="1"/>
          <p:nvPr/>
        </p:nvSpPr>
        <p:spPr>
          <a:xfrm>
            <a:off x="6942930" y="2643451"/>
            <a:ext cx="393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- drought map from mid-August</a:t>
            </a:r>
          </a:p>
          <a:p>
            <a:r>
              <a:rPr lang="en-US" dirty="0"/>
              <a:t>Right - current map from November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05A302-0E61-4C03-8D61-E5B1782A4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1" t="4268" b="1703"/>
          <a:stretch/>
        </p:blipFill>
        <p:spPr>
          <a:xfrm>
            <a:off x="8589364" y="479685"/>
            <a:ext cx="3387777" cy="2055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645207-34E5-4EB9-A275-52A699AE6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730213"/>
              </p:ext>
            </p:extLst>
          </p:nvPr>
        </p:nvGraphicFramePr>
        <p:xfrm>
          <a:off x="723899" y="4633913"/>
          <a:ext cx="10744201" cy="1543050"/>
        </p:xfrm>
        <a:graphic>
          <a:graphicData uri="http://schemas.openxmlformats.org/drawingml/2006/table">
            <a:tbl>
              <a:tblPr/>
              <a:tblGrid>
                <a:gridCol w="2173356">
                  <a:extLst>
                    <a:ext uri="{9D8B030D-6E8A-4147-A177-3AD203B41FA5}">
                      <a16:colId xmlns:a16="http://schemas.microsoft.com/office/drawing/2014/main" val="1712783689"/>
                    </a:ext>
                  </a:extLst>
                </a:gridCol>
                <a:gridCol w="1444487">
                  <a:extLst>
                    <a:ext uri="{9D8B030D-6E8A-4147-A177-3AD203B41FA5}">
                      <a16:colId xmlns:a16="http://schemas.microsoft.com/office/drawing/2014/main" val="3883531275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859617109"/>
                    </a:ext>
                  </a:extLst>
                </a:gridCol>
                <a:gridCol w="1457739">
                  <a:extLst>
                    <a:ext uri="{9D8B030D-6E8A-4147-A177-3AD203B41FA5}">
                      <a16:colId xmlns:a16="http://schemas.microsoft.com/office/drawing/2014/main" val="3559956096"/>
                    </a:ext>
                  </a:extLst>
                </a:gridCol>
                <a:gridCol w="1444487">
                  <a:extLst>
                    <a:ext uri="{9D8B030D-6E8A-4147-A177-3AD203B41FA5}">
                      <a16:colId xmlns:a16="http://schemas.microsoft.com/office/drawing/2014/main" val="4174564723"/>
                    </a:ext>
                  </a:extLst>
                </a:gridCol>
                <a:gridCol w="1391479">
                  <a:extLst>
                    <a:ext uri="{9D8B030D-6E8A-4147-A177-3AD203B41FA5}">
                      <a16:colId xmlns:a16="http://schemas.microsoft.com/office/drawing/2014/main" val="1763837052"/>
                    </a:ext>
                  </a:extLst>
                </a:gridCol>
                <a:gridCol w="1401418">
                  <a:extLst>
                    <a:ext uri="{9D8B030D-6E8A-4147-A177-3AD203B41FA5}">
                      <a16:colId xmlns:a16="http://schemas.microsoft.com/office/drawing/2014/main" val="3182439756"/>
                    </a:ext>
                  </a:extLst>
                </a:gridCol>
              </a:tblGrid>
              <a:tr h="28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Week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None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D0-D4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D1-D4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D2-D4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D3-D4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</a:rPr>
                        <a:t>D4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417066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Current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11/21/2017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18.30%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81.70%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36.83%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3.15%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0.00%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0.00%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188357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Three Months Ago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8/22/2017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0.41%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99.59%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62.79%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53.42%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22.08%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0.39%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200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23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867F-73F5-44AF-B28B-9E102AEF4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Related 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C425F-70D4-4BDB-BD85-A5AB48806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4565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Drought meetings</a:t>
            </a:r>
          </a:p>
          <a:p>
            <a:r>
              <a:rPr lang="en-US" dirty="0"/>
              <a:t>Hotline</a:t>
            </a:r>
          </a:p>
          <a:p>
            <a:r>
              <a:rPr lang="en-US" dirty="0"/>
              <a:t>CRP acres released for grazing</a:t>
            </a:r>
          </a:p>
          <a:p>
            <a:r>
              <a:rPr lang="en-US" dirty="0"/>
              <a:t>Natural disaster declaration in many counties</a:t>
            </a:r>
          </a:p>
          <a:p>
            <a:r>
              <a:rPr lang="en-US" dirty="0"/>
              <a:t>Expansion of CRP areas released for grazing</a:t>
            </a:r>
          </a:p>
          <a:p>
            <a:r>
              <a:rPr lang="en-US" dirty="0"/>
              <a:t>CRP acres released for haying</a:t>
            </a:r>
          </a:p>
          <a:p>
            <a:r>
              <a:rPr lang="en-US" dirty="0"/>
              <a:t>Hay lottery</a:t>
            </a:r>
          </a:p>
          <a:p>
            <a:r>
              <a:rPr lang="en-US" dirty="0"/>
              <a:t>Donations of hay and transportation</a:t>
            </a:r>
          </a:p>
          <a:p>
            <a:r>
              <a:rPr lang="en-US" dirty="0"/>
              <a:t>Hay transportation assistance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0B606-8325-4F43-8A9B-4EE9C9725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717" y="319778"/>
            <a:ext cx="5721287" cy="266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05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Noxious Weeds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WSFF program</a:t>
            </a:r>
          </a:p>
          <a:p>
            <a:pPr lvl="1"/>
            <a:r>
              <a:rPr lang="en-US" dirty="0"/>
              <a:t>Acres inspected down significantly </a:t>
            </a:r>
          </a:p>
          <a:p>
            <a:r>
              <a:rPr lang="en-US" dirty="0"/>
              <a:t>Biocontrol </a:t>
            </a:r>
          </a:p>
          <a:p>
            <a:pPr lvl="1"/>
            <a:r>
              <a:rPr lang="en-US" dirty="0"/>
              <a:t>Leafy spurge </a:t>
            </a:r>
          </a:p>
          <a:p>
            <a:pPr lvl="1"/>
            <a:r>
              <a:rPr lang="en-US" dirty="0"/>
              <a:t>Spotted knapweed</a:t>
            </a:r>
          </a:p>
          <a:p>
            <a:pPr lvl="1"/>
            <a:r>
              <a:rPr lang="en-US" dirty="0"/>
              <a:t>Yellow toadflax</a:t>
            </a:r>
          </a:p>
          <a:p>
            <a:r>
              <a:rPr lang="en-US" dirty="0"/>
              <a:t>State funding</a:t>
            </a:r>
          </a:p>
          <a:p>
            <a:pPr lvl="1"/>
            <a:r>
              <a:rPr lang="en-US" dirty="0"/>
              <a:t>New biennium July 2017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3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Hemp Pilot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74704" cy="4351338"/>
          </a:xfrm>
        </p:spPr>
        <p:txBody>
          <a:bodyPr>
            <a:normAutofit/>
          </a:bodyPr>
          <a:lstStyle/>
          <a:p>
            <a:r>
              <a:rPr lang="en-US" dirty="0"/>
              <a:t>Maturity checks</a:t>
            </a:r>
          </a:p>
          <a:p>
            <a:pPr lvl="1"/>
            <a:r>
              <a:rPr lang="en-US" dirty="0"/>
              <a:t>2016 - 70 acres (9 producers)</a:t>
            </a:r>
          </a:p>
          <a:p>
            <a:pPr lvl="1"/>
            <a:r>
              <a:rPr lang="en-US" dirty="0"/>
              <a:t>2017 - 3,020 acres (36 producers)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55EE7-5E48-4C46-B1AC-5A80D7053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84" y="1690688"/>
            <a:ext cx="5784763" cy="4338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F4654C-9BA0-4452-8828-0F4F52004EAF}"/>
              </a:ext>
            </a:extLst>
          </p:cNvPr>
          <p:cNvSpPr txBox="1"/>
          <p:nvPr/>
        </p:nvSpPr>
        <p:spPr>
          <a:xfrm>
            <a:off x="10012072" y="1971818"/>
            <a:ext cx="170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Hemp field during maturity check</a:t>
            </a:r>
          </a:p>
        </p:txBody>
      </p:sp>
    </p:spTree>
    <p:extLst>
      <p:ext uri="{BB962C8B-B14F-4D97-AF65-F5344CB8AC3E}">
        <p14:creationId xmlns:p14="http://schemas.microsoft.com/office/powerpoint/2010/main" val="29733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76829-C32C-44DD-948C-57300AF28B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5" y="311425"/>
            <a:ext cx="8401878" cy="6301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6CF670-669C-48CF-9E4C-0F8145A9B01A}"/>
              </a:ext>
            </a:extLst>
          </p:cNvPr>
          <p:cNvSpPr txBox="1"/>
          <p:nvPr/>
        </p:nvSpPr>
        <p:spPr>
          <a:xfrm>
            <a:off x="8470132" y="607036"/>
            <a:ext cx="201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Hemp field during maturity check?</a:t>
            </a:r>
          </a:p>
        </p:txBody>
      </p:sp>
    </p:spTree>
    <p:extLst>
      <p:ext uri="{BB962C8B-B14F-4D97-AF65-F5344CB8AC3E}">
        <p14:creationId xmlns:p14="http://schemas.microsoft.com/office/powerpoint/2010/main" val="116137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847" y="1690688"/>
            <a:ext cx="7398510" cy="4535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83562B8-23AD-43F2-8E8C-221D94B0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Saltcedar on Devils Lake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B772A3-6278-4F51-8E72-13E9839D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48270" cy="4351338"/>
          </a:xfrm>
        </p:spPr>
        <p:txBody>
          <a:bodyPr/>
          <a:lstStyle/>
          <a:p>
            <a:r>
              <a:rPr lang="en-US" dirty="0"/>
              <a:t>Roughly 30 plants</a:t>
            </a:r>
          </a:p>
          <a:p>
            <a:r>
              <a:rPr lang="en-US" dirty="0"/>
              <a:t>Cooperation among agencies</a:t>
            </a:r>
          </a:p>
          <a:p>
            <a:pPr lvl="1"/>
            <a:r>
              <a:rPr lang="en-US" dirty="0"/>
              <a:t>NDG&amp;F</a:t>
            </a:r>
          </a:p>
          <a:p>
            <a:pPr lvl="1"/>
            <a:r>
              <a:rPr lang="en-US" dirty="0"/>
              <a:t>CWBs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48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277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North Dakota</vt:lpstr>
      <vt:lpstr>2017</vt:lpstr>
      <vt:lpstr>2017 Winter and Spring</vt:lpstr>
      <vt:lpstr>2017 - Drought</vt:lpstr>
      <vt:lpstr>Drought Related Press</vt:lpstr>
      <vt:lpstr>Noxious Weeds Programs</vt:lpstr>
      <vt:lpstr>Industrial Hemp Pilot Program</vt:lpstr>
      <vt:lpstr>PowerPoint Presentation</vt:lpstr>
      <vt:lpstr>Saltcedar on Devils Lake</vt:lpstr>
      <vt:lpstr>Around ND</vt:lpstr>
      <vt:lpstr>Plans for 2018</vt:lpstr>
    </vt:vector>
  </TitlesOfParts>
  <Company>Department of Agriculture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Dakota</dc:title>
  <dc:creator>Penuel, Chelsey A.</dc:creator>
  <cp:lastModifiedBy>Chelsey Penuel</cp:lastModifiedBy>
  <cp:revision>40</cp:revision>
  <dcterms:created xsi:type="dcterms:W3CDTF">2017-10-13T14:10:12Z</dcterms:created>
  <dcterms:modified xsi:type="dcterms:W3CDTF">2017-11-29T19:24:49Z</dcterms:modified>
</cp:coreProperties>
</file>