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65" r:id="rId2"/>
    <p:sldId id="278" r:id="rId3"/>
    <p:sldId id="285" r:id="rId4"/>
    <p:sldId id="282" r:id="rId5"/>
    <p:sldId id="283" r:id="rId6"/>
    <p:sldId id="260" r:id="rId7"/>
    <p:sldId id="284" r:id="rId8"/>
    <p:sldId id="280" r:id="rId9"/>
    <p:sldId id="281" r:id="rId10"/>
    <p:sldId id="286" r:id="rId11"/>
    <p:sldId id="287" r:id="rId12"/>
    <p:sldId id="277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8A54"/>
    <a:srgbClr val="F2F2F2"/>
    <a:srgbClr val="000000"/>
    <a:srgbClr val="173C35"/>
    <a:srgbClr val="173C2B"/>
    <a:srgbClr val="476C9E"/>
    <a:srgbClr val="0F3E7D"/>
    <a:srgbClr val="561F1E"/>
    <a:srgbClr val="9D9D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237" autoAdjust="0"/>
  </p:normalViewPr>
  <p:slideViewPr>
    <p:cSldViewPr>
      <p:cViewPr varScale="1">
        <p:scale>
          <a:sx n="86" d="100"/>
          <a:sy n="86" d="100"/>
        </p:scale>
        <p:origin x="-1488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4E30F4-DA1D-4F4F-BCA1-629EF63E3EB9}" type="datetimeFigureOut">
              <a:rPr lang="en-US" smtClean="0"/>
              <a:t>11/28/2017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8D83BB-6983-4B0F-AE31-AD9CF14EC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635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D83BB-6983-4B0F-AE31-AD9CF14ECF6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381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9BA2F-DE70-45A9-BC60-0A074222E232}" type="datetimeFigureOut">
              <a:rPr lang="en-US" smtClean="0"/>
              <a:t>11/28/2017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E49A0-2C58-43E6-A65E-6FE927D16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58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9BA2F-DE70-45A9-BC60-0A074222E232}" type="datetimeFigureOut">
              <a:rPr lang="en-US" smtClean="0"/>
              <a:t>11/28/2017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E49A0-2C58-43E6-A65E-6FE927D16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979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9BA2F-DE70-45A9-BC60-0A074222E232}" type="datetimeFigureOut">
              <a:rPr lang="en-US" smtClean="0"/>
              <a:t>11/28/2017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E49A0-2C58-43E6-A65E-6FE927D16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321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 userDrawn="1"/>
        </p:nvSpPr>
        <p:spPr bwMode="auto">
          <a:xfrm>
            <a:off x="1123940" y="914400"/>
            <a:ext cx="6896119" cy="381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smtClean="0">
                <a:solidFill>
                  <a:schemeClr val="tx1"/>
                </a:solidFill>
                <a:latin typeface="Arial" charset="0"/>
              </a:rPr>
              <a:t>Scott S. Marsh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smtClean="0">
                <a:solidFill>
                  <a:schemeClr val="tx1"/>
                </a:solidFill>
                <a:latin typeface="Arial" charset="0"/>
              </a:rPr>
              <a:t>State Seed &amp; Weeds Specialist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dirty="0" smtClean="0">
              <a:solidFill>
                <a:schemeClr val="tx1"/>
              </a:solidFill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smtClean="0">
                <a:solidFill>
                  <a:schemeClr val="tx1"/>
                </a:solidFill>
                <a:latin typeface="Arial" charset="0"/>
              </a:rPr>
              <a:t>1320 Research Park Drive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smtClean="0">
                <a:solidFill>
                  <a:schemeClr val="tx1"/>
                </a:solidFill>
                <a:latin typeface="Arial" charset="0"/>
              </a:rPr>
              <a:t>Manhattan, KS 66502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b="1" dirty="0" smtClean="0">
              <a:solidFill>
                <a:schemeClr val="tx1"/>
              </a:solidFill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smtClean="0">
                <a:solidFill>
                  <a:schemeClr val="tx1"/>
                </a:solidFill>
                <a:latin typeface="Arial" charset="0"/>
              </a:rPr>
              <a:t>(785) 564-6698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smtClean="0">
                <a:solidFill>
                  <a:schemeClr val="tx1"/>
                </a:solidFill>
                <a:latin typeface="Arial" charset="0"/>
              </a:rPr>
              <a:t>Cell: (785) 207-2118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b="1" dirty="0" smtClean="0">
              <a:solidFill>
                <a:schemeClr val="tx1"/>
              </a:solidFill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err="1" smtClean="0">
                <a:solidFill>
                  <a:schemeClr val="tx1"/>
                </a:solidFill>
                <a:latin typeface="Arial" charset="0"/>
              </a:rPr>
              <a:t>scott.marsh@ks.gov</a:t>
            </a:r>
            <a:endParaRPr lang="en-US" sz="2400" b="1" dirty="0" smtClean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3" name="Picture 5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638" y="5046663"/>
            <a:ext cx="2752725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2808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9BA2F-DE70-45A9-BC60-0A074222E232}" type="datetimeFigureOut">
              <a:rPr lang="en-US" smtClean="0"/>
              <a:t>11/28/2017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E49A0-2C58-43E6-A65E-6FE927D16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237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9BA2F-DE70-45A9-BC60-0A074222E232}" type="datetimeFigureOut">
              <a:rPr lang="en-US" smtClean="0"/>
              <a:t>11/28/2017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E49A0-2C58-43E6-A65E-6FE927D16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360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9BA2F-DE70-45A9-BC60-0A074222E232}" type="datetimeFigureOut">
              <a:rPr lang="en-US" smtClean="0"/>
              <a:t>11/28/2017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E49A0-2C58-43E6-A65E-6FE927D16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117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9BA2F-DE70-45A9-BC60-0A074222E232}" type="datetimeFigureOut">
              <a:rPr lang="en-US" smtClean="0"/>
              <a:t>11/28/2017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E49A0-2C58-43E6-A65E-6FE927D16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441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9BA2F-DE70-45A9-BC60-0A074222E232}" type="datetimeFigureOut">
              <a:rPr lang="en-US" smtClean="0"/>
              <a:t>11/28/2017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E49A0-2C58-43E6-A65E-6FE927D16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777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9BA2F-DE70-45A9-BC60-0A074222E232}" type="datetimeFigureOut">
              <a:rPr lang="en-US" smtClean="0"/>
              <a:t>11/28/2017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E49A0-2C58-43E6-A65E-6FE927D16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884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9BA2F-DE70-45A9-BC60-0A074222E232}" type="datetimeFigureOut">
              <a:rPr lang="en-US" smtClean="0"/>
              <a:t>11/28/2017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E49A0-2C58-43E6-A65E-6FE927D16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004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9BA2F-DE70-45A9-BC60-0A074222E232}" type="datetimeFigureOut">
              <a:rPr lang="en-US" smtClean="0"/>
              <a:t>11/28/2017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E49A0-2C58-43E6-A65E-6FE927D16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449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9BA2F-DE70-45A9-BC60-0A074222E232}" type="datetimeFigureOut">
              <a:rPr lang="en-US" smtClean="0"/>
              <a:t>11/28/2017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5E49A0-2C58-43E6-A65E-6FE927D16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041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634" y="2438400"/>
            <a:ext cx="6858000" cy="335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09815" y="5906869"/>
            <a:ext cx="47243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2017 Program Update</a:t>
            </a:r>
            <a:endParaRPr lang="en-US" sz="3600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778" y="37359"/>
            <a:ext cx="3584443" cy="22486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789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9946" y="0"/>
            <a:ext cx="7984109" cy="830997"/>
          </a:xfrm>
          <a:prstGeom prst="rect">
            <a:avLst/>
          </a:prstGeom>
          <a:solidFill>
            <a:schemeClr val="tx2">
              <a:lumMod val="60000"/>
              <a:lumOff val="40000"/>
              <a:alpha val="50196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4800" dirty="0" smtClean="0"/>
              <a:t>Kansas Monarch Task Force</a:t>
            </a:r>
            <a:endParaRPr lang="en-US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107316" y="1903335"/>
            <a:ext cx="3931284" cy="2308324"/>
          </a:xfrm>
          <a:prstGeom prst="rect">
            <a:avLst/>
          </a:prstGeom>
          <a:solidFill>
            <a:schemeClr val="tx2">
              <a:lumMod val="40000"/>
              <a:lumOff val="60000"/>
              <a:alpha val="50196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 statewide effort of outreach, education and conservation to </a:t>
            </a:r>
            <a:r>
              <a:rPr lang="en-US" sz="2400" dirty="0"/>
              <a:t>identify </a:t>
            </a:r>
            <a:r>
              <a:rPr lang="en-US" sz="2400" dirty="0" smtClean="0"/>
              <a:t>and protect pollinator habitat to prevent the monarch from being listed...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209541" y="6017567"/>
            <a:ext cx="6724918" cy="461665"/>
          </a:xfrm>
          <a:prstGeom prst="rect">
            <a:avLst/>
          </a:prstGeom>
          <a:solidFill>
            <a:srgbClr val="948A54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…without interfering with noxious weed control.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9421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H="1">
            <a:off x="0" y="0"/>
            <a:ext cx="9144000" cy="6858000"/>
          </a:xfrm>
          <a:prstGeom prst="line">
            <a:avLst/>
          </a:prstGeom>
          <a:ln w="152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5225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32510" y="891688"/>
            <a:ext cx="7024359" cy="4339650"/>
          </a:xfrm>
          <a:prstGeom prst="rect">
            <a:avLst/>
          </a:prstGeom>
          <a:noFill/>
          <a:ln>
            <a:noFill/>
          </a:ln>
          <a:scene3d>
            <a:camera prst="perspectiveRelaxedModerately">
              <a:rot lat="0" lon="0" rev="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/>
              <a:t>Scott S. Marsh</a:t>
            </a:r>
          </a:p>
          <a:p>
            <a:pPr algn="ctr"/>
            <a:r>
              <a:rPr lang="en-US" sz="3600" dirty="0"/>
              <a:t>State Seed and Weeds Specialist</a:t>
            </a:r>
          </a:p>
          <a:p>
            <a:pPr algn="ctr"/>
            <a:endParaRPr lang="en-US" sz="3600" dirty="0" smtClean="0"/>
          </a:p>
          <a:p>
            <a:pPr algn="ctr"/>
            <a:r>
              <a:rPr lang="en-US" sz="2400" dirty="0"/>
              <a:t>1320 Research Park Drive</a:t>
            </a:r>
          </a:p>
          <a:p>
            <a:pPr algn="ctr"/>
            <a:r>
              <a:rPr lang="en-US" sz="2400" dirty="0"/>
              <a:t>Manhattan, KS </a:t>
            </a:r>
            <a:r>
              <a:rPr lang="en-US" sz="2400" dirty="0" smtClean="0"/>
              <a:t>66502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(785) 564-6697</a:t>
            </a:r>
          </a:p>
          <a:p>
            <a:pPr algn="ctr"/>
            <a:r>
              <a:rPr lang="en-US" sz="2400" dirty="0"/>
              <a:t>(785) 207-2118 (c)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 err="1" smtClean="0"/>
              <a:t>scott.marsh@ks.gov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7361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09338" y="381000"/>
            <a:ext cx="3525324" cy="1107996"/>
          </a:xfrm>
          <a:prstGeom prst="rect">
            <a:avLst/>
          </a:prstGeom>
          <a:solidFill>
            <a:srgbClr val="F2F2F2">
              <a:alpha val="25098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6600" dirty="0" smtClean="0"/>
              <a:t>Dicamba</a:t>
            </a:r>
          </a:p>
        </p:txBody>
      </p:sp>
      <p:sp>
        <p:nvSpPr>
          <p:cNvPr id="3" name="Rectangle 2"/>
          <p:cNvSpPr/>
          <p:nvPr/>
        </p:nvSpPr>
        <p:spPr>
          <a:xfrm>
            <a:off x="217170" y="1828800"/>
            <a:ext cx="8686800" cy="4524315"/>
          </a:xfrm>
          <a:prstGeom prst="rect">
            <a:avLst/>
          </a:prstGeom>
          <a:solidFill>
            <a:srgbClr val="F2F2F2">
              <a:alpha val="25098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800" dirty="0"/>
              <a:t>120+ </a:t>
            </a:r>
            <a:r>
              <a:rPr lang="en-US" sz="4800" dirty="0" smtClean="0"/>
              <a:t>Complaints Statewide</a:t>
            </a:r>
            <a:endParaRPr lang="en-US" sz="4800" dirty="0"/>
          </a:p>
          <a:p>
            <a:pPr algn="ctr"/>
            <a:r>
              <a:rPr lang="en-US" sz="4800" smtClean="0"/>
              <a:t>~75 </a:t>
            </a:r>
            <a:r>
              <a:rPr lang="en-US" sz="4800" dirty="0"/>
              <a:t>Lab Tests for confirmation</a:t>
            </a:r>
          </a:p>
          <a:p>
            <a:endParaRPr lang="en-US" sz="4800" dirty="0"/>
          </a:p>
          <a:p>
            <a:pPr algn="ctr"/>
            <a:r>
              <a:rPr lang="en-US" sz="4800" dirty="0"/>
              <a:t>Dicamba tolerant </a:t>
            </a:r>
            <a:endParaRPr lang="en-US" sz="4800" dirty="0" smtClean="0"/>
          </a:p>
          <a:p>
            <a:pPr algn="ctr"/>
            <a:r>
              <a:rPr lang="en-US" sz="4800" dirty="0" smtClean="0"/>
              <a:t>vs </a:t>
            </a:r>
          </a:p>
          <a:p>
            <a:pPr algn="ctr"/>
            <a:r>
              <a:rPr lang="en-US" sz="4800" dirty="0" smtClean="0"/>
              <a:t>non-tolerant </a:t>
            </a:r>
            <a:r>
              <a:rPr lang="en-US" sz="4800" dirty="0"/>
              <a:t>soybeans </a:t>
            </a:r>
          </a:p>
        </p:txBody>
      </p:sp>
    </p:spTree>
    <p:extLst>
      <p:ext uri="{BB962C8B-B14F-4D97-AF65-F5344CB8AC3E}">
        <p14:creationId xmlns:p14="http://schemas.microsoft.com/office/powerpoint/2010/main" val="122248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4257" y="304800"/>
            <a:ext cx="809548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/>
              <a:t>Partners for Fish and Wildlife</a:t>
            </a:r>
          </a:p>
          <a:p>
            <a:pPr algn="ctr"/>
            <a:r>
              <a:rPr lang="en-US" sz="4800" dirty="0" err="1" smtClean="0"/>
              <a:t>Phreatophyte</a:t>
            </a:r>
            <a:r>
              <a:rPr lang="en-US" sz="4800" dirty="0" smtClean="0"/>
              <a:t> Grants</a:t>
            </a:r>
            <a:endParaRPr lang="en-US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153318" y="2667000"/>
            <a:ext cx="8839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Remove </a:t>
            </a:r>
            <a:r>
              <a:rPr lang="en-US" sz="2400" dirty="0" err="1" smtClean="0"/>
              <a:t>phreatophytes</a:t>
            </a:r>
            <a:r>
              <a:rPr lang="en-US" sz="2400" dirty="0" smtClean="0"/>
              <a:t> on 3,000 acres of the Ark river corridor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Establish native grass and willow and cottonwood communities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Reimburse landowner’s expense on shovel ready projects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Educate landowners on </a:t>
            </a:r>
            <a:r>
              <a:rPr lang="en-US" sz="2400" dirty="0"/>
              <a:t>restoration </a:t>
            </a:r>
            <a:r>
              <a:rPr lang="en-US" sz="2400" dirty="0" smtClean="0"/>
              <a:t>techniques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Update a state-wide </a:t>
            </a:r>
            <a:r>
              <a:rPr lang="en-US" sz="2400" dirty="0"/>
              <a:t>action plan for the comprehensive control of </a:t>
            </a:r>
            <a:r>
              <a:rPr lang="en-US" sz="2400" dirty="0" smtClean="0"/>
              <a:t>tamarisk </a:t>
            </a:r>
            <a:r>
              <a:rPr lang="en-US" sz="2400" dirty="0"/>
              <a:t>&amp; other non-native </a:t>
            </a:r>
            <a:r>
              <a:rPr lang="en-US" sz="2400" dirty="0" err="1"/>
              <a:t>phreatophytes</a:t>
            </a:r>
            <a:r>
              <a:rPr lang="en-US" sz="2400" dirty="0"/>
              <a:t> 	</a:t>
            </a:r>
            <a:endParaRPr lang="en-US" sz="24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893769" y="2667000"/>
            <a:ext cx="7356462" cy="30469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dirty="0" smtClean="0"/>
              <a:t>    </a:t>
            </a:r>
            <a:r>
              <a:rPr lang="en-US" sz="2400" u="sng" dirty="0" smtClean="0"/>
              <a:t>2017 </a:t>
            </a:r>
            <a:r>
              <a:rPr lang="en-US" sz="2400" u="sng" dirty="0"/>
              <a:t>Grant</a:t>
            </a:r>
            <a:r>
              <a:rPr lang="en-US" sz="2400" dirty="0"/>
              <a:t> - $300,000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10 </a:t>
            </a:r>
            <a:r>
              <a:rPr lang="en-US" sz="2400" dirty="0"/>
              <a:t>projects underway in the </a:t>
            </a:r>
            <a:r>
              <a:rPr lang="en-US" sz="2400" dirty="0" smtClean="0"/>
              <a:t>Rattlesnake River</a:t>
            </a:r>
            <a:endParaRPr lang="en-US" sz="2400" dirty="0"/>
          </a:p>
          <a:p>
            <a:r>
              <a:rPr lang="en-US" sz="2400" dirty="0"/>
              <a:t>		</a:t>
            </a:r>
            <a:r>
              <a:rPr lang="en-US" sz="2400" dirty="0" smtClean="0"/>
              <a:t>restored </a:t>
            </a:r>
            <a:r>
              <a:rPr lang="en-US" sz="2400" dirty="0"/>
              <a:t>13.8 stream miles</a:t>
            </a:r>
          </a:p>
          <a:p>
            <a:r>
              <a:rPr lang="en-US" sz="2400" dirty="0"/>
              <a:t>		</a:t>
            </a:r>
            <a:r>
              <a:rPr lang="en-US" sz="2400" dirty="0" smtClean="0"/>
              <a:t>3,277 </a:t>
            </a:r>
            <a:r>
              <a:rPr lang="en-US" sz="2400" dirty="0"/>
              <a:t>upland acres</a:t>
            </a:r>
          </a:p>
          <a:p>
            <a:r>
              <a:rPr lang="en-US" sz="2400" dirty="0"/>
              <a:t>		</a:t>
            </a:r>
            <a:r>
              <a:rPr lang="en-US" sz="2400" dirty="0" smtClean="0"/>
              <a:t>5-8 </a:t>
            </a:r>
            <a:r>
              <a:rPr lang="en-US" sz="2400" dirty="0"/>
              <a:t>wetland/riparian acres</a:t>
            </a:r>
          </a:p>
          <a:p>
            <a:endParaRPr lang="en-US" sz="2400" dirty="0"/>
          </a:p>
          <a:p>
            <a:r>
              <a:rPr lang="en-US" sz="2400" dirty="0" smtClean="0"/>
              <a:t>    </a:t>
            </a:r>
            <a:r>
              <a:rPr lang="en-US" sz="2400" u="sng" dirty="0" smtClean="0"/>
              <a:t>2018 </a:t>
            </a:r>
            <a:r>
              <a:rPr lang="en-US" sz="2400" u="sng" dirty="0"/>
              <a:t>Grant</a:t>
            </a:r>
            <a:r>
              <a:rPr lang="en-US" sz="2400" dirty="0"/>
              <a:t> - $300,000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“</a:t>
            </a:r>
            <a:r>
              <a:rPr lang="en-US" sz="2400" dirty="0"/>
              <a:t>Ranked extremely high”</a:t>
            </a:r>
          </a:p>
        </p:txBody>
      </p:sp>
    </p:spTree>
    <p:extLst>
      <p:ext uri="{BB962C8B-B14F-4D97-AF65-F5344CB8AC3E}">
        <p14:creationId xmlns:p14="http://schemas.microsoft.com/office/powerpoint/2010/main" val="615833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300047" y="159603"/>
            <a:ext cx="65439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Noxious Weed Meeting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90500" y="1905000"/>
            <a:ext cx="8763000" cy="3416320"/>
            <a:chOff x="228600" y="228600"/>
            <a:chExt cx="8763000" cy="3416320"/>
          </a:xfrm>
        </p:grpSpPr>
        <p:sp>
          <p:nvSpPr>
            <p:cNvPr id="2" name="Rectangle 1"/>
            <p:cNvSpPr/>
            <p:nvPr/>
          </p:nvSpPr>
          <p:spPr>
            <a:xfrm>
              <a:off x="228600" y="228600"/>
              <a:ext cx="4572000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Audubon of Kansas</a:t>
              </a:r>
            </a:p>
            <a:p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County 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Weed </a:t>
              </a: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Departments (x 20)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Flint 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Hills Extension</a:t>
              </a:r>
            </a:p>
            <a:p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Kansas 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Association of Counties</a:t>
              </a: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Kansas Cooperative </a:t>
              </a: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Council (x 2)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Kansas Corn Growers </a:t>
              </a: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Association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Kansas Department of </a:t>
              </a: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Agriculture (x 5)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Kansas 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Department of </a:t>
              </a: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Transportation (x 2)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Kansas Department of Wildlife, Parks and Tourism (x 7)</a:t>
              </a:r>
            </a:p>
            <a:p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Kansas 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Farm </a:t>
              </a: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Bureau (x 2)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Kansas Grain </a:t>
              </a:r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Sorghum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4800600" y="228600"/>
              <a:ext cx="4191000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Kansas Grazing Lands Alliance (x 2)</a:t>
              </a:r>
            </a:p>
            <a:p>
              <a:pPr lvl="0"/>
              <a:r>
                <a:rPr lang="en-US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Kansas Legislature (x 4)</a:t>
              </a:r>
              <a:endPara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0"/>
              <a:r>
                <a:rPr lang="en-US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Kansas Livestock Association</a:t>
              </a:r>
            </a:p>
            <a:p>
              <a:pPr lvl="0"/>
              <a:r>
                <a:rPr lang="en-US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Kansas Rural Center</a:t>
              </a:r>
            </a:p>
            <a:p>
              <a:pPr lvl="0"/>
              <a:r>
                <a:rPr lang="en-US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Kansas Sierra Club</a:t>
              </a:r>
            </a:p>
            <a:p>
              <a:pPr lvl="0"/>
              <a:r>
                <a:rPr lang="en-US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Kansas </a:t>
              </a:r>
              <a:r>
                <a:rPr lang="en-US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State University (x 2)</a:t>
              </a:r>
            </a:p>
            <a:p>
              <a:pPr lvl="0"/>
              <a:r>
                <a:rPr lang="en-US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KGFA</a:t>
              </a:r>
              <a:r>
                <a:rPr lang="en-US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/KARA</a:t>
              </a:r>
            </a:p>
            <a:p>
              <a:pPr lvl="0"/>
              <a:r>
                <a:rPr lang="en-US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Sowder</a:t>
              </a:r>
              <a:r>
                <a:rPr lang="en-US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Seed Company </a:t>
              </a:r>
            </a:p>
            <a:p>
              <a:pPr lvl="0"/>
              <a:r>
                <a:rPr lang="en-US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Tallgrass Legacy Alliance (x 2)</a:t>
              </a:r>
            </a:p>
            <a:p>
              <a:pPr lvl="0"/>
              <a:r>
                <a:rPr lang="en-US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Nature Conservancy</a:t>
              </a:r>
            </a:p>
            <a:p>
              <a:pPr lvl="0"/>
              <a:r>
                <a:rPr lang="en-US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County Highway Department</a:t>
              </a:r>
            </a:p>
            <a:p>
              <a:pPr lvl="0"/>
              <a:r>
                <a:rPr lang="en-US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US Army Corps of Engineers (x 2</a:t>
              </a:r>
              <a:r>
                <a:rPr lang="en-US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557138" y="1271993"/>
            <a:ext cx="20297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Attendees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48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00047" y="159603"/>
            <a:ext cx="65439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Noxious Weed Meeting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9029" y="1219200"/>
            <a:ext cx="7943200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Old world bluestem</a:t>
            </a:r>
          </a:p>
          <a:p>
            <a:pPr marL="1028700" lvl="1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Noxious / quarantine / seed /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NAISMA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Changing/updating weed programs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List in statute vs. regulations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County gov’t funding new species control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Collateral damage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Cost share for non-noxious species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Resistance in sericea lespedeza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Education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06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2069" y="0"/>
            <a:ext cx="88362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Old World Bluestems in Kansas</a:t>
            </a:r>
          </a:p>
          <a:p>
            <a:pPr algn="ctr"/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Bothriochloa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bladhii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and B.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ischaemum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77669" y="5819001"/>
            <a:ext cx="65886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102 counties are currently known to be infested with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Bothriochloa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bladhii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and/or B.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ischaemum</a:t>
            </a:r>
            <a:endParaRPr 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7540557"/>
              </p:ext>
            </p:extLst>
          </p:nvPr>
        </p:nvGraphicFramePr>
        <p:xfrm>
          <a:off x="172069" y="6141720"/>
          <a:ext cx="883620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050"/>
                <a:gridCol w="2209050"/>
                <a:gridCol w="2209050"/>
                <a:gridCol w="2209050"/>
              </a:tblGrid>
              <a:tr h="0">
                <a:tc gridSpan="4"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Sources</a:t>
                      </a:r>
                      <a:endParaRPr lang="en-US" b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Dr. Keith Harmony, </a:t>
                      </a:r>
                      <a:r>
                        <a:rPr lang="en-US" sz="1200" b="0" dirty="0" err="1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KSU</a:t>
                      </a:r>
                      <a:endParaRPr lang="en-US" sz="1200" b="0" dirty="0" smtClean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David Kraft,</a:t>
                      </a:r>
                      <a:r>
                        <a:rPr lang="en-US" sz="1200" b="0" baseline="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NRCS</a:t>
                      </a:r>
                      <a:endParaRPr lang="en-US" sz="1200" b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rowSpan="2">
                  <a:txBody>
                    <a:bodyPr/>
                    <a:lstStyle/>
                    <a:p>
                      <a:pPr algn="l"/>
                      <a:r>
                        <a:rPr lang="en-US" sz="1200" b="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County Weed Directors</a:t>
                      </a:r>
                      <a:endParaRPr lang="en-US" sz="1200" b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err="1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EDDMapS</a:t>
                      </a:r>
                      <a:r>
                        <a:rPr lang="en-US" sz="1200" b="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West Database</a:t>
                      </a:r>
                      <a:endParaRPr lang="en-US" sz="1200" b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Dr. Walt Fick, </a:t>
                      </a:r>
                      <a:r>
                        <a:rPr lang="en-US" sz="1200" b="0" dirty="0" err="1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KSU</a:t>
                      </a:r>
                      <a:endParaRPr lang="en-US" sz="1200" b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Dr. Karen Hickman, OSU</a:t>
                      </a:r>
                      <a:endParaRPr lang="en-US" sz="1200" b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sz="1200" b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USDA PLANTS</a:t>
                      </a:r>
                      <a:r>
                        <a:rPr lang="en-US" sz="1200" b="0" baseline="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Database</a:t>
                      </a:r>
                      <a:endParaRPr lang="en-US" sz="1200" b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</a:tbl>
          </a:graphicData>
        </a:graphic>
      </p:graphicFrame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8602361"/>
              </p:ext>
            </p:extLst>
          </p:nvPr>
        </p:nvGraphicFramePr>
        <p:xfrm>
          <a:off x="119062" y="1218426"/>
          <a:ext cx="8905875" cy="460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Bitmap Image" r:id="rId3" imgW="8907118" imgH="4600000" progId="Paint.Picture">
                  <p:embed/>
                </p:oleObj>
              </mc:Choice>
              <mc:Fallback>
                <p:oleObj name="Bitmap Image" r:id="rId3" imgW="8907118" imgH="4600000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2" y="1218426"/>
                        <a:ext cx="8905875" cy="4600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014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2438400"/>
            <a:ext cx="47625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14913" y="344269"/>
            <a:ext cx="611417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/>
              <a:t>Late Season Burning </a:t>
            </a:r>
          </a:p>
          <a:p>
            <a:pPr algn="ctr"/>
            <a:r>
              <a:rPr lang="en-US" sz="4800" dirty="0" smtClean="0"/>
              <a:t>for Sericea Control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85538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1166843"/>
            <a:ext cx="8001000" cy="489364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dirty="0" err="1" smtClean="0"/>
              <a:t>K.S.A</a:t>
            </a:r>
            <a:r>
              <a:rPr lang="en-US" sz="2400" dirty="0" smtClean="0"/>
              <a:t>. 2-1415</a:t>
            </a:r>
          </a:p>
          <a:p>
            <a:r>
              <a:rPr lang="en-US" sz="2400" dirty="0"/>
              <a:t> "</a:t>
            </a:r>
            <a:r>
              <a:rPr lang="en-US" sz="2400" b="1" dirty="0"/>
              <a:t>Noxious weed seed</a:t>
            </a:r>
            <a:r>
              <a:rPr lang="en-US" sz="2400" dirty="0"/>
              <a:t>" means the seed of Kudzu (</a:t>
            </a:r>
            <a:r>
              <a:rPr lang="en-US" sz="2400" dirty="0" err="1"/>
              <a:t>Pueraria</a:t>
            </a:r>
            <a:r>
              <a:rPr lang="en-US" sz="2400" dirty="0"/>
              <a:t> </a:t>
            </a:r>
            <a:r>
              <a:rPr lang="en-US" sz="2400" dirty="0" err="1"/>
              <a:t>lobata</a:t>
            </a:r>
            <a:r>
              <a:rPr lang="en-US" sz="2400" dirty="0"/>
              <a:t>), field bindweed (Convolvulus </a:t>
            </a:r>
            <a:r>
              <a:rPr lang="en-US" sz="2400" dirty="0" err="1"/>
              <a:t>arvensis</a:t>
            </a:r>
            <a:r>
              <a:rPr lang="en-US" sz="2400" dirty="0"/>
              <a:t>), Russian knapweed (</a:t>
            </a:r>
            <a:r>
              <a:rPr lang="en-US" sz="2400" dirty="0" err="1"/>
              <a:t>Centaurea</a:t>
            </a:r>
            <a:r>
              <a:rPr lang="en-US" sz="2400" dirty="0"/>
              <a:t> </a:t>
            </a:r>
            <a:r>
              <a:rPr lang="en-US" sz="2400" dirty="0" err="1"/>
              <a:t>repens</a:t>
            </a:r>
            <a:r>
              <a:rPr lang="en-US" sz="2400" dirty="0"/>
              <a:t>), hoary cress (</a:t>
            </a:r>
            <a:r>
              <a:rPr lang="en-US" sz="2400" dirty="0" err="1"/>
              <a:t>Cardaria</a:t>
            </a:r>
            <a:r>
              <a:rPr lang="en-US" sz="2400" dirty="0"/>
              <a:t> </a:t>
            </a:r>
            <a:r>
              <a:rPr lang="en-US" sz="2400" dirty="0" err="1"/>
              <a:t>draba</a:t>
            </a:r>
            <a:r>
              <a:rPr lang="en-US" sz="2400" dirty="0"/>
              <a:t>), Canada thistle (</a:t>
            </a:r>
            <a:r>
              <a:rPr lang="en-US" sz="2400" dirty="0" err="1"/>
              <a:t>Cirsium</a:t>
            </a:r>
            <a:r>
              <a:rPr lang="en-US" sz="2400" dirty="0"/>
              <a:t> </a:t>
            </a:r>
            <a:r>
              <a:rPr lang="en-US" sz="2400" dirty="0" err="1"/>
              <a:t>arvense</a:t>
            </a:r>
            <a:r>
              <a:rPr lang="en-US" sz="2400" dirty="0"/>
              <a:t>), leafy spurge (Euphorbia </a:t>
            </a:r>
            <a:r>
              <a:rPr lang="en-US" sz="2400" dirty="0" err="1"/>
              <a:t>esula</a:t>
            </a:r>
            <a:r>
              <a:rPr lang="en-US" sz="2400" dirty="0"/>
              <a:t>), </a:t>
            </a:r>
            <a:r>
              <a:rPr lang="en-US" sz="2400" dirty="0" err="1"/>
              <a:t>quackgrass</a:t>
            </a:r>
            <a:r>
              <a:rPr lang="en-US" sz="2400" dirty="0"/>
              <a:t> (</a:t>
            </a:r>
            <a:r>
              <a:rPr lang="en-US" sz="2400" dirty="0" err="1"/>
              <a:t>Agropyron</a:t>
            </a:r>
            <a:r>
              <a:rPr lang="en-US" sz="2400" dirty="0"/>
              <a:t> </a:t>
            </a:r>
            <a:r>
              <a:rPr lang="en-US" sz="2400" dirty="0" err="1"/>
              <a:t>repens</a:t>
            </a:r>
            <a:r>
              <a:rPr lang="en-US" sz="2400" dirty="0"/>
              <a:t>), bur ragweed (Ambrosia </a:t>
            </a:r>
            <a:r>
              <a:rPr lang="en-US" sz="2400" dirty="0" err="1"/>
              <a:t>grayii</a:t>
            </a:r>
            <a:r>
              <a:rPr lang="en-US" sz="2400" dirty="0"/>
              <a:t>), pignut (Indian </a:t>
            </a:r>
            <a:r>
              <a:rPr lang="en-US" sz="2400" dirty="0" err="1"/>
              <a:t>rushpea</a:t>
            </a:r>
            <a:r>
              <a:rPr lang="en-US" sz="2400" dirty="0"/>
              <a:t>) (</a:t>
            </a:r>
            <a:r>
              <a:rPr lang="en-US" sz="2400" dirty="0" err="1"/>
              <a:t>Hoffmannseggia</a:t>
            </a:r>
            <a:r>
              <a:rPr lang="en-US" sz="2400" dirty="0"/>
              <a:t> </a:t>
            </a:r>
            <a:r>
              <a:rPr lang="en-US" sz="2400" dirty="0" err="1"/>
              <a:t>densiflora</a:t>
            </a:r>
            <a:r>
              <a:rPr lang="en-US" sz="2400" dirty="0"/>
              <a:t>), Texas blueweed (Helianthus </a:t>
            </a:r>
            <a:r>
              <a:rPr lang="en-US" sz="2400" dirty="0" err="1"/>
              <a:t>ciliaris</a:t>
            </a:r>
            <a:r>
              <a:rPr lang="en-US" sz="2400" dirty="0"/>
              <a:t>), Johnson grass (Sorghum </a:t>
            </a:r>
            <a:r>
              <a:rPr lang="en-US" sz="2400" dirty="0" err="1"/>
              <a:t>halepense</a:t>
            </a:r>
            <a:r>
              <a:rPr lang="en-US" sz="2400" dirty="0"/>
              <a:t>), sorghum </a:t>
            </a:r>
            <a:r>
              <a:rPr lang="en-US" sz="2400" dirty="0" err="1"/>
              <a:t>almum</a:t>
            </a:r>
            <a:r>
              <a:rPr lang="en-US" sz="2400" dirty="0"/>
              <a:t>, and any plant the seed of which cannot be distinguished from Johnson grass, musk (nodding) thistle (</a:t>
            </a:r>
            <a:r>
              <a:rPr lang="en-US" sz="2400" dirty="0" err="1"/>
              <a:t>Carduus</a:t>
            </a:r>
            <a:r>
              <a:rPr lang="en-US" sz="2400" dirty="0"/>
              <a:t> </a:t>
            </a:r>
            <a:r>
              <a:rPr lang="en-US" sz="2400" dirty="0" err="1"/>
              <a:t>nutans</a:t>
            </a:r>
            <a:r>
              <a:rPr lang="en-US" sz="2400" dirty="0"/>
              <a:t> L.) and sericea lespedeza (Lespedeza </a:t>
            </a:r>
            <a:r>
              <a:rPr lang="en-US" sz="2400" dirty="0" err="1"/>
              <a:t>cuneata</a:t>
            </a:r>
            <a:r>
              <a:rPr lang="en-US" sz="2400" dirty="0"/>
              <a:t>).</a:t>
            </a:r>
          </a:p>
        </p:txBody>
      </p:sp>
      <p:sp>
        <p:nvSpPr>
          <p:cNvPr id="3" name="Rectangle 2"/>
          <p:cNvSpPr/>
          <p:nvPr/>
        </p:nvSpPr>
        <p:spPr>
          <a:xfrm>
            <a:off x="762000" y="1166842"/>
            <a:ext cx="8001000" cy="489364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dirty="0" err="1" smtClean="0"/>
              <a:t>K.S.A</a:t>
            </a:r>
            <a:r>
              <a:rPr lang="en-US" sz="2400" dirty="0" smtClean="0"/>
              <a:t>. 2-1415</a:t>
            </a:r>
          </a:p>
          <a:p>
            <a:r>
              <a:rPr lang="en-US" sz="2400" dirty="0"/>
              <a:t> "</a:t>
            </a:r>
            <a:r>
              <a:rPr lang="en-US" sz="2400" b="1" dirty="0"/>
              <a:t>Noxious weed seed</a:t>
            </a:r>
            <a:r>
              <a:rPr lang="en-US" sz="2400" dirty="0"/>
              <a:t>" means the seed of </a:t>
            </a:r>
            <a:r>
              <a:rPr lang="en-US" sz="2400" b="1" dirty="0"/>
              <a:t>Kudzu (</a:t>
            </a:r>
            <a:r>
              <a:rPr lang="en-US" sz="2400" b="1" dirty="0" err="1"/>
              <a:t>Pueraria</a:t>
            </a:r>
            <a:r>
              <a:rPr lang="en-US" sz="2400" b="1" dirty="0"/>
              <a:t> </a:t>
            </a:r>
            <a:r>
              <a:rPr lang="en-US" sz="2400" b="1" dirty="0" err="1"/>
              <a:t>lobata</a:t>
            </a:r>
            <a:r>
              <a:rPr lang="en-US" sz="2400" b="1" dirty="0"/>
              <a:t>), field bindweed (Convolvulus </a:t>
            </a:r>
            <a:r>
              <a:rPr lang="en-US" sz="2400" b="1" dirty="0" err="1"/>
              <a:t>arvensis</a:t>
            </a:r>
            <a:r>
              <a:rPr lang="en-US" sz="2400" b="1" dirty="0"/>
              <a:t>), Russian knapweed (</a:t>
            </a:r>
            <a:r>
              <a:rPr lang="en-US" sz="2400" b="1" dirty="0" err="1"/>
              <a:t>Centaurea</a:t>
            </a:r>
            <a:r>
              <a:rPr lang="en-US" sz="2400" b="1" dirty="0"/>
              <a:t> </a:t>
            </a:r>
            <a:r>
              <a:rPr lang="en-US" sz="2400" b="1" dirty="0" err="1"/>
              <a:t>repens</a:t>
            </a:r>
            <a:r>
              <a:rPr lang="en-US" sz="2400" b="1" dirty="0"/>
              <a:t>), hoary cress (</a:t>
            </a:r>
            <a:r>
              <a:rPr lang="en-US" sz="2400" b="1" dirty="0" err="1"/>
              <a:t>Cardaria</a:t>
            </a:r>
            <a:r>
              <a:rPr lang="en-US" sz="2400" b="1" dirty="0"/>
              <a:t> </a:t>
            </a:r>
            <a:r>
              <a:rPr lang="en-US" sz="2400" b="1" dirty="0" err="1"/>
              <a:t>draba</a:t>
            </a:r>
            <a:r>
              <a:rPr lang="en-US" sz="2400" b="1" dirty="0"/>
              <a:t>), Canada thistle (</a:t>
            </a:r>
            <a:r>
              <a:rPr lang="en-US" sz="2400" b="1" dirty="0" err="1"/>
              <a:t>Cirsium</a:t>
            </a:r>
            <a:r>
              <a:rPr lang="en-US" sz="2400" b="1" dirty="0"/>
              <a:t> </a:t>
            </a:r>
            <a:r>
              <a:rPr lang="en-US" sz="2400" b="1" dirty="0" err="1"/>
              <a:t>arvense</a:t>
            </a:r>
            <a:r>
              <a:rPr lang="en-US" sz="2400" b="1" dirty="0"/>
              <a:t>), leafy spurge (Euphorbia </a:t>
            </a:r>
            <a:r>
              <a:rPr lang="en-US" sz="2400" b="1" dirty="0" err="1"/>
              <a:t>esula</a:t>
            </a:r>
            <a:r>
              <a:rPr lang="en-US" sz="2400" b="1" dirty="0"/>
              <a:t>), </a:t>
            </a:r>
            <a:r>
              <a:rPr lang="en-US" sz="2400" b="1" dirty="0" err="1"/>
              <a:t>quackgrass</a:t>
            </a:r>
            <a:r>
              <a:rPr lang="en-US" sz="2400" b="1" dirty="0"/>
              <a:t> (</a:t>
            </a:r>
            <a:r>
              <a:rPr lang="en-US" sz="2400" b="1" dirty="0" err="1"/>
              <a:t>Agropyron</a:t>
            </a:r>
            <a:r>
              <a:rPr lang="en-US" sz="2400" b="1" dirty="0"/>
              <a:t> </a:t>
            </a:r>
            <a:r>
              <a:rPr lang="en-US" sz="2400" b="1" dirty="0" err="1"/>
              <a:t>repens</a:t>
            </a:r>
            <a:r>
              <a:rPr lang="en-US" sz="2400" b="1" dirty="0"/>
              <a:t>), bur ragweed (Ambrosia </a:t>
            </a:r>
            <a:r>
              <a:rPr lang="en-US" sz="2400" b="1" dirty="0" err="1"/>
              <a:t>grayii</a:t>
            </a:r>
            <a:r>
              <a:rPr lang="en-US" sz="2400" b="1" dirty="0"/>
              <a:t>), pignut (Indian </a:t>
            </a:r>
            <a:r>
              <a:rPr lang="en-US" sz="2400" b="1" dirty="0" err="1"/>
              <a:t>rushpea</a:t>
            </a:r>
            <a:r>
              <a:rPr lang="en-US" sz="2400" b="1" dirty="0"/>
              <a:t>) (</a:t>
            </a:r>
            <a:r>
              <a:rPr lang="en-US" sz="2400" b="1" dirty="0" err="1"/>
              <a:t>Hoffmannseggia</a:t>
            </a:r>
            <a:r>
              <a:rPr lang="en-US" sz="2400" b="1" dirty="0"/>
              <a:t> </a:t>
            </a:r>
            <a:r>
              <a:rPr lang="en-US" sz="2400" b="1" dirty="0" err="1"/>
              <a:t>densiflora</a:t>
            </a:r>
            <a:r>
              <a:rPr lang="en-US" sz="2400" b="1" dirty="0"/>
              <a:t>)</a:t>
            </a:r>
            <a:r>
              <a:rPr lang="en-US" sz="2400" dirty="0"/>
              <a:t>, Texas blueweed (Helianthus </a:t>
            </a:r>
            <a:r>
              <a:rPr lang="en-US" sz="2400" dirty="0" err="1"/>
              <a:t>ciliaris</a:t>
            </a:r>
            <a:r>
              <a:rPr lang="en-US" sz="2400" dirty="0"/>
              <a:t>), </a:t>
            </a:r>
            <a:r>
              <a:rPr lang="en-US" sz="2400" b="1" dirty="0"/>
              <a:t>Johnson grass (Sorghum </a:t>
            </a:r>
            <a:r>
              <a:rPr lang="en-US" sz="2400" b="1" dirty="0" err="1"/>
              <a:t>halepense</a:t>
            </a:r>
            <a:r>
              <a:rPr lang="en-US" sz="2400" b="1" dirty="0"/>
              <a:t>)</a:t>
            </a:r>
            <a:r>
              <a:rPr lang="en-US" sz="2400" dirty="0"/>
              <a:t>, sorghum </a:t>
            </a:r>
            <a:r>
              <a:rPr lang="en-US" sz="2400" dirty="0" err="1"/>
              <a:t>almum</a:t>
            </a:r>
            <a:r>
              <a:rPr lang="en-US" sz="2400" dirty="0"/>
              <a:t>, and any plant the seed of which cannot be distinguished from Johnson grass, </a:t>
            </a:r>
            <a:r>
              <a:rPr lang="en-US" sz="2400" b="1" dirty="0"/>
              <a:t>musk (nodding) thistle (</a:t>
            </a:r>
            <a:r>
              <a:rPr lang="en-US" sz="2400" b="1" dirty="0" err="1"/>
              <a:t>Carduus</a:t>
            </a:r>
            <a:r>
              <a:rPr lang="en-US" sz="2400" b="1" dirty="0"/>
              <a:t> </a:t>
            </a:r>
            <a:r>
              <a:rPr lang="en-US" sz="2400" b="1" dirty="0" err="1"/>
              <a:t>nutans</a:t>
            </a:r>
            <a:r>
              <a:rPr lang="en-US" sz="2400" b="1" dirty="0"/>
              <a:t> L.)</a:t>
            </a:r>
            <a:r>
              <a:rPr lang="en-US" sz="2400" dirty="0"/>
              <a:t> and </a:t>
            </a:r>
            <a:r>
              <a:rPr lang="en-US" sz="2400" b="1" dirty="0"/>
              <a:t>sericea lespedeza (Lespedeza </a:t>
            </a:r>
            <a:r>
              <a:rPr lang="en-US" sz="2400" b="1" dirty="0" err="1"/>
              <a:t>cuneata</a:t>
            </a:r>
            <a:r>
              <a:rPr lang="en-US" sz="2400" b="1" dirty="0"/>
              <a:t>)</a:t>
            </a:r>
            <a:r>
              <a:rPr lang="en-US" sz="2400" dirty="0"/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762000" y="1166843"/>
            <a:ext cx="8001000" cy="489364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dirty="0" err="1" smtClean="0"/>
              <a:t>K.S.A</a:t>
            </a:r>
            <a:r>
              <a:rPr lang="en-US" sz="2400" dirty="0" smtClean="0"/>
              <a:t>. 2-1415</a:t>
            </a:r>
          </a:p>
          <a:p>
            <a:r>
              <a:rPr lang="en-US" sz="2400" dirty="0"/>
              <a:t> "</a:t>
            </a:r>
            <a:r>
              <a:rPr lang="en-US" sz="2400" b="1" dirty="0"/>
              <a:t>Noxious weed seed</a:t>
            </a:r>
            <a:r>
              <a:rPr lang="en-US" sz="2400" dirty="0"/>
              <a:t>" means the seed of Kudzu (</a:t>
            </a:r>
            <a:r>
              <a:rPr lang="en-US" sz="2400" dirty="0" err="1"/>
              <a:t>Pueraria</a:t>
            </a:r>
            <a:r>
              <a:rPr lang="en-US" sz="2400" dirty="0"/>
              <a:t> </a:t>
            </a:r>
            <a:r>
              <a:rPr lang="en-US" sz="2400" dirty="0" err="1"/>
              <a:t>lobata</a:t>
            </a:r>
            <a:r>
              <a:rPr lang="en-US" sz="2400" dirty="0"/>
              <a:t>), field bindweed (Convolvulus </a:t>
            </a:r>
            <a:r>
              <a:rPr lang="en-US" sz="2400" dirty="0" err="1"/>
              <a:t>arvensis</a:t>
            </a:r>
            <a:r>
              <a:rPr lang="en-US" sz="2400" dirty="0"/>
              <a:t>), Russian knapweed (</a:t>
            </a:r>
            <a:r>
              <a:rPr lang="en-US" sz="2400" dirty="0" err="1"/>
              <a:t>Centaurea</a:t>
            </a:r>
            <a:r>
              <a:rPr lang="en-US" sz="2400" dirty="0"/>
              <a:t> </a:t>
            </a:r>
            <a:r>
              <a:rPr lang="en-US" sz="2400" dirty="0" err="1"/>
              <a:t>repens</a:t>
            </a:r>
            <a:r>
              <a:rPr lang="en-US" sz="2400" dirty="0"/>
              <a:t>), hoary cress (</a:t>
            </a:r>
            <a:r>
              <a:rPr lang="en-US" sz="2400" dirty="0" err="1"/>
              <a:t>Cardaria</a:t>
            </a:r>
            <a:r>
              <a:rPr lang="en-US" sz="2400" dirty="0"/>
              <a:t> </a:t>
            </a:r>
            <a:r>
              <a:rPr lang="en-US" sz="2400" dirty="0" err="1"/>
              <a:t>draba</a:t>
            </a:r>
            <a:r>
              <a:rPr lang="en-US" sz="2400" dirty="0"/>
              <a:t>), Canada thistle (</a:t>
            </a:r>
            <a:r>
              <a:rPr lang="en-US" sz="2400" dirty="0" err="1"/>
              <a:t>Cirsium</a:t>
            </a:r>
            <a:r>
              <a:rPr lang="en-US" sz="2400" dirty="0"/>
              <a:t> </a:t>
            </a:r>
            <a:r>
              <a:rPr lang="en-US" sz="2400" dirty="0" err="1"/>
              <a:t>arvense</a:t>
            </a:r>
            <a:r>
              <a:rPr lang="en-US" sz="2400" dirty="0"/>
              <a:t>), leafy spurge (Euphorbia </a:t>
            </a:r>
            <a:r>
              <a:rPr lang="en-US" sz="2400" dirty="0" err="1"/>
              <a:t>esula</a:t>
            </a:r>
            <a:r>
              <a:rPr lang="en-US" sz="2400" dirty="0"/>
              <a:t>), </a:t>
            </a:r>
            <a:r>
              <a:rPr lang="en-US" sz="2400" dirty="0" err="1"/>
              <a:t>quackgrass</a:t>
            </a:r>
            <a:r>
              <a:rPr lang="en-US" sz="2400" dirty="0"/>
              <a:t> (</a:t>
            </a:r>
            <a:r>
              <a:rPr lang="en-US" sz="2400" dirty="0" err="1"/>
              <a:t>Agropyron</a:t>
            </a:r>
            <a:r>
              <a:rPr lang="en-US" sz="2400" dirty="0"/>
              <a:t> </a:t>
            </a:r>
            <a:r>
              <a:rPr lang="en-US" sz="2400" dirty="0" err="1"/>
              <a:t>repens</a:t>
            </a:r>
            <a:r>
              <a:rPr lang="en-US" sz="2400" dirty="0"/>
              <a:t>), bur ragweed (Ambrosia </a:t>
            </a:r>
            <a:r>
              <a:rPr lang="en-US" sz="2400" dirty="0" err="1"/>
              <a:t>grayii</a:t>
            </a:r>
            <a:r>
              <a:rPr lang="en-US" sz="2400" dirty="0"/>
              <a:t>), pignut (Indian </a:t>
            </a:r>
            <a:r>
              <a:rPr lang="en-US" sz="2400" dirty="0" err="1"/>
              <a:t>rushpea</a:t>
            </a:r>
            <a:r>
              <a:rPr lang="en-US" sz="2400" dirty="0"/>
              <a:t>) (</a:t>
            </a:r>
            <a:r>
              <a:rPr lang="en-US" sz="2400" dirty="0" err="1"/>
              <a:t>Hoffmannseggia</a:t>
            </a:r>
            <a:r>
              <a:rPr lang="en-US" sz="2400" dirty="0"/>
              <a:t> </a:t>
            </a:r>
            <a:r>
              <a:rPr lang="en-US" sz="2400" dirty="0" err="1"/>
              <a:t>densiflora</a:t>
            </a:r>
            <a:r>
              <a:rPr lang="en-US" sz="2400" dirty="0"/>
              <a:t>), </a:t>
            </a:r>
            <a:r>
              <a:rPr lang="en-US" sz="2400" b="1" dirty="0"/>
              <a:t>Texas blueweed (Helianthus </a:t>
            </a:r>
            <a:r>
              <a:rPr lang="en-US" sz="2400" b="1" dirty="0" err="1"/>
              <a:t>ciliaris</a:t>
            </a:r>
            <a:r>
              <a:rPr lang="en-US" sz="2400" b="1" dirty="0"/>
              <a:t>)</a:t>
            </a:r>
            <a:r>
              <a:rPr lang="en-US" sz="2400" dirty="0"/>
              <a:t>, Johnson grass (Sorghum </a:t>
            </a:r>
            <a:r>
              <a:rPr lang="en-US" sz="2400" dirty="0" err="1"/>
              <a:t>halepense</a:t>
            </a:r>
            <a:r>
              <a:rPr lang="en-US" sz="2400" dirty="0"/>
              <a:t>), </a:t>
            </a:r>
            <a:r>
              <a:rPr lang="en-US" sz="2400" b="1" dirty="0"/>
              <a:t>sorghum </a:t>
            </a:r>
            <a:r>
              <a:rPr lang="en-US" sz="2400" b="1" dirty="0" err="1"/>
              <a:t>almum</a:t>
            </a:r>
            <a:r>
              <a:rPr lang="en-US" sz="2400" b="1" dirty="0"/>
              <a:t>, and any plant the seed of which cannot be distinguished from Johnson grass</a:t>
            </a:r>
            <a:r>
              <a:rPr lang="en-US" sz="2400" dirty="0"/>
              <a:t>, musk (nodding) thistle (</a:t>
            </a:r>
            <a:r>
              <a:rPr lang="en-US" sz="2400" dirty="0" err="1"/>
              <a:t>Carduus</a:t>
            </a:r>
            <a:r>
              <a:rPr lang="en-US" sz="2400" dirty="0"/>
              <a:t> </a:t>
            </a:r>
            <a:r>
              <a:rPr lang="en-US" sz="2400" dirty="0" err="1"/>
              <a:t>nutans</a:t>
            </a:r>
            <a:r>
              <a:rPr lang="en-US" sz="2400" dirty="0"/>
              <a:t> L.) and sericea lespedeza (Lespedeza </a:t>
            </a:r>
            <a:r>
              <a:rPr lang="en-US" sz="2400" dirty="0" err="1"/>
              <a:t>cuneata</a:t>
            </a:r>
            <a:r>
              <a:rPr lang="en-US" sz="240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641937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022518"/>
              </p:ext>
            </p:extLst>
          </p:nvPr>
        </p:nvGraphicFramePr>
        <p:xfrm>
          <a:off x="0" y="1447800"/>
          <a:ext cx="9140328" cy="425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9920"/>
                <a:gridCol w="3528412"/>
                <a:gridCol w="3321996"/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ysClr val="windowText" lastClr="000000"/>
                          </a:solidFill>
                        </a:rPr>
                        <a:t>Restricted Weed Seed</a:t>
                      </a:r>
                      <a:endParaRPr lang="en-US" sz="2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 smtClean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ysClr val="windowText" lastClr="000000"/>
                          </a:solidFill>
                        </a:rPr>
                        <a:t>45 Seeds/Lb.</a:t>
                      </a:r>
                      <a:endParaRPr lang="en-US" sz="2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ysClr val="windowText" lastClr="000000"/>
                          </a:solidFill>
                        </a:rPr>
                        <a:t>18 Seeds/Lb.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ysClr val="windowText" lastClr="000000"/>
                          </a:solidFill>
                        </a:rPr>
                        <a:t>9 Seeds/Lb.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silverleaf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nightshade 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wild onion or garlic 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wild oats 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horsenettle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/</a:t>
                      </a:r>
                      <a:r>
                        <a:rPr lang="en-US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bullnettle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charlock 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climbing 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milkweed/</a:t>
                      </a:r>
                      <a:r>
                        <a:rPr lang="en-US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sandvine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dock 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wild mustards 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jointed goatgrass 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oxeye daisy 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treacle 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black nightshade complex 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perennial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sowthistle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wild carrot 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black 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bindweed/wild 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buckwheat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giant foxtail 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morning 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glory/purple 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moonflower 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velvetleaf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cheat 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hedge bindweed 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butterprint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hairy chess 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dodder 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cocklebur 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buckthorn plantain 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pennycress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545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Norm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2156</TotalTime>
  <Words>440</Words>
  <Application>Microsoft Office PowerPoint</Application>
  <PresentationFormat>On-screen Show (4:3)</PresentationFormat>
  <Paragraphs>122</Paragraphs>
  <Slides>12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Marsh, Scott</dc:creator>
  <cp:lastModifiedBy>Marsh, Scott</cp:lastModifiedBy>
  <cp:revision>64</cp:revision>
  <dcterms:created xsi:type="dcterms:W3CDTF">2016-11-02T21:11:08Z</dcterms:created>
  <dcterms:modified xsi:type="dcterms:W3CDTF">2017-11-28T17:48:38Z</dcterms:modified>
</cp:coreProperties>
</file>