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77" r:id="rId3"/>
    <p:sldId id="279" r:id="rId4"/>
    <p:sldId id="257" r:id="rId5"/>
    <p:sldId id="260" r:id="rId6"/>
    <p:sldId id="283" r:id="rId7"/>
    <p:sldId id="259" r:id="rId8"/>
    <p:sldId id="282" r:id="rId9"/>
    <p:sldId id="280" r:id="rId10"/>
    <p:sldId id="276" r:id="rId11"/>
    <p:sldId id="258" r:id="rId12"/>
    <p:sldId id="264" r:id="rId13"/>
    <p:sldId id="268" r:id="rId14"/>
    <p:sldId id="281" r:id="rId15"/>
    <p:sldId id="269" r:id="rId16"/>
    <p:sldId id="265" r:id="rId17"/>
    <p:sldId id="266" r:id="rId18"/>
    <p:sldId id="267" r:id="rId19"/>
    <p:sldId id="284" r:id="rId20"/>
    <p:sldId id="285" r:id="rId21"/>
    <p:sldId id="270" r:id="rId22"/>
    <p:sldId id="271" r:id="rId2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3623" autoAdjust="0"/>
  </p:normalViewPr>
  <p:slideViewPr>
    <p:cSldViewPr snapToGrid="0">
      <p:cViewPr>
        <p:scale>
          <a:sx n="60" d="100"/>
          <a:sy n="60" d="100"/>
        </p:scale>
        <p:origin x="2130" y="7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D76CA99-1798-4A8A-A318-C614C32519A4}" type="datetimeFigureOut">
              <a:rPr lang="en-US" smtClean="0"/>
              <a:t>11/28/2017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E35D45B-5620-452D-8B46-7B7C6F700BF4}" type="slidenum">
              <a:rPr lang="en-US" smtClean="0"/>
              <a:t>‹#›</a:t>
            </a:fld>
            <a:endParaRPr lang="en-US"/>
          </a:p>
        </p:txBody>
      </p:sp>
    </p:spTree>
    <p:extLst>
      <p:ext uri="{BB962C8B-B14F-4D97-AF65-F5344CB8AC3E}">
        <p14:creationId xmlns:p14="http://schemas.microsoft.com/office/powerpoint/2010/main" val="3630613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think most</a:t>
            </a:r>
            <a:r>
              <a:rPr lang="en-US" baseline="0" dirty="0" smtClean="0"/>
              <a:t> of you know already: </a:t>
            </a:r>
            <a:r>
              <a:rPr lang="en-US" dirty="0" err="1" smtClean="0"/>
              <a:t>Cheatgrass</a:t>
            </a:r>
            <a:r>
              <a:rPr lang="en-US" dirty="0" smtClean="0"/>
              <a:t> and </a:t>
            </a:r>
            <a:r>
              <a:rPr lang="en-US" dirty="0" err="1" smtClean="0"/>
              <a:t>medusahead</a:t>
            </a:r>
            <a:r>
              <a:rPr lang="en-US" dirty="0" smtClean="0"/>
              <a:t> invasions have contributed to the degradation or pose a serious threat to Great Basin ecosystems, and control measures are needed.  </a:t>
            </a:r>
          </a:p>
          <a:p>
            <a:endParaRPr lang="en-US" dirty="0" smtClean="0"/>
          </a:p>
          <a:p>
            <a:r>
              <a:rPr lang="en-US" dirty="0" smtClean="0"/>
              <a:t>These exotic annuals have altered the environment, particularly fire regimes, to their benefit over native perennials….feedbacks like this combine with variable weather to create one of the most significant and challenging invasive plant and restoration challenges in the world.</a:t>
            </a:r>
            <a:endParaRPr lang="en-US" dirty="0"/>
          </a:p>
        </p:txBody>
      </p:sp>
      <p:sp>
        <p:nvSpPr>
          <p:cNvPr id="4" name="Slide Number Placeholder 3"/>
          <p:cNvSpPr>
            <a:spLocks noGrp="1"/>
          </p:cNvSpPr>
          <p:nvPr>
            <p:ph type="sldNum" sz="quarter" idx="10"/>
          </p:nvPr>
        </p:nvSpPr>
        <p:spPr/>
        <p:txBody>
          <a:bodyPr/>
          <a:lstStyle/>
          <a:p>
            <a:fld id="{2E35D45B-5620-452D-8B46-7B7C6F700BF4}" type="slidenum">
              <a:rPr lang="en-US" smtClean="0"/>
              <a:t>1</a:t>
            </a:fld>
            <a:endParaRPr lang="en-US"/>
          </a:p>
        </p:txBody>
      </p:sp>
    </p:spTree>
    <p:extLst>
      <p:ext uri="{BB962C8B-B14F-4D97-AF65-F5344CB8AC3E}">
        <p14:creationId xmlns:p14="http://schemas.microsoft.com/office/powerpoint/2010/main" val="3185681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three strains</a:t>
            </a:r>
            <a:r>
              <a:rPr lang="en-US" baseline="0" dirty="0" smtClean="0"/>
              <a:t> of Pseudomonas </a:t>
            </a:r>
            <a:r>
              <a:rPr lang="en-US" baseline="0" dirty="0" err="1" smtClean="0"/>
              <a:t>fluorescens</a:t>
            </a:r>
            <a:r>
              <a:rPr lang="en-US" baseline="0" dirty="0" smtClean="0"/>
              <a:t> that have been isolated with the goal of weed suppression.</a:t>
            </a:r>
          </a:p>
          <a:p>
            <a:endParaRPr lang="en-US" baseline="0" dirty="0" smtClean="0"/>
          </a:p>
          <a:p>
            <a:r>
              <a:rPr lang="en-US" baseline="0" dirty="0" smtClean="0"/>
              <a:t>D7 is the first strain isolated by Ann Kennedy in 1989 and it is by far the best studied of all the strains.  It has been through the EPA registration process for </a:t>
            </a:r>
            <a:r>
              <a:rPr lang="en-US" baseline="0" dirty="0" err="1" smtClean="0"/>
              <a:t>bioherbicide</a:t>
            </a:r>
            <a:r>
              <a:rPr lang="en-US" baseline="0" dirty="0" smtClean="0"/>
              <a:t> (this registration process involves things like ensuring lack of toxicity for aquatic organisms, bees, etc. – it does not include a test of efficacy) and was licensed to Northwest Agricultural Products, which was later acquired by </a:t>
            </a:r>
            <a:r>
              <a:rPr lang="en-US" baseline="0" dirty="0" err="1" smtClean="0"/>
              <a:t>Verdesian</a:t>
            </a:r>
            <a:r>
              <a:rPr lang="en-US" baseline="0" dirty="0" smtClean="0"/>
              <a:t> Life Sciences.  </a:t>
            </a:r>
          </a:p>
          <a:p>
            <a:endParaRPr lang="en-US" baseline="0" dirty="0" smtClean="0"/>
          </a:p>
          <a:p>
            <a:r>
              <a:rPr lang="en-US" baseline="0" dirty="0" smtClean="0"/>
              <a:t>ACK55 is another strain isolated more recently (2001) by Ann Kennedy.  It is currently working its way through the EPA process and may be available in time to spray next fall.</a:t>
            </a:r>
          </a:p>
          <a:p>
            <a:endParaRPr lang="en-US" baseline="0" dirty="0" smtClean="0"/>
          </a:p>
          <a:p>
            <a:r>
              <a:rPr lang="en-US" baseline="0" dirty="0" smtClean="0"/>
              <a:t>MB906 is manufactured by </a:t>
            </a:r>
            <a:r>
              <a:rPr lang="en-US" baseline="0" dirty="0" err="1" smtClean="0"/>
              <a:t>Biowest</a:t>
            </a:r>
            <a:r>
              <a:rPr lang="en-US" baseline="0" dirty="0" smtClean="0"/>
              <a:t> in Nampa and is labeled as a soil amendment rather than a </a:t>
            </a:r>
            <a:r>
              <a:rPr lang="en-US" baseline="0" dirty="0" err="1" smtClean="0"/>
              <a:t>bioherbicide</a:t>
            </a:r>
            <a:r>
              <a:rPr lang="en-US" baseline="0" dirty="0" smtClean="0"/>
              <a:t>.   This means it has not undergone any EPA testing.  The label states that it is to be applied with herbicide.  Oregon and Idaho have both issued stop sale orders on this product.  </a:t>
            </a:r>
            <a:r>
              <a:rPr lang="en-US" baseline="0" dirty="0" err="1" smtClean="0"/>
              <a:t>Biowest</a:t>
            </a:r>
            <a:r>
              <a:rPr lang="en-US" baseline="0" dirty="0" smtClean="0"/>
              <a:t> is continuing to make MB906 available for those allowed to buy it while working on a </a:t>
            </a:r>
            <a:r>
              <a:rPr lang="en-US" baseline="0" dirty="0" err="1" smtClean="0"/>
              <a:t>bioherbicide</a:t>
            </a:r>
            <a:r>
              <a:rPr lang="en-US" baseline="0" dirty="0" smtClean="0"/>
              <a:t> label for a new WSB product.</a:t>
            </a:r>
            <a:endParaRPr lang="en-US" dirty="0"/>
          </a:p>
        </p:txBody>
      </p:sp>
      <p:sp>
        <p:nvSpPr>
          <p:cNvPr id="4" name="Slide Number Placeholder 3"/>
          <p:cNvSpPr>
            <a:spLocks noGrp="1"/>
          </p:cNvSpPr>
          <p:nvPr>
            <p:ph type="sldNum" sz="quarter" idx="10"/>
          </p:nvPr>
        </p:nvSpPr>
        <p:spPr/>
        <p:txBody>
          <a:bodyPr/>
          <a:lstStyle/>
          <a:p>
            <a:fld id="{2E35D45B-5620-452D-8B46-7B7C6F700BF4}" type="slidenum">
              <a:rPr lang="en-US" smtClean="0"/>
              <a:t>11</a:t>
            </a:fld>
            <a:endParaRPr lang="en-US"/>
          </a:p>
        </p:txBody>
      </p:sp>
    </p:spTree>
    <p:extLst>
      <p:ext uri="{BB962C8B-B14F-4D97-AF65-F5344CB8AC3E}">
        <p14:creationId xmlns:p14="http://schemas.microsoft.com/office/powerpoint/2010/main" val="162400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WSB coordination project emerged from conversations my boss Matt </a:t>
            </a:r>
            <a:r>
              <a:rPr lang="en-US" baseline="0" dirty="0" err="1" smtClean="0"/>
              <a:t>Germino</a:t>
            </a:r>
            <a:r>
              <a:rPr lang="en-US" baseline="0" dirty="0" smtClean="0"/>
              <a:t> had with Rick Lee and Gina Ramos, the national BLM weed program leads, about the need coordinate information on existing work with WSB in order to have a collective understanding of what information is or will be available (and when), identify gaps, and bring efficiency.  </a:t>
            </a:r>
            <a:endParaRPr lang="en-US" dirty="0" smtClean="0"/>
          </a:p>
          <a:p>
            <a:endParaRPr lang="en-US" dirty="0" smtClean="0"/>
          </a:p>
          <a:p>
            <a:pPr defTabSz="931774"/>
            <a:r>
              <a:rPr lang="en-US" dirty="0" smtClean="0"/>
              <a:t>My role in this project has been to help gather information about the use of weed-suppressive</a:t>
            </a:r>
            <a:r>
              <a:rPr lang="en-US" baseline="0" dirty="0" smtClean="0"/>
              <a:t> bacteria across the Western US and to connect the researchers and managers working with it to exchange ideas and share results.</a:t>
            </a:r>
          </a:p>
          <a:p>
            <a:pPr defTabSz="931774"/>
            <a:endParaRPr lang="en-US" baseline="0" dirty="0" smtClean="0"/>
          </a:p>
          <a:p>
            <a:pPr defTabSz="931774"/>
            <a:r>
              <a:rPr lang="en-US" baseline="0" dirty="0" smtClean="0"/>
              <a:t>I have been in touch with many of you in that capacity to ask you about applications you’ve been doing and to add them to a spreadsheet I’ve been collating and to add you to the network of researchers and managers working with WSB.</a:t>
            </a:r>
          </a:p>
          <a:p>
            <a:pPr defTabSz="931774"/>
            <a:endParaRPr lang="en-US" baseline="0" dirty="0" smtClean="0"/>
          </a:p>
          <a:p>
            <a:pPr defTabSz="931774"/>
            <a:r>
              <a:rPr lang="en-US" baseline="0" dirty="0" smtClean="0"/>
              <a:t>It’s been a lot of fun talking with folks and learning what they’re up to, and it’s been particularly interesting to hear from folks who’ve been at it a little longer and are beginning to see results.  What particularly strikes me is the variation in responses – for example, I spoke with </a:t>
            </a:r>
          </a:p>
          <a:p>
            <a:pPr defTabSz="931774"/>
            <a:endParaRPr lang="en-US" baseline="0" dirty="0" smtClean="0"/>
          </a:p>
          <a:p>
            <a:pPr defTabSz="931774"/>
            <a:r>
              <a:rPr lang="en-US" baseline="0" dirty="0" smtClean="0"/>
              <a:t>To me, this makes our collective results all the more critical to helping sort out where, when, and why these bacteria successfully control weeds.</a:t>
            </a:r>
          </a:p>
          <a:p>
            <a:endParaRPr lang="en-US" dirty="0"/>
          </a:p>
        </p:txBody>
      </p:sp>
      <p:sp>
        <p:nvSpPr>
          <p:cNvPr id="4" name="Slide Number Placeholder 3"/>
          <p:cNvSpPr>
            <a:spLocks noGrp="1"/>
          </p:cNvSpPr>
          <p:nvPr>
            <p:ph type="sldNum" sz="quarter" idx="10"/>
          </p:nvPr>
        </p:nvSpPr>
        <p:spPr/>
        <p:txBody>
          <a:bodyPr/>
          <a:lstStyle/>
          <a:p>
            <a:fld id="{2E35D45B-5620-452D-8B46-7B7C6F700BF4}" type="slidenum">
              <a:rPr lang="en-US" smtClean="0"/>
              <a:t>12</a:t>
            </a:fld>
            <a:endParaRPr lang="en-US"/>
          </a:p>
        </p:txBody>
      </p:sp>
    </p:spTree>
    <p:extLst>
      <p:ext uri="{BB962C8B-B14F-4D97-AF65-F5344CB8AC3E}">
        <p14:creationId xmlns:p14="http://schemas.microsoft.com/office/powerpoint/2010/main" val="101549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I’d like to give</a:t>
            </a:r>
            <a:r>
              <a:rPr lang="en-US" baseline="0" dirty="0" smtClean="0"/>
              <a:t> you a very brief overview of our findings to date from the coordination project:</a:t>
            </a:r>
          </a:p>
          <a:p>
            <a:endParaRPr lang="en-US" baseline="0" dirty="0" smtClean="0"/>
          </a:p>
          <a:p>
            <a:r>
              <a:rPr lang="en-US" baseline="0" dirty="0" smtClean="0"/>
              <a:t>We have tallied 48 projects – 34 of these are manager trials, and these total more than 30,000 acres and occur throughout the western US (click)</a:t>
            </a:r>
          </a:p>
          <a:p>
            <a:r>
              <a:rPr lang="en-US" baseline="0" dirty="0" smtClean="0"/>
              <a:t>With respect to the three elements – controls, replication, and monitoring: we can only confirm that 16 of these trials definitely have some comparable untreated areas either inside or just outside WSB-treated areas.  14 of these trials combined herbicide and WSB but only about ½ of them also separated these treatments out individually.  Only 5 of these have replication within sites, but, the many trials considered collectively comprise among-site replication.  22 are doing some kind of quantitative monitoring (click).  Just a few, though have all 3 elements. (click)</a:t>
            </a:r>
          </a:p>
          <a:p>
            <a:endParaRPr lang="en-US" baseline="0" dirty="0" smtClean="0"/>
          </a:p>
          <a:p>
            <a:r>
              <a:rPr lang="en-US" baseline="0" dirty="0" smtClean="0"/>
              <a:t>We’ve also tallied 14 scientific studies, which do have controls, replication (sometimes within sites, sometimes among sites, sometimes both), and monitoring. (click)</a:t>
            </a:r>
          </a:p>
          <a:p>
            <a:endParaRPr lang="en-US" baseline="0" dirty="0" smtClean="0"/>
          </a:p>
          <a:p>
            <a:r>
              <a:rPr lang="en-US" baseline="0" dirty="0" smtClean="0"/>
              <a:t>This table shows that the majority of studies have focused on D7, with only two including MB906, while there have been at least 13 manager trials with MB906.  (click)</a:t>
            </a:r>
          </a:p>
          <a:p>
            <a:endParaRPr lang="en-US" baseline="0" dirty="0" smtClean="0"/>
          </a:p>
          <a:p>
            <a:r>
              <a:rPr lang="en-US" baseline="0" dirty="0" smtClean="0"/>
              <a:t>This figure shows the number of studies (blue) or management trials (red) on the y axis for each time period on the x axis, and you can see that the number of manager trials has boomed in the past two years, reflecting the recent commercial availability of MB906.  However, despite the fact that 7 studies were completed between 2001 and 2013, there exists to date only one peer-reviewed publication on the effects of weed suppressive bacteria in rangeland ecosystems.   We therefore very much hope to see more published information in the next several years.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32A7918-A374-4CCE-A7DE-5446C664AE1C}" type="slidenum">
              <a:rPr lang="en-US" smtClean="0"/>
              <a:t>13</a:t>
            </a:fld>
            <a:endParaRPr lang="en-US"/>
          </a:p>
        </p:txBody>
      </p:sp>
    </p:spTree>
    <p:extLst>
      <p:ext uri="{BB962C8B-B14F-4D97-AF65-F5344CB8AC3E}">
        <p14:creationId xmlns:p14="http://schemas.microsoft.com/office/powerpoint/2010/main" val="1197355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especially with the rollout of MB906 prior to much if any study, turns out you all are doing the research whether you meant to or not, which means I will now give my stump speech on the three critical elements needed to learn from a study or manager trial:  controls, replication, and monitoring.  </a:t>
            </a:r>
          </a:p>
          <a:p>
            <a:endParaRPr lang="en-US" baseline="0" dirty="0" smtClean="0"/>
          </a:p>
          <a:p>
            <a:r>
              <a:rPr lang="en-US" baseline="0" dirty="0" smtClean="0"/>
              <a:t>I’ll talk about each of these three elements in my next few slides and at the same time give examples from studies or manager trials here in Idaho</a:t>
            </a:r>
            <a:endParaRPr lang="en-US" dirty="0" smtClean="0"/>
          </a:p>
          <a:p>
            <a:endParaRPr lang="en-US" dirty="0"/>
          </a:p>
        </p:txBody>
      </p:sp>
      <p:sp>
        <p:nvSpPr>
          <p:cNvPr id="4" name="Slide Number Placeholder 3"/>
          <p:cNvSpPr>
            <a:spLocks noGrp="1"/>
          </p:cNvSpPr>
          <p:nvPr>
            <p:ph type="sldNum" sz="quarter" idx="10"/>
          </p:nvPr>
        </p:nvSpPr>
        <p:spPr/>
        <p:txBody>
          <a:bodyPr/>
          <a:lstStyle/>
          <a:p>
            <a:fld id="{2E35D45B-5620-452D-8B46-7B7C6F700BF4}" type="slidenum">
              <a:rPr lang="en-US" smtClean="0"/>
              <a:t>15</a:t>
            </a:fld>
            <a:endParaRPr lang="en-US"/>
          </a:p>
        </p:txBody>
      </p:sp>
    </p:spTree>
    <p:extLst>
      <p:ext uri="{BB962C8B-B14F-4D97-AF65-F5344CB8AC3E}">
        <p14:creationId xmlns:p14="http://schemas.microsoft.com/office/powerpoint/2010/main" val="1067347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1" dirty="0" smtClean="0"/>
          </a:p>
          <a:p>
            <a:pPr defTabSz="931774">
              <a:defRPr/>
            </a:pPr>
            <a:endParaRPr lang="en-US" b="1" dirty="0" smtClean="0"/>
          </a:p>
          <a:p>
            <a:pPr defTabSz="931774">
              <a:defRPr/>
            </a:pPr>
            <a:r>
              <a:rPr lang="en-US" b="1" dirty="0" smtClean="0"/>
              <a:t>Controls</a:t>
            </a:r>
            <a:r>
              <a:rPr lang="en-US" dirty="0" smtClean="0"/>
              <a:t> – by controls I mean comparable</a:t>
            </a:r>
            <a:r>
              <a:rPr lang="en-US" baseline="0" dirty="0" smtClean="0"/>
              <a:t> </a:t>
            </a:r>
            <a:r>
              <a:rPr lang="en-US" dirty="0" smtClean="0"/>
              <a:t>untreated areas</a:t>
            </a:r>
          </a:p>
          <a:p>
            <a:pPr defTabSz="931774">
              <a:defRPr/>
            </a:pPr>
            <a:endParaRPr lang="en-US" dirty="0" smtClean="0"/>
          </a:p>
          <a:p>
            <a:pPr defTabSz="931774">
              <a:defRPr/>
            </a:pPr>
            <a:r>
              <a:rPr lang="en-US" dirty="0" smtClean="0"/>
              <a:t>Studies generally have control</a:t>
            </a:r>
            <a:r>
              <a:rPr lang="en-US" baseline="0" dirty="0" smtClean="0"/>
              <a:t> plots built in, but manager trials do not always -- d</a:t>
            </a:r>
            <a:r>
              <a:rPr lang="en-US" dirty="0" smtClean="0"/>
              <a:t>ifferent</a:t>
            </a:r>
            <a:r>
              <a:rPr lang="en-US" baseline="0" dirty="0" smtClean="0"/>
              <a:t> managers have used different methods to create control plots – everything from looking at areas just outside treated areas, to temporarily turning off an ATV or helicopter sprayer</a:t>
            </a:r>
          </a:p>
          <a:p>
            <a:pPr defTabSz="931774">
              <a:defRPr/>
            </a:pPr>
            <a:endParaRPr lang="en-US" baseline="0" dirty="0" smtClean="0"/>
          </a:p>
          <a:p>
            <a:pPr defTabSz="931774">
              <a:defRPr/>
            </a:pPr>
            <a:r>
              <a:rPr lang="en-US" dirty="0" smtClean="0"/>
              <a:t>If multiple treatments are combined, then a complete set of controls</a:t>
            </a:r>
            <a:r>
              <a:rPr lang="en-US" baseline="0" dirty="0" smtClean="0"/>
              <a:t> must include</a:t>
            </a:r>
            <a:r>
              <a:rPr lang="en-US" dirty="0" smtClean="0"/>
              <a:t> each individual treatment alone in addition to completely untreated areas (For example – if bacteria and herbicide are applied together, a complete set of controls includes bacteria only</a:t>
            </a:r>
            <a:r>
              <a:rPr lang="en-US" baseline="0" dirty="0" smtClean="0"/>
              <a:t> and </a:t>
            </a:r>
            <a:r>
              <a:rPr lang="en-US" dirty="0" smtClean="0"/>
              <a:t>herbicide only</a:t>
            </a:r>
            <a:r>
              <a:rPr lang="en-US" baseline="0" dirty="0" smtClean="0"/>
              <a:t> in addition to</a:t>
            </a:r>
            <a:r>
              <a:rPr lang="en-US" dirty="0" smtClean="0"/>
              <a:t> no treatment)</a:t>
            </a:r>
            <a:r>
              <a:rPr lang="en-US" baseline="0" dirty="0" smtClean="0"/>
              <a:t>.  </a:t>
            </a:r>
          </a:p>
          <a:p>
            <a:pPr defTabSz="931774">
              <a:defRPr/>
            </a:pPr>
            <a:endParaRPr lang="en-US" dirty="0" smtClean="0"/>
          </a:p>
          <a:p>
            <a:pPr defTabSz="931774">
              <a:defRPr/>
            </a:pPr>
            <a:r>
              <a:rPr lang="en-US" dirty="0" smtClean="0"/>
              <a:t>I’d</a:t>
            </a:r>
            <a:r>
              <a:rPr lang="en-US" baseline="0" dirty="0" smtClean="0"/>
              <a:t> like to give you an example of how USGS worked with IDFG to get a full set of controls into a large scale management operation.  After a 2016 wildfire, Krista </a:t>
            </a:r>
            <a:r>
              <a:rPr lang="en-US" baseline="0" dirty="0" err="1" smtClean="0"/>
              <a:t>Biorn</a:t>
            </a:r>
            <a:r>
              <a:rPr lang="en-US" baseline="0" dirty="0" smtClean="0"/>
              <a:t> at the Boise River Wildlife Management Area notified us of her plans to treat 1200 acres with tank-mixed MB906+imazapic via helicopter. (click)  We were able to work with Fish and Game to spread three tarps along each of six pre-existing vegetation transects within the fire and spray boundary to block the combined spray. (click) After spraying, we removed the tarps and left one in each set untreated, sprayed another with </a:t>
            </a:r>
            <a:r>
              <a:rPr lang="en-US" baseline="0" dirty="0" err="1" smtClean="0"/>
              <a:t>imazapic</a:t>
            </a:r>
            <a:r>
              <a:rPr lang="en-US" baseline="0" dirty="0" smtClean="0"/>
              <a:t> only, and sprayed the third with MB906 only.  (click)</a:t>
            </a:r>
          </a:p>
          <a:p>
            <a:pPr defTabSz="931774">
              <a:defRPr/>
            </a:pPr>
            <a:endParaRPr lang="en-US" baseline="0" dirty="0" smtClean="0"/>
          </a:p>
          <a:p>
            <a:pPr defTabSz="931774">
              <a:defRPr/>
            </a:pPr>
            <a:r>
              <a:rPr lang="en-US" baseline="0" dirty="0" smtClean="0"/>
              <a:t>The photo on the lower right shows an unsprayed plot within the Imazapic+MB906 matrix.</a:t>
            </a:r>
            <a:endParaRPr lang="en-US" dirty="0" smtClean="0"/>
          </a:p>
          <a:p>
            <a:endParaRPr lang="en-US" dirty="0"/>
          </a:p>
        </p:txBody>
      </p:sp>
      <p:sp>
        <p:nvSpPr>
          <p:cNvPr id="4" name="Slide Number Placeholder 3"/>
          <p:cNvSpPr>
            <a:spLocks noGrp="1"/>
          </p:cNvSpPr>
          <p:nvPr>
            <p:ph type="sldNum" sz="quarter" idx="10"/>
          </p:nvPr>
        </p:nvSpPr>
        <p:spPr/>
        <p:txBody>
          <a:bodyPr/>
          <a:lstStyle/>
          <a:p>
            <a:fld id="{532A7918-A374-4CCE-A7DE-5446C664AE1C}" type="slidenum">
              <a:rPr lang="en-US" smtClean="0"/>
              <a:t>16</a:t>
            </a:fld>
            <a:endParaRPr lang="en-US"/>
          </a:p>
        </p:txBody>
      </p:sp>
    </p:spTree>
    <p:extLst>
      <p:ext uri="{BB962C8B-B14F-4D97-AF65-F5344CB8AC3E}">
        <p14:creationId xmlns:p14="http://schemas.microsoft.com/office/powerpoint/2010/main" val="1751993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Another critical</a:t>
            </a:r>
            <a:r>
              <a:rPr lang="en-US" b="0" baseline="0" dirty="0" smtClean="0"/>
              <a:t> element needed to make it possible to learn from studies and manager trials is replication, by which I mean treating (and leaving controls) both for multiple sites and for multiple plots within a site.</a:t>
            </a:r>
            <a:endParaRPr lang="en-US" b="0" dirty="0" smtClean="0"/>
          </a:p>
          <a:p>
            <a:endParaRPr lang="en-US" b="0" dirty="0" smtClean="0"/>
          </a:p>
          <a:p>
            <a:r>
              <a:rPr lang="en-US" b="0" dirty="0" smtClean="0"/>
              <a:t>Replication is needed to </a:t>
            </a:r>
            <a:r>
              <a:rPr lang="en-US" b="0" baseline="0" dirty="0" smtClean="0"/>
              <a:t>establish repeatability and also to characterize variability, the plus minus, if you will.  If I want to compare a treatment against a control, for example, I need an measure of variability for each to help me understand whether the difference between them is significant or not.</a:t>
            </a:r>
            <a:endParaRPr lang="en-US" b="0" dirty="0" smtClean="0"/>
          </a:p>
          <a:p>
            <a:endParaRPr lang="en-US" b="1" dirty="0" smtClean="0"/>
          </a:p>
          <a:p>
            <a:r>
              <a:rPr lang="en-US" dirty="0" smtClean="0"/>
              <a:t>I’d like to share an example of fantastic within-site replication</a:t>
            </a:r>
            <a:r>
              <a:rPr lang="en-US" baseline="0" dirty="0" smtClean="0"/>
              <a:t> for a manager trial at the </a:t>
            </a:r>
            <a:r>
              <a:rPr lang="en-US" baseline="0" dirty="0" err="1" smtClean="0"/>
              <a:t>Tex</a:t>
            </a:r>
            <a:r>
              <a:rPr lang="en-US" baseline="0" dirty="0" smtClean="0"/>
              <a:t> Creek Wildlife Management Area in Southeastern Idaho.  After a wildfire burned the area in summer of 2016, Fish and Game sprayed 6800 acres with MB906 in multiple non-contiguous patches (the pink “</a:t>
            </a:r>
            <a:r>
              <a:rPr lang="en-US" baseline="0" dirty="0" err="1" smtClean="0"/>
              <a:t>cheatgrass</a:t>
            </a:r>
            <a:r>
              <a:rPr lang="en-US" baseline="0" dirty="0" smtClean="0"/>
              <a:t> treatment” patches on this map).  They then stripped in herbicide  (</a:t>
            </a:r>
            <a:r>
              <a:rPr lang="en-US" baseline="0" dirty="0" err="1" smtClean="0"/>
              <a:t>imazapic</a:t>
            </a:r>
            <a:r>
              <a:rPr lang="en-US" baseline="0" dirty="0" smtClean="0"/>
              <a:t>) in 90 </a:t>
            </a:r>
            <a:r>
              <a:rPr lang="en-US" baseline="0" dirty="0" err="1" smtClean="0"/>
              <a:t>ft</a:t>
            </a:r>
            <a:r>
              <a:rPr lang="en-US" baseline="0" dirty="0" smtClean="0"/>
              <a:t> wide strips (like the ones shown on the lower map) in 8 different locations that were treated with MB906 and also at another 8 locations that were not treated.  They set up monitoring transects (the x’s on the map) and measured cover in both the herbicide-treated plots (the 1’s on the map) and also adjacent plots not treated with herbicide (the zeros on the map).  Matt and I have enjoyed consulting with these guys, and we are looking forward to seeing their results – this is going to be very informative.</a:t>
            </a:r>
            <a:endParaRPr lang="en-US" dirty="0"/>
          </a:p>
        </p:txBody>
      </p:sp>
      <p:sp>
        <p:nvSpPr>
          <p:cNvPr id="4" name="Slide Number Placeholder 3"/>
          <p:cNvSpPr>
            <a:spLocks noGrp="1"/>
          </p:cNvSpPr>
          <p:nvPr>
            <p:ph type="sldNum" sz="quarter" idx="10"/>
          </p:nvPr>
        </p:nvSpPr>
        <p:spPr/>
        <p:txBody>
          <a:bodyPr/>
          <a:lstStyle/>
          <a:p>
            <a:fld id="{532A7918-A374-4CCE-A7DE-5446C664AE1C}" type="slidenum">
              <a:rPr lang="en-US" smtClean="0"/>
              <a:t>17</a:t>
            </a:fld>
            <a:endParaRPr lang="en-US"/>
          </a:p>
        </p:txBody>
      </p:sp>
    </p:spTree>
    <p:extLst>
      <p:ext uri="{BB962C8B-B14F-4D97-AF65-F5344CB8AC3E}">
        <p14:creationId xmlns:p14="http://schemas.microsoft.com/office/powerpoint/2010/main" val="2290957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dirty="0" smtClean="0"/>
              <a:t>The third</a:t>
            </a:r>
            <a:r>
              <a:rPr lang="en-US" b="0" baseline="0" dirty="0" smtClean="0"/>
              <a:t> critical element needed to learn from a study or management trial is monitoring – results must be quantified if they are to be shared with other managers and researchers and thereby contribute to our collective knowledge</a:t>
            </a:r>
          </a:p>
          <a:p>
            <a:pPr defTabSz="931774">
              <a:defRPr/>
            </a:pPr>
            <a:endParaRPr lang="en-US" b="0" baseline="0" dirty="0" smtClean="0"/>
          </a:p>
          <a:p>
            <a:pPr defTabSz="931774">
              <a:defRPr/>
            </a:pPr>
            <a:r>
              <a:rPr lang="en-US" b="0" baseline="0" dirty="0" smtClean="0"/>
              <a:t>A variety of monitoring methods exist, many of them are concerned with measuring either 1) cover 2) density</a:t>
            </a:r>
          </a:p>
          <a:p>
            <a:pPr defTabSz="931774">
              <a:defRPr/>
            </a:pPr>
            <a:endParaRPr lang="en-US" b="0" baseline="0" dirty="0" smtClean="0"/>
          </a:p>
          <a:p>
            <a:pPr defTabSz="931774">
              <a:defRPr/>
            </a:pPr>
            <a:r>
              <a:rPr lang="en-US" b="0" baseline="0" dirty="0" smtClean="0"/>
              <a:t>I’ll talk just briefly about a couple of the most commonly used methods in the studies and manager trials we have heard of. (click) One method is to take downward facing photos of the ground surface with a camera mounted on a pole and then use a free software program called sample point to quantify the area covered by each species.  Work in our lab has shown that this goes much better if the person analyzing the photo has a list of the species in the photo. </a:t>
            </a:r>
          </a:p>
          <a:p>
            <a:pPr defTabSz="931774">
              <a:defRPr/>
            </a:pPr>
            <a:r>
              <a:rPr lang="en-US" b="0" baseline="0" dirty="0" smtClean="0"/>
              <a:t>Another method is line point intercept (LPI).  With this method, a pin flag is dropped at a point and all species that it touches are recorded.  This is repeated many times, either within a frame or along a transect.</a:t>
            </a:r>
          </a:p>
          <a:p>
            <a:endParaRPr lang="en-US" dirty="0" smtClean="0"/>
          </a:p>
          <a:p>
            <a:r>
              <a:rPr lang="en-US" dirty="0" smtClean="0"/>
              <a:t>I have included websites for a couple of useful monitoring resources on this slide (click).  One link is to sample point,</a:t>
            </a:r>
            <a:r>
              <a:rPr lang="en-US" baseline="0" dirty="0" smtClean="0"/>
              <a:t> free software for image analysis.  The other is a link to DIMA </a:t>
            </a:r>
            <a:endParaRPr lang="en-US" dirty="0" smtClean="0"/>
          </a:p>
          <a:p>
            <a:endParaRPr lang="en-US" dirty="0" smtClean="0"/>
          </a:p>
          <a:p>
            <a:r>
              <a:rPr lang="en-US" baseline="0" dirty="0" smtClean="0"/>
              <a:t>This graph shows an example of cover data we collected in a study I am leading with Matt </a:t>
            </a:r>
            <a:r>
              <a:rPr lang="en-US" baseline="0" dirty="0" err="1" smtClean="0"/>
              <a:t>Germino</a:t>
            </a:r>
            <a:r>
              <a:rPr lang="en-US" baseline="0" dirty="0" smtClean="0"/>
              <a:t> and the Idaho Sage Grouse Action Team, installed in fall of 2016 in SW Idaho.  This study includes many treatments (listed here along the x axis)– two strains of Pseudomonas bacteria (D7 and MB906), two herbicides (</a:t>
            </a:r>
            <a:r>
              <a:rPr lang="en-US" baseline="0" dirty="0" err="1" smtClean="0"/>
              <a:t>imazapic</a:t>
            </a:r>
            <a:r>
              <a:rPr lang="en-US" baseline="0" dirty="0" smtClean="0"/>
              <a:t> and rimsulfuron), and it also includes tilling with a drill seeder to work the bacteria in.  This study is replicated at three sites with three replicates per treatment at each site. This graph shows </a:t>
            </a:r>
            <a:r>
              <a:rPr lang="en-US" baseline="0" dirty="0" err="1" smtClean="0"/>
              <a:t>cheatgrass</a:t>
            </a:r>
            <a:r>
              <a:rPr lang="en-US" baseline="0" dirty="0" smtClean="0"/>
              <a:t> cover in late spring of the first year after treatment at one site.  Untreated plots and those treated only with bacteria have </a:t>
            </a:r>
            <a:r>
              <a:rPr lang="en-US" baseline="0" dirty="0" err="1" smtClean="0"/>
              <a:t>cheatgrass</a:t>
            </a:r>
            <a:r>
              <a:rPr lang="en-US" baseline="0" dirty="0" smtClean="0"/>
              <a:t> cover around 80%, while plots treated with herbicide have </a:t>
            </a:r>
            <a:r>
              <a:rPr lang="en-US" baseline="0" dirty="0" err="1" smtClean="0"/>
              <a:t>cheatgrass</a:t>
            </a:r>
            <a:r>
              <a:rPr lang="en-US" baseline="0" dirty="0" smtClean="0"/>
              <a:t> cover of 20% or less.  </a:t>
            </a:r>
            <a:r>
              <a:rPr lang="en-US" dirty="0"/>
              <a:t>I should emphasize, though, that this is just preliminary year 1 data for one site only…stay tuned for updates from this project.</a:t>
            </a:r>
          </a:p>
          <a:p>
            <a:endParaRPr lang="en-US" baseline="0" dirty="0" smtClean="0"/>
          </a:p>
        </p:txBody>
      </p:sp>
      <p:sp>
        <p:nvSpPr>
          <p:cNvPr id="4" name="Slide Number Placeholder 3"/>
          <p:cNvSpPr>
            <a:spLocks noGrp="1"/>
          </p:cNvSpPr>
          <p:nvPr>
            <p:ph type="sldNum" sz="quarter" idx="10"/>
          </p:nvPr>
        </p:nvSpPr>
        <p:spPr/>
        <p:txBody>
          <a:bodyPr/>
          <a:lstStyle/>
          <a:p>
            <a:fld id="{532A7918-A374-4CCE-A7DE-5446C664AE1C}" type="slidenum">
              <a:rPr lang="en-US" smtClean="0"/>
              <a:t>18</a:t>
            </a:fld>
            <a:endParaRPr lang="en-US"/>
          </a:p>
        </p:txBody>
      </p:sp>
    </p:spTree>
    <p:extLst>
      <p:ext uri="{BB962C8B-B14F-4D97-AF65-F5344CB8AC3E}">
        <p14:creationId xmlns:p14="http://schemas.microsoft.com/office/powerpoint/2010/main" val="1536390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dirty="0" smtClean="0"/>
              <a:t>The third</a:t>
            </a:r>
            <a:r>
              <a:rPr lang="en-US" b="0" baseline="0" dirty="0" smtClean="0"/>
              <a:t> critical element needed to learn from a study or management trial is monitoring – results must be quantified if they are to be shared with other managers and researchers and thereby contribute to our collective knowledge</a:t>
            </a:r>
          </a:p>
          <a:p>
            <a:pPr defTabSz="931774">
              <a:defRPr/>
            </a:pPr>
            <a:endParaRPr lang="en-US" b="0" baseline="0" dirty="0" smtClean="0"/>
          </a:p>
          <a:p>
            <a:pPr defTabSz="931774">
              <a:defRPr/>
            </a:pPr>
            <a:r>
              <a:rPr lang="en-US" b="0" baseline="0" dirty="0" smtClean="0"/>
              <a:t>A variety of monitoring methods exist, many of them are concerned with measuring either 1) cover 2) density</a:t>
            </a:r>
          </a:p>
          <a:p>
            <a:pPr defTabSz="931774">
              <a:defRPr/>
            </a:pPr>
            <a:endParaRPr lang="en-US" b="0" baseline="0" dirty="0" smtClean="0"/>
          </a:p>
          <a:p>
            <a:pPr defTabSz="931774">
              <a:defRPr/>
            </a:pPr>
            <a:r>
              <a:rPr lang="en-US" b="0" baseline="0" dirty="0" smtClean="0"/>
              <a:t>I’ll talk just briefly about a couple of the most commonly used methods in the studies and manager trials we have heard of. (click) One method is to take downward facing photos of the ground surface with a camera mounted on a pole and then use a free software program called sample point to quantify the area covered by each species.  Work in our lab has shown that this goes much better if the person analyzing the photo has a list of the species in the photo. </a:t>
            </a:r>
          </a:p>
          <a:p>
            <a:pPr defTabSz="931774">
              <a:defRPr/>
            </a:pPr>
            <a:r>
              <a:rPr lang="en-US" b="0" baseline="0" dirty="0" smtClean="0"/>
              <a:t>Another method is line point intercept (LPI).  With this method, a pin flag is dropped at a point and all species that it touches are recorded.  This is repeated many times, either within a frame or along a transect.</a:t>
            </a:r>
          </a:p>
          <a:p>
            <a:endParaRPr lang="en-US" dirty="0" smtClean="0"/>
          </a:p>
          <a:p>
            <a:r>
              <a:rPr lang="en-US" dirty="0" smtClean="0"/>
              <a:t>I have included websites for a couple of useful monitoring resources on this slide (click).  One link is to sample point,</a:t>
            </a:r>
            <a:r>
              <a:rPr lang="en-US" baseline="0" dirty="0" smtClean="0"/>
              <a:t> free software for image analysis.  The other is a link to DIMA </a:t>
            </a:r>
            <a:endParaRPr lang="en-US" dirty="0" smtClean="0"/>
          </a:p>
          <a:p>
            <a:endParaRPr lang="en-US" dirty="0" smtClean="0"/>
          </a:p>
          <a:p>
            <a:r>
              <a:rPr lang="en-US" baseline="0" dirty="0" smtClean="0"/>
              <a:t>This graph shows an example of cover data we collected in a study I am leading with Matt </a:t>
            </a:r>
            <a:r>
              <a:rPr lang="en-US" baseline="0" dirty="0" err="1" smtClean="0"/>
              <a:t>Germino</a:t>
            </a:r>
            <a:r>
              <a:rPr lang="en-US" baseline="0" dirty="0" smtClean="0"/>
              <a:t> and the Idaho Sage Grouse Action Team, installed in fall of 2016 in SW Idaho.  This study includes many treatments (listed here along the x axis)– two strains of Pseudomonas bacteria (D7 and MB906), two herbicides (</a:t>
            </a:r>
            <a:r>
              <a:rPr lang="en-US" baseline="0" dirty="0" err="1" smtClean="0"/>
              <a:t>imazapic</a:t>
            </a:r>
            <a:r>
              <a:rPr lang="en-US" baseline="0" dirty="0" smtClean="0"/>
              <a:t> and rimsulfuron), and it also includes tilling with a drill seeder to work the bacteria in.  This study is replicated at three sites with three replicates per treatment at each site. This graph shows </a:t>
            </a:r>
            <a:r>
              <a:rPr lang="en-US" baseline="0" dirty="0" err="1" smtClean="0"/>
              <a:t>cheatgrass</a:t>
            </a:r>
            <a:r>
              <a:rPr lang="en-US" baseline="0" dirty="0" smtClean="0"/>
              <a:t> cover in late spring of the first year after treatment at one site.  Untreated plots and those treated only with bacteria have </a:t>
            </a:r>
            <a:r>
              <a:rPr lang="en-US" baseline="0" dirty="0" err="1" smtClean="0"/>
              <a:t>cheatgrass</a:t>
            </a:r>
            <a:r>
              <a:rPr lang="en-US" baseline="0" dirty="0" smtClean="0"/>
              <a:t> cover around 80%, while plots treated with herbicide have </a:t>
            </a:r>
            <a:r>
              <a:rPr lang="en-US" baseline="0" dirty="0" err="1" smtClean="0"/>
              <a:t>cheatgrass</a:t>
            </a:r>
            <a:r>
              <a:rPr lang="en-US" baseline="0" dirty="0" smtClean="0"/>
              <a:t> cover of 20% or less.  </a:t>
            </a:r>
            <a:r>
              <a:rPr lang="en-US" dirty="0"/>
              <a:t>I should emphasize, though, that this is just preliminary year 1 data for one site only…stay tuned for updates from this project.</a:t>
            </a:r>
          </a:p>
          <a:p>
            <a:endParaRPr lang="en-US" baseline="0" dirty="0" smtClean="0"/>
          </a:p>
        </p:txBody>
      </p:sp>
      <p:sp>
        <p:nvSpPr>
          <p:cNvPr id="4" name="Slide Number Placeholder 3"/>
          <p:cNvSpPr>
            <a:spLocks noGrp="1"/>
          </p:cNvSpPr>
          <p:nvPr>
            <p:ph type="sldNum" sz="quarter" idx="10"/>
          </p:nvPr>
        </p:nvSpPr>
        <p:spPr/>
        <p:txBody>
          <a:bodyPr/>
          <a:lstStyle/>
          <a:p>
            <a:fld id="{532A7918-A374-4CCE-A7DE-5446C664AE1C}" type="slidenum">
              <a:rPr lang="en-US" smtClean="0"/>
              <a:t>19</a:t>
            </a:fld>
            <a:endParaRPr lang="en-US"/>
          </a:p>
        </p:txBody>
      </p:sp>
    </p:spTree>
    <p:extLst>
      <p:ext uri="{BB962C8B-B14F-4D97-AF65-F5344CB8AC3E}">
        <p14:creationId xmlns:p14="http://schemas.microsoft.com/office/powerpoint/2010/main" val="2762258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D45B-5620-452D-8B46-7B7C6F700BF4}" type="slidenum">
              <a:rPr lang="en-US" smtClean="0"/>
              <a:t>21</a:t>
            </a:fld>
            <a:endParaRPr lang="en-US"/>
          </a:p>
        </p:txBody>
      </p:sp>
    </p:spTree>
    <p:extLst>
      <p:ext uri="{BB962C8B-B14F-4D97-AF65-F5344CB8AC3E}">
        <p14:creationId xmlns:p14="http://schemas.microsoft.com/office/powerpoint/2010/main" val="863303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Finally -- please feel free to get in touch with questions and ideas and please let us know if you are aware of or involved in WSB studies or manager trials we have not yet tallied</a:t>
            </a:r>
            <a:r>
              <a:rPr lang="en-US" baseline="0" dirty="0" smtClean="0"/>
              <a:t> or just</a:t>
            </a:r>
            <a:endParaRPr lang="en-US" dirty="0" smtClean="0"/>
          </a:p>
          <a:p>
            <a:endParaRPr lang="en-US" dirty="0" smtClean="0"/>
          </a:p>
          <a:p>
            <a:pPr defTabSz="931774"/>
            <a:r>
              <a:rPr lang="en-US" baseline="0" dirty="0" smtClean="0"/>
              <a:t>Finally, we know there are more manager trials (and perhaps also a study or two) out there that we have not yet tallied, and we encourage you to get in contact with us to get connected with the community of other researchers and managers working with WSB.</a:t>
            </a:r>
            <a:endParaRPr lang="en-US" dirty="0" smtClean="0"/>
          </a:p>
          <a:p>
            <a:endParaRPr lang="en-US" dirty="0"/>
          </a:p>
        </p:txBody>
      </p:sp>
      <p:sp>
        <p:nvSpPr>
          <p:cNvPr id="4" name="Slide Number Placeholder 3"/>
          <p:cNvSpPr>
            <a:spLocks noGrp="1"/>
          </p:cNvSpPr>
          <p:nvPr>
            <p:ph type="sldNum" sz="quarter" idx="10"/>
          </p:nvPr>
        </p:nvSpPr>
        <p:spPr/>
        <p:txBody>
          <a:bodyPr/>
          <a:lstStyle/>
          <a:p>
            <a:fld id="{2E35D45B-5620-452D-8B46-7B7C6F700BF4}" type="slidenum">
              <a:rPr lang="en-US" smtClean="0"/>
              <a:t>22</a:t>
            </a:fld>
            <a:endParaRPr lang="en-US"/>
          </a:p>
        </p:txBody>
      </p:sp>
    </p:spTree>
    <p:extLst>
      <p:ext uri="{BB962C8B-B14F-4D97-AF65-F5344CB8AC3E}">
        <p14:creationId xmlns:p14="http://schemas.microsoft.com/office/powerpoint/2010/main" val="3193081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some introductory points to get us started:</a:t>
            </a:r>
          </a:p>
          <a:p>
            <a:endParaRPr lang="en-US" dirty="0"/>
          </a:p>
          <a:p>
            <a:r>
              <a:rPr lang="en-US" dirty="0"/>
              <a:t>Managers and scientists are hopeful that strains of the bacterium </a:t>
            </a:r>
            <a:r>
              <a:rPr lang="en-US" i="1" dirty="0"/>
              <a:t>Pseudomonas </a:t>
            </a:r>
            <a:r>
              <a:rPr lang="en-US" i="1" dirty="0" err="1"/>
              <a:t>fluorescens</a:t>
            </a:r>
            <a:r>
              <a:rPr lang="en-US" dirty="0"/>
              <a:t> that have been selected for their weed-suppressive properties in laboratory, greenhouse and </a:t>
            </a:r>
            <a:r>
              <a:rPr lang="en-US" dirty="0" smtClean="0"/>
              <a:t>wheat-field </a:t>
            </a:r>
            <a:r>
              <a:rPr lang="en-US" dirty="0"/>
              <a:t>trials will also be able to selectively inhibit root growth of annual weeds in more complex rangeland </a:t>
            </a:r>
            <a:r>
              <a:rPr lang="en-US" dirty="0" smtClean="0"/>
              <a:t>ecosystems.</a:t>
            </a:r>
            <a:endParaRPr lang="en-US" dirty="0"/>
          </a:p>
          <a:p>
            <a:endParaRPr lang="en-US" dirty="0"/>
          </a:p>
          <a:p>
            <a:r>
              <a:rPr lang="en-US" dirty="0" smtClean="0"/>
              <a:t>Weed-suppressive </a:t>
            </a:r>
            <a:r>
              <a:rPr lang="en-US" dirty="0"/>
              <a:t>bacteria (WSB) are now commercially available in many states and have been applied on tens of thousands of </a:t>
            </a:r>
            <a:r>
              <a:rPr lang="en-US" dirty="0" smtClean="0"/>
              <a:t>acres, </a:t>
            </a:r>
            <a:r>
              <a:rPr lang="en-US" dirty="0"/>
              <a:t>yet results are variable and largely unpublished, </a:t>
            </a:r>
            <a:r>
              <a:rPr lang="en-US" dirty="0" err="1" smtClean="0"/>
              <a:t>andmuch</a:t>
            </a:r>
            <a:r>
              <a:rPr lang="en-US" dirty="0" smtClean="0"/>
              <a:t> </a:t>
            </a:r>
            <a:r>
              <a:rPr lang="en-US" dirty="0"/>
              <a:t>remains to be understood about when, where and why WSB are or are not effective. </a:t>
            </a:r>
          </a:p>
          <a:p>
            <a:endParaRPr lang="en-US" dirty="0"/>
          </a:p>
          <a:p>
            <a:pPr defTabSz="924458"/>
            <a:r>
              <a:rPr lang="en-US" dirty="0"/>
              <a:t>The proper way to introduce a control measure for exotic plants such as herbicides is to first test that they are effective in decreasing the target exotic, in this case exotic annual grasses, and that non-target impacts are minimal.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WSB are not well tested, in spite of their availability.  In a very real sense, the cart has been put before the horse!  Not the most efficient way to proceed, but fortunately a small number of individuals have risen up to try to correct the situation and get the horsepower of scientific</a:t>
            </a:r>
            <a:r>
              <a:rPr lang="en-US" baseline="0" dirty="0" smtClean="0"/>
              <a:t> guidelines in front or at least alongside the cart.</a:t>
            </a:r>
            <a:r>
              <a:rPr lang="en-US" dirty="0" smtClean="0"/>
              <a:t> </a:t>
            </a:r>
          </a:p>
          <a:p>
            <a:endParaRPr lang="en-US" dirty="0"/>
          </a:p>
          <a:p>
            <a:pPr defTabSz="924458">
              <a:defRPr/>
            </a:pPr>
            <a:r>
              <a:rPr lang="en-US" dirty="0"/>
              <a:t>Any land management action will require taking some </a:t>
            </a:r>
            <a:r>
              <a:rPr lang="en-US" dirty="0" smtClean="0"/>
              <a:t>risk in light of uncertainty,</a:t>
            </a:r>
            <a:r>
              <a:rPr lang="en-US" baseline="0" dirty="0" smtClean="0"/>
              <a:t> and our presentations convey how our different managers and researchers are trying to deal with uncertainty in WSB effects</a:t>
            </a:r>
            <a:endParaRPr lang="en-US" dirty="0"/>
          </a:p>
          <a:p>
            <a:endParaRPr lang="en-US" dirty="0"/>
          </a:p>
          <a:p>
            <a:r>
              <a:rPr lang="en-US" dirty="0"/>
              <a:t>Here are a few points to consider for our discussion on WSB</a:t>
            </a:r>
          </a:p>
          <a:p>
            <a:endParaRPr lang="en-US" dirty="0"/>
          </a:p>
          <a:p>
            <a:endParaRPr lang="en-US" dirty="0"/>
          </a:p>
        </p:txBody>
      </p:sp>
      <p:sp>
        <p:nvSpPr>
          <p:cNvPr id="4" name="Slide Number Placeholder 3"/>
          <p:cNvSpPr>
            <a:spLocks noGrp="1"/>
          </p:cNvSpPr>
          <p:nvPr>
            <p:ph type="sldNum" sz="quarter" idx="10"/>
          </p:nvPr>
        </p:nvSpPr>
        <p:spPr/>
        <p:txBody>
          <a:bodyPr/>
          <a:lstStyle/>
          <a:p>
            <a:fld id="{D5C768F2-7905-4A85-954D-AB2C767AF04C}" type="slidenum">
              <a:rPr lang="en-US" smtClean="0"/>
              <a:t>2</a:t>
            </a:fld>
            <a:endParaRPr lang="en-US"/>
          </a:p>
        </p:txBody>
      </p:sp>
    </p:spTree>
    <p:extLst>
      <p:ext uri="{BB962C8B-B14F-4D97-AF65-F5344CB8AC3E}">
        <p14:creationId xmlns:p14="http://schemas.microsoft.com/office/powerpoint/2010/main" val="1746558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35D45B-5620-452D-8B46-7B7C6F700BF4}" type="slidenum">
              <a:rPr lang="en-US" smtClean="0"/>
              <a:t>3</a:t>
            </a:fld>
            <a:endParaRPr lang="en-US"/>
          </a:p>
        </p:txBody>
      </p:sp>
    </p:spTree>
    <p:extLst>
      <p:ext uri="{BB962C8B-B14F-4D97-AF65-F5344CB8AC3E}">
        <p14:creationId xmlns:p14="http://schemas.microsoft.com/office/powerpoint/2010/main" val="2617988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Pseudomonas fluorescens</a:t>
            </a:r>
            <a:r>
              <a:rPr lang="en-US" baseline="0" dirty="0" smtClean="0"/>
              <a:t> is a bacteria that is commonly occurring in soil and water.  Different strains of this bacteria have been cultivated for use in a variety of applications, including biocontrol of invasive zebra and quagga mussels.  </a:t>
            </a:r>
          </a:p>
          <a:p>
            <a:endParaRPr lang="en-US" baseline="0" dirty="0" smtClean="0"/>
          </a:p>
          <a:p>
            <a:r>
              <a:rPr lang="en-US" baseline="0" dirty="0" smtClean="0"/>
              <a:t>Weed suppressive strains were isolated by Dr. Ann Kennedy and colleagues in the late 1980’s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E35D45B-5620-452D-8B46-7B7C6F700BF4}" type="slidenum">
              <a:rPr lang="en-US" smtClean="0"/>
              <a:t>4</a:t>
            </a:fld>
            <a:endParaRPr lang="en-US"/>
          </a:p>
        </p:txBody>
      </p:sp>
    </p:spTree>
    <p:extLst>
      <p:ext uri="{BB962C8B-B14F-4D97-AF65-F5344CB8AC3E}">
        <p14:creationId xmlns:p14="http://schemas.microsoft.com/office/powerpoint/2010/main" val="3812434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Back in the late 1980’s/ early 1990’s Dr. Ann Kennedy and her colleagues at ARS in Pullman, WA sifted through more than a thousand of strains of bacteria they isolated from Eastern Washington wheat field soils.  Strains that inhibited germination of </a:t>
            </a:r>
            <a:r>
              <a:rPr lang="en-US" baseline="0" dirty="0" err="1" smtClean="0"/>
              <a:t>cheatgrass</a:t>
            </a:r>
            <a:r>
              <a:rPr lang="en-US" baseline="0" dirty="0" smtClean="0"/>
              <a:t> but not root growth of winter wheat seed in petri dishes were further tested in growth chamber studies.  The most promising of these were then tested in three </a:t>
            </a:r>
            <a:r>
              <a:rPr lang="en-US" baseline="0" dirty="0" err="1" smtClean="0"/>
              <a:t>wheatfields</a:t>
            </a:r>
            <a:r>
              <a:rPr lang="en-US" baseline="0" dirty="0" smtClean="0"/>
              <a:t> with variable but generally promising results after one year of treatment, and the D7 strain came out on top.  </a:t>
            </a:r>
          </a:p>
          <a:p>
            <a:pPr defTabSz="931774">
              <a:defRPr/>
            </a:pPr>
            <a:endParaRPr lang="en-US" baseline="0" dirty="0" smtClean="0"/>
          </a:p>
          <a:p>
            <a:pPr defTabSz="931774">
              <a:defRPr/>
            </a:pPr>
            <a:r>
              <a:rPr lang="en-US" dirty="0" smtClean="0"/>
              <a:t>Subsequent</a:t>
            </a:r>
            <a:r>
              <a:rPr lang="en-US" baseline="0" dirty="0" smtClean="0"/>
              <a:t> laboratory studies showed that D7 acted by producing a compound that selectively inhibited root growth of </a:t>
            </a:r>
            <a:r>
              <a:rPr lang="en-US" baseline="0" dirty="0" err="1" smtClean="0"/>
              <a:t>cheatgrass</a:t>
            </a:r>
            <a:r>
              <a:rPr lang="en-US" baseline="0" dirty="0" smtClean="0"/>
              <a:t>.</a:t>
            </a:r>
          </a:p>
          <a:p>
            <a:pPr defTabSz="931774">
              <a:defRPr/>
            </a:pPr>
            <a:endParaRPr lang="en-US" baseline="0" dirty="0" smtClean="0"/>
          </a:p>
          <a:p>
            <a:pPr defTabSz="931774">
              <a:defRPr/>
            </a:pPr>
            <a:r>
              <a:rPr lang="en-US" dirty="0" smtClean="0"/>
              <a:t>Further testing showed this strain to also be effective on </a:t>
            </a:r>
            <a:r>
              <a:rPr lang="en-US" dirty="0" err="1" smtClean="0"/>
              <a:t>medusahead</a:t>
            </a:r>
            <a:r>
              <a:rPr lang="en-US" dirty="0" smtClean="0"/>
              <a:t> (unpublished) and jointed goat grass (Kennedy and Stubbs 2007) while having little to no effect on a number of non-target plant species in one</a:t>
            </a:r>
            <a:r>
              <a:rPr lang="en-US" baseline="0" dirty="0" smtClean="0"/>
              <a:t> greenhouse study</a:t>
            </a:r>
            <a:r>
              <a:rPr lang="en-US" dirty="0" smtClean="0"/>
              <a:t> (Kennedy et al. 2001) </a:t>
            </a:r>
          </a:p>
          <a:p>
            <a:pPr defTabSz="931774">
              <a:defRPr/>
            </a:pPr>
            <a:endParaRPr lang="en-US" baseline="0" dirty="0" smtClean="0"/>
          </a:p>
          <a:p>
            <a:pPr defTabSz="931774">
              <a:defRPr/>
            </a:pPr>
            <a:endParaRPr lang="en-US" baseline="0" dirty="0" smtClean="0"/>
          </a:p>
          <a:p>
            <a:pPr defTabSz="931774">
              <a:defRPr/>
            </a:pPr>
            <a:r>
              <a:rPr lang="en-US" baseline="0" dirty="0" smtClean="0"/>
              <a:t>Extra info</a:t>
            </a:r>
          </a:p>
          <a:p>
            <a:pPr defTabSz="931774">
              <a:defRPr/>
            </a:pPr>
            <a:r>
              <a:rPr lang="en-US" dirty="0"/>
              <a:t>The herbicidal compound produced by the D7 strain was identified as a complex of </a:t>
            </a:r>
            <a:r>
              <a:rPr lang="en-US" dirty="0" err="1"/>
              <a:t>chromopeptides</a:t>
            </a:r>
            <a:r>
              <a:rPr lang="en-US" dirty="0"/>
              <a:t> and fatty acid esters in a lipopolysaccharide matrix (</a:t>
            </a:r>
            <a:r>
              <a:rPr lang="en-US" dirty="0" err="1"/>
              <a:t>Gurusiddaiah</a:t>
            </a:r>
            <a:r>
              <a:rPr lang="en-US" dirty="0"/>
              <a:t> et al. 1994).  This complex selectively inhibits root growth in </a:t>
            </a:r>
            <a:r>
              <a:rPr lang="en-US" i="1" dirty="0"/>
              <a:t>B. tectorum</a:t>
            </a:r>
            <a:r>
              <a:rPr lang="en-US" dirty="0"/>
              <a:t> via disruption of lipid synthesis and membrane integrity and not via disruption of cell division, respiration, protein synthesis, RNA synthesis, or DNA synthesis (</a:t>
            </a:r>
            <a:r>
              <a:rPr lang="en-US" dirty="0" err="1"/>
              <a:t>Tranel</a:t>
            </a:r>
            <a:r>
              <a:rPr lang="en-US" dirty="0"/>
              <a:t> et al. 1993b). </a:t>
            </a:r>
            <a:endParaRPr lang="en-US" dirty="0" smtClean="0"/>
          </a:p>
          <a:p>
            <a:pPr defTabSz="931774">
              <a:defRPr/>
            </a:pPr>
            <a:endParaRPr lang="en-US" baseline="0" dirty="0" smtClean="0"/>
          </a:p>
          <a:p>
            <a:pPr defTabSz="931774">
              <a:defRPr/>
            </a:pPr>
            <a:endParaRPr lang="en-US" dirty="0"/>
          </a:p>
        </p:txBody>
      </p:sp>
      <p:sp>
        <p:nvSpPr>
          <p:cNvPr id="4" name="Slide Number Placeholder 3"/>
          <p:cNvSpPr>
            <a:spLocks noGrp="1"/>
          </p:cNvSpPr>
          <p:nvPr>
            <p:ph type="sldNum" sz="quarter" idx="10"/>
          </p:nvPr>
        </p:nvSpPr>
        <p:spPr/>
        <p:txBody>
          <a:bodyPr/>
          <a:lstStyle/>
          <a:p>
            <a:fld id="{2E35D45B-5620-452D-8B46-7B7C6F700BF4}" type="slidenum">
              <a:rPr lang="en-US" smtClean="0"/>
              <a:t>5</a:t>
            </a:fld>
            <a:endParaRPr lang="en-US"/>
          </a:p>
        </p:txBody>
      </p:sp>
    </p:spTree>
    <p:extLst>
      <p:ext uri="{BB962C8B-B14F-4D97-AF65-F5344CB8AC3E}">
        <p14:creationId xmlns:p14="http://schemas.microsoft.com/office/powerpoint/2010/main" val="3795754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given all this research</a:t>
            </a:r>
            <a:r>
              <a:rPr lang="en-US" baseline="0" dirty="0" smtClean="0"/>
              <a:t> WSB</a:t>
            </a:r>
            <a:r>
              <a:rPr lang="en-US" dirty="0" smtClean="0"/>
              <a:t> sounds like a promising</a:t>
            </a:r>
            <a:r>
              <a:rPr lang="en-US" baseline="0" dirty="0" smtClean="0"/>
              <a:t> tool to try in rangelands, but rangelands are a lot more complex than petri dishes, greenhouses, or even </a:t>
            </a:r>
            <a:r>
              <a:rPr lang="en-US" baseline="0" dirty="0" err="1" smtClean="0"/>
              <a:t>wheatfields</a:t>
            </a:r>
            <a:r>
              <a:rPr lang="en-US" baseline="0" dirty="0" smtClean="0"/>
              <a:t>, with many more plant (and potentially also microbial) species in the mix.   Here’s one way to think about it:  if you put two boxers in a boxing ring, they’ll box, but if you put two boxers on opposite ends of a crowded subway car, the outcome is not quite as predictable….</a:t>
            </a:r>
          </a:p>
          <a:p>
            <a:endParaRPr lang="en-US" baseline="0" dirty="0" smtClean="0"/>
          </a:p>
          <a:p>
            <a:r>
              <a:rPr lang="en-US" baseline="0" dirty="0" smtClean="0"/>
              <a:t>Here are some of the questions that occur to us regarding use of weed-suppressive bacteria in rangelands:</a:t>
            </a:r>
          </a:p>
          <a:p>
            <a:endParaRPr lang="en-US" dirty="0" smtClean="0"/>
          </a:p>
          <a:p>
            <a:r>
              <a:rPr lang="en-US" dirty="0" smtClean="0"/>
              <a:t>Much</a:t>
            </a:r>
            <a:r>
              <a:rPr lang="en-US" baseline="0" dirty="0" smtClean="0"/>
              <a:t> information is needed and very little is available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E35D45B-5620-452D-8B46-7B7C6F700BF4}" type="slidenum">
              <a:rPr lang="en-US" smtClean="0"/>
              <a:t>6</a:t>
            </a:fld>
            <a:endParaRPr lang="en-US"/>
          </a:p>
        </p:txBody>
      </p:sp>
    </p:spTree>
    <p:extLst>
      <p:ext uri="{BB962C8B-B14F-4D97-AF65-F5344CB8AC3E}">
        <p14:creationId xmlns:p14="http://schemas.microsoft.com/office/powerpoint/2010/main" val="509354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given all this research</a:t>
            </a:r>
            <a:r>
              <a:rPr lang="en-US" baseline="0" dirty="0" smtClean="0"/>
              <a:t> WSB</a:t>
            </a:r>
            <a:r>
              <a:rPr lang="en-US" dirty="0" smtClean="0"/>
              <a:t> sounds like a promising</a:t>
            </a:r>
            <a:r>
              <a:rPr lang="en-US" baseline="0" dirty="0" smtClean="0"/>
              <a:t> tool to try in rangelands, but rangelands are a lot more complex than petri dishes, greenhouses, or even </a:t>
            </a:r>
            <a:r>
              <a:rPr lang="en-US" baseline="0" dirty="0" err="1" smtClean="0"/>
              <a:t>wheatfields</a:t>
            </a:r>
            <a:r>
              <a:rPr lang="en-US" baseline="0" dirty="0" smtClean="0"/>
              <a:t>, with many more plant (and potentially also microbial) species in the mix.   Here’s one way to think about it:  if you put two boxers in a boxing ring, they’ll box, but if you put two boxers on opposite ends of a crowded subway car, the outcome is not quite as predictable….</a:t>
            </a:r>
          </a:p>
          <a:p>
            <a:endParaRPr lang="en-US" baseline="0" dirty="0" smtClean="0"/>
          </a:p>
          <a:p>
            <a:r>
              <a:rPr lang="en-US" baseline="0" dirty="0" smtClean="0"/>
              <a:t>Here are some of the questions that occur to us regarding use of weed-suppressive bacteria in rangelands:</a:t>
            </a:r>
          </a:p>
          <a:p>
            <a:endParaRPr lang="en-US" dirty="0" smtClean="0"/>
          </a:p>
          <a:p>
            <a:r>
              <a:rPr lang="en-US" dirty="0" smtClean="0"/>
              <a:t>Much</a:t>
            </a:r>
            <a:r>
              <a:rPr lang="en-US" baseline="0" dirty="0" smtClean="0"/>
              <a:t> information is needed and very little is available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E35D45B-5620-452D-8B46-7B7C6F700BF4}" type="slidenum">
              <a:rPr lang="en-US" smtClean="0"/>
              <a:t>7</a:t>
            </a:fld>
            <a:endParaRPr lang="en-US"/>
          </a:p>
        </p:txBody>
      </p:sp>
    </p:spTree>
    <p:extLst>
      <p:ext uri="{BB962C8B-B14F-4D97-AF65-F5344CB8AC3E}">
        <p14:creationId xmlns:p14="http://schemas.microsoft.com/office/powerpoint/2010/main" val="1282329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given all this research</a:t>
            </a:r>
            <a:r>
              <a:rPr lang="en-US" baseline="0" dirty="0" smtClean="0"/>
              <a:t> WSB</a:t>
            </a:r>
            <a:r>
              <a:rPr lang="en-US" dirty="0" smtClean="0"/>
              <a:t> sounds like a promising</a:t>
            </a:r>
            <a:r>
              <a:rPr lang="en-US" baseline="0" dirty="0" smtClean="0"/>
              <a:t> tool to try in rangelands, but rangelands are a lot more complex than petri dishes, greenhouses, or even </a:t>
            </a:r>
            <a:r>
              <a:rPr lang="en-US" baseline="0" dirty="0" err="1" smtClean="0"/>
              <a:t>wheatfields</a:t>
            </a:r>
            <a:r>
              <a:rPr lang="en-US" baseline="0" dirty="0" smtClean="0"/>
              <a:t>, with many more plant (and potentially also microbial) species in the mix.   Here’s one way to think about it:  if you put two boxers in a boxing ring, they’ll box, but if you put two boxers on opposite ends of a crowded subway car, the outcome is not quite as predictable….</a:t>
            </a:r>
          </a:p>
          <a:p>
            <a:endParaRPr lang="en-US" baseline="0" dirty="0" smtClean="0"/>
          </a:p>
          <a:p>
            <a:r>
              <a:rPr lang="en-US" baseline="0" dirty="0" smtClean="0"/>
              <a:t>Here are some of the questions that occur to us regarding use of weed-suppressive bacteria in rangelands:</a:t>
            </a:r>
          </a:p>
          <a:p>
            <a:endParaRPr lang="en-US" dirty="0" smtClean="0"/>
          </a:p>
          <a:p>
            <a:r>
              <a:rPr lang="en-US" dirty="0" smtClean="0"/>
              <a:t>Much</a:t>
            </a:r>
            <a:r>
              <a:rPr lang="en-US" baseline="0" dirty="0" smtClean="0"/>
              <a:t> information is needed and very little is available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E35D45B-5620-452D-8B46-7B7C6F700BF4}" type="slidenum">
              <a:rPr lang="en-US" smtClean="0"/>
              <a:t>8</a:t>
            </a:fld>
            <a:endParaRPr lang="en-US"/>
          </a:p>
        </p:txBody>
      </p:sp>
    </p:spTree>
    <p:extLst>
      <p:ext uri="{BB962C8B-B14F-4D97-AF65-F5344CB8AC3E}">
        <p14:creationId xmlns:p14="http://schemas.microsoft.com/office/powerpoint/2010/main" val="1268028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answer these questions, researchers</a:t>
            </a:r>
            <a:r>
              <a:rPr lang="en-US" baseline="0" dirty="0" smtClean="0"/>
              <a:t> and managers are doing test applications at a variety of scales all over the Western US</a:t>
            </a:r>
            <a:endParaRPr lang="en-US" dirty="0" smtClean="0"/>
          </a:p>
          <a:p>
            <a:r>
              <a:rPr lang="en-US" dirty="0" smtClean="0"/>
              <a:t>Some spray bacteria </a:t>
            </a:r>
            <a:r>
              <a:rPr lang="en-US" baseline="0" dirty="0" smtClean="0"/>
              <a:t>directly on the soil surface, others coat seed that is then drilled or broadcast. </a:t>
            </a:r>
          </a:p>
          <a:p>
            <a:endParaRPr lang="en-US" baseline="0" dirty="0" smtClean="0"/>
          </a:p>
          <a:p>
            <a:r>
              <a:rPr lang="en-US" dirty="0" smtClean="0"/>
              <a:t>It is recommended that WSB be applied in fall when</a:t>
            </a:r>
            <a:r>
              <a:rPr lang="en-US" baseline="0" dirty="0" smtClean="0"/>
              <a:t> temperatures are cool (&lt;50F) and rain or snow is expected soon.   Getting the bacteria in contact with the soil is important and that has been achieved under different circumstances by burning or mowing prior to treatment, applying with extra water, or even </a:t>
            </a:r>
            <a:r>
              <a:rPr lang="en-US" baseline="0" dirty="0" err="1" smtClean="0"/>
              <a:t>discing</a:t>
            </a:r>
            <a:r>
              <a:rPr lang="en-US" baseline="0" dirty="0" smtClean="0"/>
              <a:t> to turn soil.  </a:t>
            </a:r>
          </a:p>
          <a:p>
            <a:endParaRPr lang="en-US" baseline="0" dirty="0" smtClean="0"/>
          </a:p>
          <a:p>
            <a:r>
              <a:rPr lang="en-US" baseline="0" dirty="0" smtClean="0"/>
              <a:t>As with any treatment designed to kill weeds, it is recommended that desirable plants be present or planted to fill the space left vacant by the weeds (otherwise, you may kill one invader only to open up space for an even less desirable invader) </a:t>
            </a:r>
            <a:endParaRPr lang="en-US" dirty="0"/>
          </a:p>
        </p:txBody>
      </p:sp>
      <p:sp>
        <p:nvSpPr>
          <p:cNvPr id="4" name="Slide Number Placeholder 3"/>
          <p:cNvSpPr>
            <a:spLocks noGrp="1"/>
          </p:cNvSpPr>
          <p:nvPr>
            <p:ph type="sldNum" sz="quarter" idx="10"/>
          </p:nvPr>
        </p:nvSpPr>
        <p:spPr/>
        <p:txBody>
          <a:bodyPr/>
          <a:lstStyle/>
          <a:p>
            <a:fld id="{2E35D45B-5620-452D-8B46-7B7C6F700BF4}" type="slidenum">
              <a:rPr lang="en-US" smtClean="0"/>
              <a:t>10</a:t>
            </a:fld>
            <a:endParaRPr lang="en-US"/>
          </a:p>
        </p:txBody>
      </p:sp>
    </p:spTree>
    <p:extLst>
      <p:ext uri="{BB962C8B-B14F-4D97-AF65-F5344CB8AC3E}">
        <p14:creationId xmlns:p14="http://schemas.microsoft.com/office/powerpoint/2010/main" val="4278774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CB7602D-2227-4CB7-9346-BA0A8A56B8FF}"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9D116-EF76-45A5-8B96-505353F4EDD8}" type="slidenum">
              <a:rPr lang="en-US" smtClean="0"/>
              <a:t>‹#›</a:t>
            </a:fld>
            <a:endParaRPr lang="en-US"/>
          </a:p>
        </p:txBody>
      </p:sp>
    </p:spTree>
    <p:extLst>
      <p:ext uri="{BB962C8B-B14F-4D97-AF65-F5344CB8AC3E}">
        <p14:creationId xmlns:p14="http://schemas.microsoft.com/office/powerpoint/2010/main" val="3319536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B7602D-2227-4CB7-9346-BA0A8A56B8FF}"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9D116-EF76-45A5-8B96-505353F4EDD8}" type="slidenum">
              <a:rPr lang="en-US" smtClean="0"/>
              <a:t>‹#›</a:t>
            </a:fld>
            <a:endParaRPr lang="en-US"/>
          </a:p>
        </p:txBody>
      </p:sp>
    </p:spTree>
    <p:extLst>
      <p:ext uri="{BB962C8B-B14F-4D97-AF65-F5344CB8AC3E}">
        <p14:creationId xmlns:p14="http://schemas.microsoft.com/office/powerpoint/2010/main" val="157108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B7602D-2227-4CB7-9346-BA0A8A56B8FF}"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9D116-EF76-45A5-8B96-505353F4EDD8}" type="slidenum">
              <a:rPr lang="en-US" smtClean="0"/>
              <a:t>‹#›</a:t>
            </a:fld>
            <a:endParaRPr lang="en-US"/>
          </a:p>
        </p:txBody>
      </p:sp>
    </p:spTree>
    <p:extLst>
      <p:ext uri="{BB962C8B-B14F-4D97-AF65-F5344CB8AC3E}">
        <p14:creationId xmlns:p14="http://schemas.microsoft.com/office/powerpoint/2010/main" val="4085272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B7602D-2227-4CB7-9346-BA0A8A56B8FF}"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9D116-EF76-45A5-8B96-505353F4EDD8}" type="slidenum">
              <a:rPr lang="en-US" smtClean="0"/>
              <a:t>‹#›</a:t>
            </a:fld>
            <a:endParaRPr lang="en-US"/>
          </a:p>
        </p:txBody>
      </p:sp>
    </p:spTree>
    <p:extLst>
      <p:ext uri="{BB962C8B-B14F-4D97-AF65-F5344CB8AC3E}">
        <p14:creationId xmlns:p14="http://schemas.microsoft.com/office/powerpoint/2010/main" val="3014190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CB7602D-2227-4CB7-9346-BA0A8A56B8FF}"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9D116-EF76-45A5-8B96-505353F4EDD8}" type="slidenum">
              <a:rPr lang="en-US" smtClean="0"/>
              <a:t>‹#›</a:t>
            </a:fld>
            <a:endParaRPr lang="en-US"/>
          </a:p>
        </p:txBody>
      </p:sp>
    </p:spTree>
    <p:extLst>
      <p:ext uri="{BB962C8B-B14F-4D97-AF65-F5344CB8AC3E}">
        <p14:creationId xmlns:p14="http://schemas.microsoft.com/office/powerpoint/2010/main" val="827369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B7602D-2227-4CB7-9346-BA0A8A56B8FF}"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9D116-EF76-45A5-8B96-505353F4EDD8}" type="slidenum">
              <a:rPr lang="en-US" smtClean="0"/>
              <a:t>‹#›</a:t>
            </a:fld>
            <a:endParaRPr lang="en-US"/>
          </a:p>
        </p:txBody>
      </p:sp>
    </p:spTree>
    <p:extLst>
      <p:ext uri="{BB962C8B-B14F-4D97-AF65-F5344CB8AC3E}">
        <p14:creationId xmlns:p14="http://schemas.microsoft.com/office/powerpoint/2010/main" val="1790282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CB7602D-2227-4CB7-9346-BA0A8A56B8FF}" type="datetimeFigureOut">
              <a:rPr lang="en-US" smtClean="0"/>
              <a:t>11/28/2017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E9D116-EF76-45A5-8B96-505353F4EDD8}" type="slidenum">
              <a:rPr lang="en-US" smtClean="0"/>
              <a:t>‹#›</a:t>
            </a:fld>
            <a:endParaRPr lang="en-US"/>
          </a:p>
        </p:txBody>
      </p:sp>
    </p:spTree>
    <p:extLst>
      <p:ext uri="{BB962C8B-B14F-4D97-AF65-F5344CB8AC3E}">
        <p14:creationId xmlns:p14="http://schemas.microsoft.com/office/powerpoint/2010/main" val="328203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CB7602D-2227-4CB7-9346-BA0A8A56B8FF}" type="datetimeFigureOut">
              <a:rPr lang="en-US" smtClean="0"/>
              <a:t>11/28/2017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E9D116-EF76-45A5-8B96-505353F4EDD8}" type="slidenum">
              <a:rPr lang="en-US" smtClean="0"/>
              <a:t>‹#›</a:t>
            </a:fld>
            <a:endParaRPr lang="en-US"/>
          </a:p>
        </p:txBody>
      </p:sp>
    </p:spTree>
    <p:extLst>
      <p:ext uri="{BB962C8B-B14F-4D97-AF65-F5344CB8AC3E}">
        <p14:creationId xmlns:p14="http://schemas.microsoft.com/office/powerpoint/2010/main" val="633858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7602D-2227-4CB7-9346-BA0A8A56B8FF}" type="datetimeFigureOut">
              <a:rPr lang="en-US" smtClean="0"/>
              <a:t>11/28/2017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E9D116-EF76-45A5-8B96-505353F4EDD8}" type="slidenum">
              <a:rPr lang="en-US" smtClean="0"/>
              <a:t>‹#›</a:t>
            </a:fld>
            <a:endParaRPr lang="en-US"/>
          </a:p>
        </p:txBody>
      </p:sp>
    </p:spTree>
    <p:extLst>
      <p:ext uri="{BB962C8B-B14F-4D97-AF65-F5344CB8AC3E}">
        <p14:creationId xmlns:p14="http://schemas.microsoft.com/office/powerpoint/2010/main" val="93173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CB7602D-2227-4CB7-9346-BA0A8A56B8FF}"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9D116-EF76-45A5-8B96-505353F4EDD8}" type="slidenum">
              <a:rPr lang="en-US" smtClean="0"/>
              <a:t>‹#›</a:t>
            </a:fld>
            <a:endParaRPr lang="en-US"/>
          </a:p>
        </p:txBody>
      </p:sp>
    </p:spTree>
    <p:extLst>
      <p:ext uri="{BB962C8B-B14F-4D97-AF65-F5344CB8AC3E}">
        <p14:creationId xmlns:p14="http://schemas.microsoft.com/office/powerpoint/2010/main" val="3918923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CB7602D-2227-4CB7-9346-BA0A8A56B8FF}"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9D116-EF76-45A5-8B96-505353F4EDD8}" type="slidenum">
              <a:rPr lang="en-US" smtClean="0"/>
              <a:t>‹#›</a:t>
            </a:fld>
            <a:endParaRPr lang="en-US"/>
          </a:p>
        </p:txBody>
      </p:sp>
    </p:spTree>
    <p:extLst>
      <p:ext uri="{BB962C8B-B14F-4D97-AF65-F5344CB8AC3E}">
        <p14:creationId xmlns:p14="http://schemas.microsoft.com/office/powerpoint/2010/main" val="4009583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B7602D-2227-4CB7-9346-BA0A8A56B8FF}" type="datetimeFigureOut">
              <a:rPr lang="en-US" smtClean="0"/>
              <a:t>11/28/2017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9D116-EF76-45A5-8B96-505353F4EDD8}" type="slidenum">
              <a:rPr lang="en-US" smtClean="0"/>
              <a:t>‹#›</a:t>
            </a:fld>
            <a:endParaRPr lang="en-US"/>
          </a:p>
        </p:txBody>
      </p:sp>
    </p:spTree>
    <p:extLst>
      <p:ext uri="{BB962C8B-B14F-4D97-AF65-F5344CB8AC3E}">
        <p14:creationId xmlns:p14="http://schemas.microsoft.com/office/powerpoint/2010/main" val="21526232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hyperlink" Target="http://www.samplepoint.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blazarus@usgs.gov"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g"/><Relationship Id="rId4" Type="http://schemas.openxmlformats.org/officeDocument/2006/relationships/hyperlink" Target="mailto:mgermino@usgs.gov"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25167"/>
          <a:stretch/>
        </p:blipFill>
        <p:spPr>
          <a:xfrm>
            <a:off x="4620670" y="1546272"/>
            <a:ext cx="4405343" cy="3311388"/>
          </a:xfrm>
          <a:prstGeom prst="rect">
            <a:avLst/>
          </a:prstGeom>
        </p:spPr>
      </p:pic>
      <p:sp>
        <p:nvSpPr>
          <p:cNvPr id="3" name="Subtitle 2"/>
          <p:cNvSpPr>
            <a:spLocks noGrp="1"/>
          </p:cNvSpPr>
          <p:nvPr>
            <p:ph type="subTitle" idx="1"/>
          </p:nvPr>
        </p:nvSpPr>
        <p:spPr>
          <a:xfrm>
            <a:off x="180938" y="4857660"/>
            <a:ext cx="8604319" cy="1655762"/>
          </a:xfrm>
        </p:spPr>
        <p:txBody>
          <a:bodyPr>
            <a:noAutofit/>
          </a:bodyPr>
          <a:lstStyle/>
          <a:p>
            <a:pPr algn="l">
              <a:lnSpc>
                <a:spcPct val="100000"/>
              </a:lnSpc>
              <a:spcBef>
                <a:spcPts val="0"/>
              </a:spcBef>
            </a:pPr>
            <a:r>
              <a:rPr lang="en-US" sz="3600" b="1" dirty="0" smtClean="0"/>
              <a:t>Matt Germino, </a:t>
            </a:r>
            <a:r>
              <a:rPr lang="en-US" sz="3600" dirty="0" err="1" smtClean="0"/>
              <a:t>Brynne</a:t>
            </a:r>
            <a:r>
              <a:rPr lang="en-US" sz="3600" dirty="0" smtClean="0"/>
              <a:t> Lazarus</a:t>
            </a:r>
          </a:p>
          <a:p>
            <a:pPr algn="l">
              <a:lnSpc>
                <a:spcPct val="100000"/>
              </a:lnSpc>
              <a:spcBef>
                <a:spcPts val="0"/>
              </a:spcBef>
            </a:pPr>
            <a:r>
              <a:rPr lang="en-US" sz="3600" dirty="0" smtClean="0"/>
              <a:t>US Geological Survey   </a:t>
            </a:r>
          </a:p>
          <a:p>
            <a:pPr algn="l">
              <a:lnSpc>
                <a:spcPct val="100000"/>
              </a:lnSpc>
              <a:spcBef>
                <a:spcPts val="0"/>
              </a:spcBef>
            </a:pPr>
            <a:r>
              <a:rPr lang="en-US" sz="2800" dirty="0" smtClean="0"/>
              <a:t>Forest and Rangeland </a:t>
            </a:r>
          </a:p>
          <a:p>
            <a:pPr algn="l">
              <a:lnSpc>
                <a:spcPct val="100000"/>
              </a:lnSpc>
              <a:spcBef>
                <a:spcPts val="0"/>
              </a:spcBef>
            </a:pPr>
            <a:r>
              <a:rPr lang="en-US" sz="2800" dirty="0" smtClean="0"/>
              <a:t>Ecosystem Science Center</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27867" b="29120"/>
          <a:stretch/>
        </p:blipFill>
        <p:spPr>
          <a:xfrm>
            <a:off x="6683503" y="5762535"/>
            <a:ext cx="2460497" cy="1058347"/>
          </a:xfrm>
          <a:prstGeom prst="rect">
            <a:avLst/>
          </a:prstGeom>
        </p:spPr>
      </p:pic>
      <p:sp>
        <p:nvSpPr>
          <p:cNvPr id="4" name="Title 3"/>
          <p:cNvSpPr>
            <a:spLocks noGrp="1"/>
          </p:cNvSpPr>
          <p:nvPr>
            <p:ph type="ctrTitle"/>
          </p:nvPr>
        </p:nvSpPr>
        <p:spPr>
          <a:xfrm>
            <a:off x="112109" y="-815423"/>
            <a:ext cx="8741979" cy="2387600"/>
          </a:xfrm>
        </p:spPr>
        <p:txBody>
          <a:bodyPr>
            <a:normAutofit/>
          </a:bodyPr>
          <a:lstStyle/>
          <a:p>
            <a:r>
              <a:rPr lang="en-US" sz="5000" b="1" dirty="0"/>
              <a:t>The weed-suppressive bacteria prospect in western rangelands</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3503" y="4943308"/>
            <a:ext cx="2342510" cy="78083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109" y="1527385"/>
            <a:ext cx="4679347" cy="3330275"/>
          </a:xfrm>
          <a:prstGeom prst="rect">
            <a:avLst/>
          </a:prstGeom>
        </p:spPr>
      </p:pic>
    </p:spTree>
    <p:extLst>
      <p:ext uri="{BB962C8B-B14F-4D97-AF65-F5344CB8AC3E}">
        <p14:creationId xmlns:p14="http://schemas.microsoft.com/office/powerpoint/2010/main" val="31701100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307" y="10492"/>
            <a:ext cx="7886700" cy="1325563"/>
          </a:xfrm>
        </p:spPr>
        <p:txBody>
          <a:bodyPr/>
          <a:lstStyle/>
          <a:p>
            <a:r>
              <a:rPr lang="en-US" dirty="0" smtClean="0"/>
              <a:t>How are WSB applied?</a:t>
            </a:r>
            <a:endParaRPr lang="en-US" dirty="0"/>
          </a:p>
        </p:txBody>
      </p:sp>
      <p:sp>
        <p:nvSpPr>
          <p:cNvPr id="4" name="TextBox 3"/>
          <p:cNvSpPr txBox="1"/>
          <p:nvPr/>
        </p:nvSpPr>
        <p:spPr>
          <a:xfrm>
            <a:off x="400438" y="945222"/>
            <a:ext cx="4149407" cy="6186309"/>
          </a:xfrm>
          <a:prstGeom prst="rect">
            <a:avLst/>
          </a:prstGeom>
          <a:noFill/>
        </p:spPr>
        <p:txBody>
          <a:bodyPr wrap="square" rtlCol="0">
            <a:spAutoFit/>
          </a:bodyPr>
          <a:lstStyle/>
          <a:p>
            <a:r>
              <a:rPr lang="en-US" sz="3200" dirty="0" smtClean="0"/>
              <a:t>Sprayed on surface as liquid or applied to seed</a:t>
            </a:r>
          </a:p>
          <a:p>
            <a:endParaRPr lang="en-US" sz="2400" dirty="0"/>
          </a:p>
          <a:p>
            <a:r>
              <a:rPr lang="en-US" sz="2400" dirty="0" smtClean="0"/>
              <a:t>Manufacturer’s recommendations:</a:t>
            </a:r>
          </a:p>
          <a:p>
            <a:r>
              <a:rPr lang="en-US" sz="2400" dirty="0" smtClean="0"/>
              <a:t>1) Apply in fall (&lt;50</a:t>
            </a:r>
            <a:r>
              <a:rPr lang="en-US" sz="2400" dirty="0" smtClean="0">
                <a:latin typeface="Calibri" panose="020F0502020204030204" pitchFamily="34" charset="0"/>
                <a:cs typeface="Calibri" panose="020F0502020204030204" pitchFamily="34" charset="0"/>
              </a:rPr>
              <a:t>°F) with 	moisture</a:t>
            </a:r>
          </a:p>
          <a:p>
            <a:r>
              <a:rPr lang="en-US" sz="2400" dirty="0" smtClean="0">
                <a:latin typeface="Calibri" panose="020F0502020204030204" pitchFamily="34" charset="0"/>
                <a:cs typeface="Calibri" panose="020F0502020204030204" pitchFamily="34" charset="0"/>
              </a:rPr>
              <a:t>2) Ensure contact with soil</a:t>
            </a:r>
          </a:p>
          <a:p>
            <a:r>
              <a:rPr lang="en-US" sz="2400" dirty="0" smtClean="0">
                <a:latin typeface="Calibri" panose="020F0502020204030204" pitchFamily="34" charset="0"/>
                <a:cs typeface="Calibri" panose="020F0502020204030204" pitchFamily="34" charset="0"/>
              </a:rPr>
              <a:t>3) Desirable plants needed   	(present or seeded)</a:t>
            </a:r>
          </a:p>
          <a:p>
            <a:r>
              <a:rPr lang="en-US" sz="2400" dirty="0" smtClean="0">
                <a:latin typeface="Calibri" panose="020F0502020204030204" pitchFamily="34" charset="0"/>
                <a:cs typeface="Calibri" panose="020F0502020204030204" pitchFamily="34" charset="0"/>
              </a:rPr>
              <a:t>4) Apply with herbicide (for 	some strains)</a:t>
            </a:r>
          </a:p>
          <a:p>
            <a:r>
              <a:rPr lang="en-US" sz="2400" dirty="0" smtClean="0">
                <a:latin typeface="Calibri" panose="020F0502020204030204" pitchFamily="34" charset="0"/>
                <a:cs typeface="Calibri" panose="020F0502020204030204" pitchFamily="34" charset="0"/>
              </a:rPr>
              <a:t>5) Be patient</a:t>
            </a:r>
          </a:p>
          <a:p>
            <a:endParaRPr lang="en-US" dirty="0" smtClean="0">
              <a:latin typeface="Calibri" panose="020F0502020204030204" pitchFamily="34" charset="0"/>
              <a:cs typeface="Calibri" panose="020F0502020204030204" pitchFamily="34" charset="0"/>
            </a:endParaRPr>
          </a:p>
          <a:p>
            <a:endParaRPr lang="en-US" dirty="0"/>
          </a:p>
        </p:txBody>
      </p:sp>
      <p:pic>
        <p:nvPicPr>
          <p:cNvPr id="6" name="Picture 5" descr="R:\loc\fire\ESR\ESR_OPS\Project_Tracking_Contracts\FY 2016\Broadcast Seeding\Broadcast Seeding #1\D7\D7 Mixing Test Photos 2015-11-10\IMG_1783.JPG"/>
          <p:cNvPicPr/>
          <p:nvPr/>
        </p:nvPicPr>
        <p:blipFill rotWithShape="1">
          <a:blip r:embed="rId3" cstate="print">
            <a:extLst>
              <a:ext uri="{28A0092B-C50C-407E-A947-70E740481C1C}">
                <a14:useLocalDpi xmlns:a14="http://schemas.microsoft.com/office/drawing/2010/main" val="0"/>
              </a:ext>
            </a:extLst>
          </a:blip>
          <a:srcRect r="3419"/>
          <a:stretch/>
        </p:blipFill>
        <p:spPr bwMode="auto">
          <a:xfrm>
            <a:off x="4549845" y="3794077"/>
            <a:ext cx="4143779" cy="2456597"/>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9845" y="1336054"/>
            <a:ext cx="4126719" cy="2321279"/>
          </a:xfrm>
          <a:prstGeom prst="rect">
            <a:avLst/>
          </a:prstGeom>
        </p:spPr>
      </p:pic>
      <p:sp>
        <p:nvSpPr>
          <p:cNvPr id="8" name="TextBox 7"/>
          <p:cNvSpPr txBox="1"/>
          <p:nvPr/>
        </p:nvSpPr>
        <p:spPr>
          <a:xfrm>
            <a:off x="6749950" y="6250674"/>
            <a:ext cx="1943674" cy="369332"/>
          </a:xfrm>
          <a:prstGeom prst="rect">
            <a:avLst/>
          </a:prstGeom>
          <a:noFill/>
        </p:spPr>
        <p:txBody>
          <a:bodyPr wrap="none" rtlCol="0">
            <a:spAutoFit/>
          </a:bodyPr>
          <a:lstStyle/>
          <a:p>
            <a:r>
              <a:rPr lang="en-US" dirty="0" smtClean="0"/>
              <a:t>Amy </a:t>
            </a:r>
            <a:r>
              <a:rPr lang="en-US" dirty="0" err="1" smtClean="0"/>
              <a:t>Stillman</a:t>
            </a:r>
            <a:r>
              <a:rPr lang="en-US" dirty="0" smtClean="0"/>
              <a:t>, BLM</a:t>
            </a:r>
            <a:endParaRPr lang="en-US" dirty="0"/>
          </a:p>
        </p:txBody>
      </p:sp>
    </p:spTree>
    <p:extLst>
      <p:ext uri="{BB962C8B-B14F-4D97-AF65-F5344CB8AC3E}">
        <p14:creationId xmlns:p14="http://schemas.microsoft.com/office/powerpoint/2010/main" val="129823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pPr algn="ctr"/>
            <a:r>
              <a:rPr lang="en-US" dirty="0" smtClean="0"/>
              <a:t>Current WSB strains</a:t>
            </a:r>
            <a:endParaRPr lang="en-US" dirty="0"/>
          </a:p>
        </p:txBody>
      </p:sp>
      <p:sp>
        <p:nvSpPr>
          <p:cNvPr id="3" name="Content Placeholder 2"/>
          <p:cNvSpPr>
            <a:spLocks noGrp="1"/>
          </p:cNvSpPr>
          <p:nvPr>
            <p:ph idx="1"/>
          </p:nvPr>
        </p:nvSpPr>
        <p:spPr>
          <a:xfrm>
            <a:off x="628650" y="1325563"/>
            <a:ext cx="8058150" cy="4851400"/>
          </a:xfrm>
        </p:spPr>
        <p:txBody>
          <a:bodyPr>
            <a:normAutofit fontScale="92500" lnSpcReduction="10000"/>
          </a:bodyPr>
          <a:lstStyle/>
          <a:p>
            <a:r>
              <a:rPr lang="en-US" sz="4400" dirty="0" smtClean="0">
                <a:latin typeface="Arial" panose="020B0604020202020204" pitchFamily="34" charset="0"/>
                <a:cs typeface="Arial" panose="020B0604020202020204" pitchFamily="34" charset="0"/>
              </a:rPr>
              <a:t>D7</a:t>
            </a:r>
            <a:r>
              <a:rPr lang="en-US"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Registered </a:t>
            </a:r>
            <a:r>
              <a:rPr lang="en-US" dirty="0" err="1" smtClean="0">
                <a:latin typeface="Arial" panose="020B0604020202020204" pitchFamily="34" charset="0"/>
                <a:cs typeface="Arial" panose="020B0604020202020204" pitchFamily="34" charset="0"/>
              </a:rPr>
              <a:t>bioherbicide</a:t>
            </a:r>
            <a:r>
              <a:rPr lang="en-US" dirty="0" smtClean="0">
                <a:latin typeface="Arial" panose="020B0604020202020204" pitchFamily="34" charset="0"/>
                <a:cs typeface="Arial" panose="020B0604020202020204" pitchFamily="34" charset="0"/>
              </a:rPr>
              <a:t>, via </a:t>
            </a:r>
            <a:r>
              <a:rPr lang="en-US" dirty="0" err="1" smtClean="0">
                <a:latin typeface="Arial" panose="020B0604020202020204" pitchFamily="34" charset="0"/>
                <a:cs typeface="Arial" panose="020B0604020202020204" pitchFamily="34" charset="0"/>
              </a:rPr>
              <a:t>Verdesian</a:t>
            </a:r>
            <a:r>
              <a:rPr lang="en-US"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Currently </a:t>
            </a:r>
            <a:r>
              <a:rPr lang="en-US" dirty="0" smtClean="0">
                <a:latin typeface="Arial" panose="020B0604020202020204" pitchFamily="34" charset="0"/>
                <a:cs typeface="Arial" panose="020B0604020202020204" pitchFamily="34" charset="0"/>
              </a:rPr>
              <a:t>not for sale.</a:t>
            </a:r>
          </a:p>
          <a:p>
            <a:r>
              <a:rPr lang="en-US" sz="4000" dirty="0" smtClean="0">
                <a:latin typeface="Arial" panose="020B0604020202020204" pitchFamily="34" charset="0"/>
                <a:cs typeface="Arial" panose="020B0604020202020204" pitchFamily="34" charset="0"/>
              </a:rPr>
              <a:t>ACK55</a:t>
            </a:r>
            <a:r>
              <a:rPr lang="en-US"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undergoing registration, projected for 2018–available </a:t>
            </a:r>
            <a:r>
              <a:rPr lang="en-US" dirty="0" smtClean="0">
                <a:latin typeface="Arial" panose="020B0604020202020204" pitchFamily="34" charset="0"/>
                <a:cs typeface="Arial" panose="020B0604020202020204" pitchFamily="34" charset="0"/>
              </a:rPr>
              <a:t>in very small quantities from ARS Culture Collection (Peoria, IL) for research purposes. </a:t>
            </a:r>
          </a:p>
          <a:p>
            <a:r>
              <a:rPr lang="en-US" sz="4000" dirty="0" smtClean="0">
                <a:latin typeface="Arial" panose="020B0604020202020204" pitchFamily="34" charset="0"/>
                <a:cs typeface="Arial" panose="020B0604020202020204" pitchFamily="34" charset="0"/>
              </a:rPr>
              <a:t>MB906</a:t>
            </a:r>
            <a:r>
              <a:rPr lang="en-US"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available as a “soil amendment” from </a:t>
            </a:r>
            <a:r>
              <a:rPr lang="en-US" dirty="0" err="1" smtClean="0">
                <a:latin typeface="Arial" panose="020B0604020202020204" pitchFamily="34" charset="0"/>
                <a:cs typeface="Arial" panose="020B0604020202020204" pitchFamily="34" charset="0"/>
              </a:rPr>
              <a:t>Biowest</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Ag Solutions. “S</a:t>
            </a:r>
            <a:r>
              <a:rPr lang="en-US" dirty="0" smtClean="0">
                <a:latin typeface="Arial" panose="020B0604020202020204" pitchFamily="34" charset="0"/>
                <a:cs typeface="Arial" panose="020B0604020202020204" pitchFamily="34" charset="0"/>
              </a:rPr>
              <a:t>top </a:t>
            </a:r>
            <a:r>
              <a:rPr lang="en-US" dirty="0" smtClean="0">
                <a:latin typeface="Arial" panose="020B0604020202020204" pitchFamily="34" charset="0"/>
                <a:cs typeface="Arial" panose="020B0604020202020204" pitchFamily="34" charset="0"/>
              </a:rPr>
              <a:t>o</a:t>
            </a:r>
            <a:r>
              <a:rPr lang="en-US" dirty="0" smtClean="0">
                <a:latin typeface="Arial" panose="020B0604020202020204" pitchFamily="34" charset="0"/>
                <a:cs typeface="Arial" panose="020B0604020202020204" pitchFamily="34" charset="0"/>
              </a:rPr>
              <a:t>rders” issued by Idaho </a:t>
            </a:r>
            <a:r>
              <a:rPr lang="en-US" dirty="0" smtClean="0">
                <a:latin typeface="Arial" panose="020B0604020202020204" pitchFamily="34" charset="0"/>
                <a:cs typeface="Arial" panose="020B0604020202020204" pitchFamily="34" charset="0"/>
              </a:rPr>
              <a:t>(March 2017), Oregon (November 2016), and Montana (Nov 2017).  Will continue to be available as soil amendment while </a:t>
            </a:r>
            <a:r>
              <a:rPr lang="en-US" dirty="0" err="1" smtClean="0">
                <a:latin typeface="Arial" panose="020B0604020202020204" pitchFamily="34" charset="0"/>
                <a:cs typeface="Arial" panose="020B0604020202020204" pitchFamily="34" charset="0"/>
              </a:rPr>
              <a:t>Biowest</a:t>
            </a:r>
            <a:r>
              <a:rPr lang="en-US" dirty="0" smtClean="0">
                <a:latin typeface="Arial" panose="020B0604020202020204" pitchFamily="34" charset="0"/>
                <a:cs typeface="Arial" panose="020B0604020202020204" pitchFamily="34" charset="0"/>
              </a:rPr>
              <a:t> pursues a </a:t>
            </a:r>
            <a:r>
              <a:rPr lang="en-US" dirty="0" err="1" smtClean="0">
                <a:latin typeface="Arial" panose="020B0604020202020204" pitchFamily="34" charset="0"/>
                <a:cs typeface="Arial" panose="020B0604020202020204" pitchFamily="34" charset="0"/>
              </a:rPr>
              <a:t>bioherbicide</a:t>
            </a:r>
            <a:r>
              <a:rPr lang="en-US" dirty="0" smtClean="0">
                <a:latin typeface="Arial" panose="020B0604020202020204" pitchFamily="34" charset="0"/>
                <a:cs typeface="Arial" panose="020B0604020202020204" pitchFamily="34" charset="0"/>
              </a:rPr>
              <a:t> label for a new WSB product.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565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efforts are underway to assess WSB?</a:t>
            </a:r>
            <a:endParaRPr lang="en-US" dirty="0"/>
          </a:p>
        </p:txBody>
      </p:sp>
      <p:sp>
        <p:nvSpPr>
          <p:cNvPr id="4" name="Rectangle 3"/>
          <p:cNvSpPr/>
          <p:nvPr/>
        </p:nvSpPr>
        <p:spPr>
          <a:xfrm>
            <a:off x="412955" y="1690689"/>
            <a:ext cx="8347587" cy="3877985"/>
          </a:xfrm>
          <a:prstGeom prst="rect">
            <a:avLst/>
          </a:prstGeom>
        </p:spPr>
        <p:txBody>
          <a:bodyPr wrap="square">
            <a:spAutoFit/>
          </a:bodyPr>
          <a:lstStyle/>
          <a:p>
            <a:pPr marL="342900" indent="-342900">
              <a:spcAft>
                <a:spcPts val="600"/>
              </a:spcAft>
              <a:buFont typeface="Arial" panose="020B0604020202020204" pitchFamily="34" charset="0"/>
              <a:buChar char="•"/>
            </a:pPr>
            <a:r>
              <a:rPr lang="en-US" sz="2400" dirty="0" smtClean="0"/>
              <a:t>BLM funded USGS to lead a WSB-coordination effort</a:t>
            </a:r>
            <a:endParaRPr lang="en-US" sz="2400" dirty="0"/>
          </a:p>
          <a:p>
            <a:pPr marL="342900" indent="-342900">
              <a:spcAft>
                <a:spcPts val="600"/>
              </a:spcAft>
              <a:buFont typeface="Arial" panose="020B0604020202020204" pitchFamily="34" charset="0"/>
              <a:buChar char="•"/>
            </a:pPr>
            <a:r>
              <a:rPr lang="en-US" sz="2400" dirty="0"/>
              <a:t>Collate, compare, and contrast existing manager’s trials and researcher’s studies</a:t>
            </a:r>
          </a:p>
          <a:p>
            <a:pPr marL="800100" lvl="1" indent="-342900">
              <a:spcAft>
                <a:spcPts val="600"/>
              </a:spcAft>
              <a:buFont typeface="Arial" panose="020B0604020202020204" pitchFamily="34" charset="0"/>
              <a:buChar char="•"/>
            </a:pPr>
            <a:r>
              <a:rPr lang="en-US" sz="2400" dirty="0" smtClean="0"/>
              <a:t>Identify what information </a:t>
            </a:r>
            <a:r>
              <a:rPr lang="en-US" sz="2400" dirty="0"/>
              <a:t>is or will be available (and when) </a:t>
            </a:r>
          </a:p>
          <a:p>
            <a:pPr marL="800100" lvl="1" indent="-342900">
              <a:spcAft>
                <a:spcPts val="600"/>
              </a:spcAft>
              <a:buFont typeface="Arial" panose="020B0604020202020204" pitchFamily="34" charset="0"/>
              <a:buChar char="•"/>
            </a:pPr>
            <a:r>
              <a:rPr lang="en-US" sz="2400" dirty="0"/>
              <a:t>I</a:t>
            </a:r>
            <a:r>
              <a:rPr lang="en-US" sz="2400" dirty="0" smtClean="0"/>
              <a:t>dentify </a:t>
            </a:r>
            <a:r>
              <a:rPr lang="en-US" sz="2400" dirty="0"/>
              <a:t>gaps in information for new studies</a:t>
            </a:r>
          </a:p>
          <a:p>
            <a:pPr marL="800100" lvl="1" indent="-342900">
              <a:spcAft>
                <a:spcPts val="600"/>
              </a:spcAft>
              <a:buFont typeface="Arial" panose="020B0604020202020204" pitchFamily="34" charset="0"/>
              <a:buChar char="•"/>
            </a:pPr>
            <a:r>
              <a:rPr lang="en-US" sz="2400" dirty="0" smtClean="0"/>
              <a:t>Enhance efficiency of collection </a:t>
            </a:r>
            <a:r>
              <a:rPr lang="en-US" sz="2400" dirty="0"/>
              <a:t>of efforts </a:t>
            </a:r>
            <a:r>
              <a:rPr lang="en-US" sz="2400" dirty="0" smtClean="0"/>
              <a:t>underway</a:t>
            </a:r>
            <a:endParaRPr lang="en-US" sz="2400" dirty="0"/>
          </a:p>
          <a:p>
            <a:pPr marL="342900" indent="-342900">
              <a:spcAft>
                <a:spcPts val="600"/>
              </a:spcAft>
              <a:buFont typeface="Arial" panose="020B0604020202020204" pitchFamily="34" charset="0"/>
              <a:buChar char="•"/>
            </a:pPr>
            <a:r>
              <a:rPr lang="en-US" sz="2400" dirty="0"/>
              <a:t>Connect researchers and managers working with </a:t>
            </a:r>
            <a:r>
              <a:rPr lang="en-US" sz="2400" dirty="0" smtClean="0"/>
              <a:t>WSB to exchange </a:t>
            </a:r>
            <a:r>
              <a:rPr lang="en-US" sz="2400" dirty="0"/>
              <a:t>ideas and </a:t>
            </a:r>
            <a:r>
              <a:rPr lang="en-US" sz="2400" dirty="0" smtClean="0"/>
              <a:t>compare results</a:t>
            </a:r>
            <a:endParaRPr lang="en-US" sz="2400" dirty="0"/>
          </a:p>
          <a:p>
            <a:pPr marL="342900" indent="-342900">
              <a:spcAft>
                <a:spcPts val="600"/>
              </a:spcAft>
              <a:buFont typeface="Arial" panose="020B0604020202020204" pitchFamily="34" charset="0"/>
              <a:buChar char="•"/>
            </a:pPr>
            <a:endParaRPr lang="en-US" sz="2400" i="1" dirty="0"/>
          </a:p>
        </p:txBody>
      </p:sp>
    </p:spTree>
    <p:extLst>
      <p:ext uri="{BB962C8B-B14F-4D97-AF65-F5344CB8AC3E}">
        <p14:creationId xmlns:p14="http://schemas.microsoft.com/office/powerpoint/2010/main" val="10295117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03" y="502161"/>
            <a:ext cx="9124532" cy="703183"/>
          </a:xfrm>
        </p:spPr>
        <p:txBody>
          <a:bodyPr>
            <a:noAutofit/>
          </a:bodyPr>
          <a:lstStyle/>
          <a:p>
            <a:r>
              <a:rPr lang="en-US" sz="3200" b="1" dirty="0" smtClean="0"/>
              <a:t>Findings from WSB coordination of 52 projects implemented  by different people/agencies to date, across nearly all states in Western US:</a:t>
            </a:r>
            <a:endParaRPr lang="en-US" sz="3200" b="1" dirty="0"/>
          </a:p>
        </p:txBody>
      </p:sp>
      <p:sp>
        <p:nvSpPr>
          <p:cNvPr id="5" name="TextBox 4"/>
          <p:cNvSpPr txBox="1"/>
          <p:nvPr/>
        </p:nvSpPr>
        <p:spPr>
          <a:xfrm>
            <a:off x="240403" y="1892554"/>
            <a:ext cx="8643725" cy="4493538"/>
          </a:xfrm>
          <a:prstGeom prst="rect">
            <a:avLst/>
          </a:prstGeom>
          <a:noFill/>
        </p:spPr>
        <p:txBody>
          <a:bodyPr wrap="square" rtlCol="0">
            <a:spAutoFit/>
          </a:bodyPr>
          <a:lstStyle/>
          <a:p>
            <a:r>
              <a:rPr lang="en-US" sz="2600" b="1" dirty="0" smtClean="0"/>
              <a:t>38</a:t>
            </a:r>
            <a:r>
              <a:rPr lang="en-US" sz="2600" dirty="0" smtClean="0"/>
              <a:t> </a:t>
            </a:r>
            <a:r>
              <a:rPr lang="en-US" sz="2600" dirty="0"/>
              <a:t>manager </a:t>
            </a:r>
            <a:r>
              <a:rPr lang="en-US" sz="2600" dirty="0" smtClean="0"/>
              <a:t>trials, totaling </a:t>
            </a:r>
            <a:r>
              <a:rPr lang="en-US" sz="2600" b="1" dirty="0" smtClean="0"/>
              <a:t>&gt;30,000 acres</a:t>
            </a:r>
            <a:r>
              <a:rPr lang="en-US" sz="2600" dirty="0" smtClean="0"/>
              <a:t>, 7 trials after wildfire</a:t>
            </a:r>
            <a:endParaRPr lang="en-US" sz="2600" dirty="0"/>
          </a:p>
          <a:p>
            <a:pPr marL="285750" indent="-57150">
              <a:buFont typeface="Arial" panose="020B0604020202020204" pitchFamily="34" charset="0"/>
              <a:buChar char="•"/>
            </a:pPr>
            <a:r>
              <a:rPr lang="en-US" sz="2600" dirty="0" smtClean="0"/>
              <a:t>	Only </a:t>
            </a:r>
            <a:r>
              <a:rPr lang="en-US" sz="2600" b="1" dirty="0" smtClean="0"/>
              <a:t>18 </a:t>
            </a:r>
            <a:r>
              <a:rPr lang="en-US" sz="2600" dirty="0"/>
              <a:t>known to have controls for the specific WSB effect, </a:t>
            </a:r>
          </a:p>
          <a:p>
            <a:pPr marL="285750" indent="-57150">
              <a:buFont typeface="Arial" panose="020B0604020202020204" pitchFamily="34" charset="0"/>
              <a:buChar char="•"/>
            </a:pPr>
            <a:r>
              <a:rPr lang="en-US" sz="2600" dirty="0"/>
              <a:t>	</a:t>
            </a:r>
            <a:r>
              <a:rPr lang="en-US" sz="2600" b="1" dirty="0"/>
              <a:t>14</a:t>
            </a:r>
            <a:r>
              <a:rPr lang="en-US" sz="2600" dirty="0"/>
              <a:t> combined </a:t>
            </a:r>
            <a:r>
              <a:rPr lang="en-US" sz="2600" dirty="0" err="1"/>
              <a:t>herbicide+WSB</a:t>
            </a:r>
            <a:r>
              <a:rPr lang="en-US" sz="2600" dirty="0"/>
              <a:t>, ~½ of these cannot separate WSB effect</a:t>
            </a:r>
          </a:p>
          <a:p>
            <a:pPr marL="285750" indent="-57150">
              <a:buFont typeface="Arial" panose="020B0604020202020204" pitchFamily="34" charset="0"/>
              <a:buChar char="•"/>
            </a:pPr>
            <a:r>
              <a:rPr lang="en-US" sz="2600" dirty="0"/>
              <a:t>	</a:t>
            </a:r>
            <a:r>
              <a:rPr lang="en-US" sz="2600" b="1" dirty="0"/>
              <a:t>5</a:t>
            </a:r>
            <a:r>
              <a:rPr lang="en-US" sz="2600" dirty="0" smtClean="0"/>
              <a:t> </a:t>
            </a:r>
            <a:r>
              <a:rPr lang="en-US" sz="2600" dirty="0"/>
              <a:t>have replication of sites in a project – </a:t>
            </a:r>
            <a:r>
              <a:rPr lang="en-US" sz="2600" i="1" dirty="0"/>
              <a:t>but, collectively they make replication</a:t>
            </a:r>
          </a:p>
          <a:p>
            <a:pPr marL="285750" indent="-57150">
              <a:buFont typeface="Arial" panose="020B0604020202020204" pitchFamily="34" charset="0"/>
              <a:buChar char="•"/>
            </a:pPr>
            <a:r>
              <a:rPr lang="en-US" sz="2600" dirty="0"/>
              <a:t>	</a:t>
            </a:r>
            <a:r>
              <a:rPr lang="en-US" sz="2600" b="1" dirty="0" smtClean="0"/>
              <a:t>23</a:t>
            </a:r>
            <a:r>
              <a:rPr lang="en-US" sz="2600" dirty="0" smtClean="0"/>
              <a:t> </a:t>
            </a:r>
            <a:r>
              <a:rPr lang="en-US" sz="2600" dirty="0"/>
              <a:t>have quantitative </a:t>
            </a:r>
            <a:r>
              <a:rPr lang="en-US" sz="2600" dirty="0" smtClean="0"/>
              <a:t>monitoring</a:t>
            </a:r>
          </a:p>
          <a:p>
            <a:pPr marL="285750" indent="-57150">
              <a:buFont typeface="Arial" panose="020B0604020202020204" pitchFamily="34" charset="0"/>
              <a:buChar char="•"/>
            </a:pPr>
            <a:r>
              <a:rPr lang="en-US" sz="2600" dirty="0"/>
              <a:t>	</a:t>
            </a:r>
            <a:r>
              <a:rPr lang="en-US" sz="2600" b="1" i="1" dirty="0" smtClean="0"/>
              <a:t>few</a:t>
            </a:r>
            <a:r>
              <a:rPr lang="en-US" sz="2600" i="1" dirty="0" smtClean="0"/>
              <a:t> </a:t>
            </a:r>
            <a:r>
              <a:rPr lang="en-US" sz="2600" dirty="0" smtClean="0"/>
              <a:t>have all the study elements</a:t>
            </a:r>
            <a:endParaRPr lang="en-US" sz="2600" dirty="0"/>
          </a:p>
          <a:p>
            <a:endParaRPr lang="en-US" sz="2600" dirty="0"/>
          </a:p>
          <a:p>
            <a:r>
              <a:rPr lang="en-US" sz="2600" b="1" dirty="0"/>
              <a:t>14</a:t>
            </a:r>
            <a:r>
              <a:rPr lang="en-US" sz="2600" dirty="0"/>
              <a:t> scientific </a:t>
            </a:r>
            <a:r>
              <a:rPr lang="en-US" sz="2600" dirty="0" smtClean="0"/>
              <a:t>studies, &lt;500 acres combined, plots ranging from 1 m</a:t>
            </a:r>
            <a:r>
              <a:rPr lang="en-US" sz="2600" baseline="30000" dirty="0" smtClean="0"/>
              <a:t>2</a:t>
            </a:r>
            <a:r>
              <a:rPr lang="en-US" sz="2600" dirty="0"/>
              <a:t> </a:t>
            </a:r>
            <a:r>
              <a:rPr lang="en-US" sz="2600" dirty="0" smtClean="0"/>
              <a:t>to 50 acres, 4 after fire</a:t>
            </a:r>
            <a:endParaRPr lang="en-US" sz="2600" baseline="30000" dirty="0"/>
          </a:p>
        </p:txBody>
      </p:sp>
    </p:spTree>
    <p:extLst>
      <p:ext uri="{BB962C8B-B14F-4D97-AF65-F5344CB8AC3E}">
        <p14:creationId xmlns:p14="http://schemas.microsoft.com/office/powerpoint/2010/main" val="295721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517"/>
          <a:stretch/>
        </p:blipFill>
        <p:spPr>
          <a:xfrm>
            <a:off x="2218862" y="3497179"/>
            <a:ext cx="4759003" cy="336082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078473811"/>
              </p:ext>
            </p:extLst>
          </p:nvPr>
        </p:nvGraphicFramePr>
        <p:xfrm>
          <a:off x="757625" y="1829878"/>
          <a:ext cx="7776643" cy="1480578"/>
        </p:xfrm>
        <a:graphic>
          <a:graphicData uri="http://schemas.openxmlformats.org/drawingml/2006/table">
            <a:tbl>
              <a:tblPr>
                <a:tableStyleId>{5C22544A-7EE6-4342-B048-85BDC9FD1C3A}</a:tableStyleId>
              </a:tblPr>
              <a:tblGrid>
                <a:gridCol w="1055467">
                  <a:extLst>
                    <a:ext uri="{9D8B030D-6E8A-4147-A177-3AD203B41FA5}">
                      <a16:colId xmlns:a16="http://schemas.microsoft.com/office/drawing/2014/main" val="20000"/>
                    </a:ext>
                  </a:extLst>
                </a:gridCol>
                <a:gridCol w="429592">
                  <a:extLst>
                    <a:ext uri="{9D8B030D-6E8A-4147-A177-3AD203B41FA5}">
                      <a16:colId xmlns:a16="http://schemas.microsoft.com/office/drawing/2014/main" val="20001"/>
                    </a:ext>
                  </a:extLst>
                </a:gridCol>
                <a:gridCol w="577730">
                  <a:extLst>
                    <a:ext uri="{9D8B030D-6E8A-4147-A177-3AD203B41FA5}">
                      <a16:colId xmlns:a16="http://schemas.microsoft.com/office/drawing/2014/main" val="20002"/>
                    </a:ext>
                  </a:extLst>
                </a:gridCol>
                <a:gridCol w="685134">
                  <a:extLst>
                    <a:ext uri="{9D8B030D-6E8A-4147-A177-3AD203B41FA5}">
                      <a16:colId xmlns:a16="http://schemas.microsoft.com/office/drawing/2014/main" val="20003"/>
                    </a:ext>
                  </a:extLst>
                </a:gridCol>
                <a:gridCol w="782691">
                  <a:extLst>
                    <a:ext uri="{9D8B030D-6E8A-4147-A177-3AD203B41FA5}">
                      <a16:colId xmlns:a16="http://schemas.microsoft.com/office/drawing/2014/main" val="20004"/>
                    </a:ext>
                  </a:extLst>
                </a:gridCol>
                <a:gridCol w="806116">
                  <a:extLst>
                    <a:ext uri="{9D8B030D-6E8A-4147-A177-3AD203B41FA5}">
                      <a16:colId xmlns:a16="http://schemas.microsoft.com/office/drawing/2014/main" val="20005"/>
                    </a:ext>
                  </a:extLst>
                </a:gridCol>
                <a:gridCol w="854242">
                  <a:extLst>
                    <a:ext uri="{9D8B030D-6E8A-4147-A177-3AD203B41FA5}">
                      <a16:colId xmlns:a16="http://schemas.microsoft.com/office/drawing/2014/main" val="20006"/>
                    </a:ext>
                  </a:extLst>
                </a:gridCol>
                <a:gridCol w="240632">
                  <a:extLst>
                    <a:ext uri="{9D8B030D-6E8A-4147-A177-3AD203B41FA5}">
                      <a16:colId xmlns:a16="http://schemas.microsoft.com/office/drawing/2014/main" val="2231718950"/>
                    </a:ext>
                  </a:extLst>
                </a:gridCol>
                <a:gridCol w="862889">
                  <a:extLst>
                    <a:ext uri="{9D8B030D-6E8A-4147-A177-3AD203B41FA5}">
                      <a16:colId xmlns:a16="http://schemas.microsoft.com/office/drawing/2014/main" val="3595311671"/>
                    </a:ext>
                  </a:extLst>
                </a:gridCol>
                <a:gridCol w="880572">
                  <a:extLst>
                    <a:ext uri="{9D8B030D-6E8A-4147-A177-3AD203B41FA5}">
                      <a16:colId xmlns:a16="http://schemas.microsoft.com/office/drawing/2014/main" val="3993299922"/>
                    </a:ext>
                  </a:extLst>
                </a:gridCol>
                <a:gridCol w="601578">
                  <a:extLst>
                    <a:ext uri="{9D8B030D-6E8A-4147-A177-3AD203B41FA5}">
                      <a16:colId xmlns:a16="http://schemas.microsoft.com/office/drawing/2014/main" val="497273368"/>
                    </a:ext>
                  </a:extLst>
                </a:gridCol>
              </a:tblGrid>
              <a:tr h="638568">
                <a:tc>
                  <a:txBody>
                    <a:bodyPr/>
                    <a:lstStyle/>
                    <a:p>
                      <a:pPr algn="l" fontAlgn="b"/>
                      <a:r>
                        <a:rPr lang="en-US" sz="1800" u="none" strike="noStrike" baseline="0" dirty="0">
                          <a:effectLst/>
                        </a:rPr>
                        <a:t> </a:t>
                      </a:r>
                      <a:endParaRPr lang="en-US" sz="1800" b="0" i="0" u="none" strike="noStrike" baseline="0"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b="1" u="none" strike="noStrike" baseline="0" dirty="0">
                          <a:effectLst/>
                        </a:rPr>
                        <a:t>D7</a:t>
                      </a:r>
                      <a:endParaRPr lang="en-US" sz="1800" b="1" i="0" u="none" strike="noStrike" baseline="0"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baseline="0" dirty="0">
                          <a:effectLst/>
                        </a:rPr>
                        <a:t>D7 liquid</a:t>
                      </a:r>
                      <a:endParaRPr lang="en-US" sz="1800" b="1" i="0" u="none" strike="noStrike" baseline="0"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baseline="0" dirty="0">
                          <a:effectLst/>
                        </a:rPr>
                        <a:t>ACK55</a:t>
                      </a:r>
                      <a:endParaRPr lang="en-US" sz="1800" b="1" i="0" u="none" strike="noStrike" baseline="0"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baseline="0" dirty="0">
                          <a:effectLst/>
                        </a:rPr>
                        <a:t>MB906</a:t>
                      </a:r>
                      <a:endParaRPr lang="en-US" sz="1800" b="1" i="0" u="none" strike="noStrike" baseline="0"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baseline="0" dirty="0">
                          <a:effectLst/>
                        </a:rPr>
                        <a:t>MB906 + D7</a:t>
                      </a:r>
                      <a:endParaRPr lang="en-US" sz="1800" b="1" i="0" u="none" strike="noStrike" baseline="0"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baseline="0" dirty="0" smtClean="0">
                          <a:effectLst/>
                        </a:rPr>
                        <a:t>D7 + </a:t>
                      </a:r>
                      <a:r>
                        <a:rPr lang="en-US" sz="1800" b="1" u="none" strike="noStrike" baseline="0" dirty="0">
                          <a:effectLst/>
                        </a:rPr>
                        <a:t>ACK55</a:t>
                      </a:r>
                      <a:endParaRPr lang="en-US" sz="1800" b="1" i="0" u="none" strike="noStrike" baseline="0"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800" b="1" i="0" u="none" strike="noStrike" baseline="0"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Surface sprayed</a:t>
                      </a:r>
                      <a:endParaRPr lang="en-US" sz="18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Coated seed</a:t>
                      </a:r>
                      <a:endParaRPr lang="en-US" sz="18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Both</a:t>
                      </a:r>
                      <a:endParaRPr lang="en-US" sz="18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0500">
                <a:tc>
                  <a:txBody>
                    <a:bodyPr/>
                    <a:lstStyle/>
                    <a:p>
                      <a:pPr algn="l" fontAlgn="b"/>
                      <a:r>
                        <a:rPr lang="en-US" sz="1800" b="1" u="none" strike="noStrike" baseline="0" dirty="0">
                          <a:effectLst/>
                        </a:rPr>
                        <a:t>Studies</a:t>
                      </a:r>
                      <a:endParaRPr lang="en-US" sz="1800" b="1"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baseline="0" dirty="0" smtClean="0">
                          <a:effectLst/>
                        </a:rPr>
                        <a:t>7*</a:t>
                      </a:r>
                      <a:endParaRPr lang="en-US" sz="1800" b="1" i="0" u="none" strike="noStrike" baseline="0"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u="none" strike="noStrike" baseline="0" dirty="0">
                          <a:effectLst/>
                        </a:rPr>
                        <a:t>2</a:t>
                      </a:r>
                      <a:endParaRPr lang="en-US" sz="1800" b="0" i="0" u="none" strike="noStrike" baseline="0"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u="none" strike="noStrike" baseline="0">
                          <a:effectLst/>
                        </a:rPr>
                        <a:t>3</a:t>
                      </a:r>
                      <a:endParaRPr lang="en-US" sz="1800" b="0" i="0" u="none" strike="noStrike" baseline="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u="none" strike="noStrike" baseline="0" dirty="0">
                          <a:effectLst/>
                        </a:rPr>
                        <a:t>1</a:t>
                      </a:r>
                      <a:endParaRPr lang="en-US" sz="1800" b="0" i="0" u="none" strike="noStrike" baseline="0"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u="none" strike="noStrike" baseline="0" dirty="0">
                          <a:effectLst/>
                        </a:rPr>
                        <a:t>1</a:t>
                      </a:r>
                      <a:endParaRPr lang="en-US" sz="1800" b="0" i="0" u="none" strike="noStrike" baseline="0"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u="none" strike="noStrike" baseline="0" dirty="0">
                          <a:effectLst/>
                        </a:rPr>
                        <a:t> </a:t>
                      </a:r>
                      <a:endParaRPr lang="en-US" sz="1800" b="0" i="0" u="none" strike="noStrike" baseline="0"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endParaRPr lang="en-US" sz="1800" b="0" i="0" u="none" strike="noStrike" baseline="0"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u="none" strike="noStrike" dirty="0">
                          <a:effectLst/>
                        </a:rPr>
                        <a:t>11</a:t>
                      </a:r>
                      <a:endParaRPr lang="en-US" sz="18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190500">
                <a:tc>
                  <a:txBody>
                    <a:bodyPr/>
                    <a:lstStyle/>
                    <a:p>
                      <a:pPr algn="l" fontAlgn="b"/>
                      <a:r>
                        <a:rPr lang="en-US" sz="1800" b="1" u="none" strike="noStrike" baseline="0" dirty="0">
                          <a:effectLst/>
                        </a:rPr>
                        <a:t>Manager trials</a:t>
                      </a:r>
                      <a:endParaRPr lang="en-US" sz="1800" b="1" i="0" u="none" strike="noStrike" baseline="0"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800" u="none" strike="noStrike" baseline="0" dirty="0" smtClean="0">
                          <a:effectLst/>
                        </a:rPr>
                        <a:t>14</a:t>
                      </a:r>
                      <a:endParaRPr lang="en-US" sz="1800" b="0" i="0" u="none" strike="noStrike" baseline="0"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800" u="none" strike="noStrike" baseline="0" dirty="0">
                          <a:effectLst/>
                        </a:rPr>
                        <a:t>1</a:t>
                      </a:r>
                      <a:endParaRPr lang="en-US" sz="1800" b="0" i="0" u="none" strike="noStrike" baseline="0"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800" u="none" strike="noStrike" baseline="0">
                          <a:effectLst/>
                        </a:rPr>
                        <a:t>5</a:t>
                      </a:r>
                      <a:endParaRPr lang="en-US" sz="1800" b="0" i="0" u="none" strike="noStrike" baseline="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baseline="0" dirty="0" smtClean="0">
                          <a:effectLst/>
                        </a:rPr>
                        <a:t>13*</a:t>
                      </a:r>
                      <a:endParaRPr lang="en-US" sz="1800" b="1" i="0" u="none" strike="noStrike" baseline="0"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800" u="none" strike="noStrike" baseline="0" dirty="0">
                          <a:effectLst/>
                        </a:rPr>
                        <a:t> </a:t>
                      </a:r>
                      <a:endParaRPr lang="en-US" sz="1800" b="0" i="0" u="none" strike="noStrike" baseline="0"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800" u="none" strike="noStrike" baseline="0" dirty="0">
                          <a:effectLst/>
                        </a:rPr>
                        <a:t>1</a:t>
                      </a:r>
                      <a:endParaRPr lang="en-US" sz="1800" b="0" i="0" u="none" strike="noStrike" baseline="0"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endParaRPr lang="en-US" sz="1800" b="0" i="0" u="none" strike="noStrike" baseline="0"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smtClean="0">
                          <a:effectLst/>
                        </a:rPr>
                        <a:t>29</a:t>
                      </a:r>
                      <a:endParaRPr lang="en-US" sz="1800" b="0"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smtClean="0">
                          <a:effectLst/>
                        </a:rPr>
                        <a:t>4</a:t>
                      </a:r>
                      <a:endParaRPr lang="en-US" sz="1800" b="0"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Rectangle 5"/>
          <p:cNvSpPr/>
          <p:nvPr/>
        </p:nvSpPr>
        <p:spPr>
          <a:xfrm>
            <a:off x="452761" y="235616"/>
            <a:ext cx="8386373" cy="1569660"/>
          </a:xfrm>
          <a:prstGeom prst="rect">
            <a:avLst/>
          </a:prstGeom>
        </p:spPr>
        <p:txBody>
          <a:bodyPr wrap="square">
            <a:spAutoFit/>
          </a:bodyPr>
          <a:lstStyle/>
          <a:p>
            <a:r>
              <a:rPr lang="en-US" sz="3200" dirty="0" err="1" smtClean="0"/>
              <a:t>Assymetry</a:t>
            </a:r>
            <a:r>
              <a:rPr lang="en-US" sz="3200" dirty="0" smtClean="0"/>
              <a:t> in which WSB strains have been tested and when testing has begun b/w scientists and managers</a:t>
            </a:r>
            <a:endParaRPr lang="en-US" sz="3200" dirty="0"/>
          </a:p>
        </p:txBody>
      </p:sp>
    </p:spTree>
    <p:extLst>
      <p:ext uri="{BB962C8B-B14F-4D97-AF65-F5344CB8AC3E}">
        <p14:creationId xmlns:p14="http://schemas.microsoft.com/office/powerpoint/2010/main" val="239257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needed to learn from a study or manager trial?</a:t>
            </a:r>
            <a:endParaRPr lang="en-US" dirty="0"/>
          </a:p>
        </p:txBody>
      </p:sp>
      <p:sp>
        <p:nvSpPr>
          <p:cNvPr id="3" name="Content Placeholder 2"/>
          <p:cNvSpPr>
            <a:spLocks noGrp="1"/>
          </p:cNvSpPr>
          <p:nvPr>
            <p:ph idx="1"/>
          </p:nvPr>
        </p:nvSpPr>
        <p:spPr>
          <a:xfrm>
            <a:off x="628650" y="2816200"/>
            <a:ext cx="3042598" cy="2609897"/>
          </a:xfrm>
        </p:spPr>
        <p:txBody>
          <a:bodyPr>
            <a:normAutofit/>
          </a:bodyPr>
          <a:lstStyle/>
          <a:p>
            <a:r>
              <a:rPr lang="en-US" sz="4400" dirty="0" smtClean="0"/>
              <a:t>Controls</a:t>
            </a:r>
          </a:p>
          <a:p>
            <a:r>
              <a:rPr lang="en-US" sz="4400" dirty="0" smtClean="0"/>
              <a:t>Replication</a:t>
            </a:r>
          </a:p>
          <a:p>
            <a:r>
              <a:rPr lang="en-US" sz="4400" dirty="0" smtClean="0"/>
              <a:t>Monitoring</a:t>
            </a:r>
            <a:endParaRPr lang="en-US" sz="4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3321" y="1930399"/>
            <a:ext cx="4381500" cy="4381500"/>
          </a:xfrm>
          <a:prstGeom prst="rect">
            <a:avLst/>
          </a:prstGeom>
        </p:spPr>
      </p:pic>
    </p:spTree>
    <p:extLst>
      <p:ext uri="{BB962C8B-B14F-4D97-AF65-F5344CB8AC3E}">
        <p14:creationId xmlns:p14="http://schemas.microsoft.com/office/powerpoint/2010/main" val="24764760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42" y="0"/>
            <a:ext cx="9035358" cy="1325563"/>
          </a:xfrm>
        </p:spPr>
        <p:txBody>
          <a:bodyPr>
            <a:normAutofit/>
          </a:bodyPr>
          <a:lstStyle/>
          <a:p>
            <a:pPr algn="ctr"/>
            <a:r>
              <a:rPr lang="en-US" sz="3200" b="1" dirty="0" smtClean="0"/>
              <a:t>1) Controls </a:t>
            </a:r>
            <a:r>
              <a:rPr lang="en-US" sz="3200" dirty="0" smtClean="0"/>
              <a:t>2) Replication 3) Monitoring</a:t>
            </a:r>
            <a:endParaRPr lang="en-US" sz="3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5100" y="4222885"/>
            <a:ext cx="3454400" cy="229680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466" y="1135750"/>
            <a:ext cx="4361633" cy="2453419"/>
          </a:xfrm>
          <a:prstGeom prst="rect">
            <a:avLst/>
          </a:prstGeom>
        </p:spPr>
      </p:pic>
      <p:sp>
        <p:nvSpPr>
          <p:cNvPr id="8" name="TextBox 7"/>
          <p:cNvSpPr txBox="1"/>
          <p:nvPr/>
        </p:nvSpPr>
        <p:spPr>
          <a:xfrm>
            <a:off x="234951" y="1276551"/>
            <a:ext cx="4102100" cy="2308324"/>
          </a:xfrm>
          <a:prstGeom prst="rect">
            <a:avLst/>
          </a:prstGeom>
          <a:noFill/>
        </p:spPr>
        <p:txBody>
          <a:bodyPr wrap="square" rtlCol="0">
            <a:spAutoFit/>
          </a:bodyPr>
          <a:lstStyle/>
          <a:p>
            <a:r>
              <a:rPr lang="en-US" dirty="0" smtClean="0"/>
              <a:t>Controls = Comparable untreated areas within or directly outside treated areas</a:t>
            </a:r>
          </a:p>
          <a:p>
            <a:endParaRPr lang="en-US" dirty="0"/>
          </a:p>
          <a:p>
            <a:r>
              <a:rPr lang="en-US" dirty="0"/>
              <a:t>Must control for each </a:t>
            </a:r>
            <a:r>
              <a:rPr lang="en-US" dirty="0" smtClean="0"/>
              <a:t>co-treatment type (fire, herbicide, rangeland drill, </a:t>
            </a:r>
            <a:r>
              <a:rPr lang="en-US" dirty="0" err="1" smtClean="0"/>
              <a:t>etc</a:t>
            </a:r>
            <a:r>
              <a:rPr lang="en-US" dirty="0" smtClean="0"/>
              <a:t>)</a:t>
            </a:r>
          </a:p>
          <a:p>
            <a:endParaRPr lang="en-US" dirty="0"/>
          </a:p>
          <a:p>
            <a:r>
              <a:rPr lang="en-US" dirty="0" smtClean="0"/>
              <a:t>Example:</a:t>
            </a:r>
            <a:r>
              <a:rPr lang="en-US" b="1" dirty="0" smtClean="0"/>
              <a:t> </a:t>
            </a:r>
            <a:r>
              <a:rPr lang="en-US" dirty="0" smtClean="0"/>
              <a:t>Controls folded into an Idaho </a:t>
            </a:r>
            <a:r>
              <a:rPr lang="en-US" dirty="0"/>
              <a:t>Fish &amp; Game </a:t>
            </a:r>
            <a:r>
              <a:rPr lang="en-US" dirty="0" smtClean="0"/>
              <a:t>application using tarps!  </a:t>
            </a:r>
            <a:endParaRPr lang="en-US" dirty="0"/>
          </a:p>
        </p:txBody>
      </p:sp>
      <p:pic>
        <p:nvPicPr>
          <p:cNvPr id="27" name="Picture 26"/>
          <p:cNvPicPr>
            <a:picLocks noChangeAspect="1"/>
          </p:cNvPicPr>
          <p:nvPr/>
        </p:nvPicPr>
        <p:blipFill>
          <a:blip r:embed="rId5"/>
          <a:stretch>
            <a:fillRect/>
          </a:stretch>
        </p:blipFill>
        <p:spPr>
          <a:xfrm>
            <a:off x="361263" y="4280827"/>
            <a:ext cx="4588498" cy="2238865"/>
          </a:xfrm>
          <a:prstGeom prst="rect">
            <a:avLst/>
          </a:prstGeom>
        </p:spPr>
      </p:pic>
      <p:sp>
        <p:nvSpPr>
          <p:cNvPr id="28" name="TextBox 27"/>
          <p:cNvSpPr txBox="1"/>
          <p:nvPr/>
        </p:nvSpPr>
        <p:spPr>
          <a:xfrm>
            <a:off x="5859191" y="3766012"/>
            <a:ext cx="3094309" cy="369332"/>
          </a:xfrm>
          <a:prstGeom prst="rect">
            <a:avLst/>
          </a:prstGeom>
          <a:noFill/>
        </p:spPr>
        <p:txBody>
          <a:bodyPr wrap="none" rtlCol="0">
            <a:spAutoFit/>
          </a:bodyPr>
          <a:lstStyle/>
          <a:p>
            <a:r>
              <a:rPr lang="en-US" dirty="0" smtClean="0"/>
              <a:t>Tarps spread out to block spray</a:t>
            </a:r>
            <a:endParaRPr lang="en-US" dirty="0"/>
          </a:p>
        </p:txBody>
      </p:sp>
      <p:sp>
        <p:nvSpPr>
          <p:cNvPr id="29" name="TextBox 28"/>
          <p:cNvSpPr txBox="1"/>
          <p:nvPr/>
        </p:nvSpPr>
        <p:spPr>
          <a:xfrm>
            <a:off x="5277378" y="6422568"/>
            <a:ext cx="3523722" cy="369332"/>
          </a:xfrm>
          <a:prstGeom prst="rect">
            <a:avLst/>
          </a:prstGeom>
          <a:noFill/>
        </p:spPr>
        <p:txBody>
          <a:bodyPr wrap="none" rtlCol="0">
            <a:spAutoFit/>
          </a:bodyPr>
          <a:lstStyle/>
          <a:p>
            <a:r>
              <a:rPr lang="en-US" dirty="0" smtClean="0"/>
              <a:t>Unsprayed plot the following spring</a:t>
            </a:r>
            <a:endParaRPr lang="en-US" dirty="0"/>
          </a:p>
        </p:txBody>
      </p:sp>
      <p:sp>
        <p:nvSpPr>
          <p:cNvPr id="30" name="TextBox 29"/>
          <p:cNvSpPr txBox="1"/>
          <p:nvPr/>
        </p:nvSpPr>
        <p:spPr>
          <a:xfrm>
            <a:off x="0" y="6471131"/>
            <a:ext cx="5284716" cy="369332"/>
          </a:xfrm>
          <a:prstGeom prst="rect">
            <a:avLst/>
          </a:prstGeom>
          <a:noFill/>
        </p:spPr>
        <p:txBody>
          <a:bodyPr wrap="none" rtlCol="0">
            <a:spAutoFit/>
          </a:bodyPr>
          <a:lstStyle/>
          <a:p>
            <a:r>
              <a:rPr lang="en-US" dirty="0" smtClean="0"/>
              <a:t>Control tarp configuration– repeated along 6 transects</a:t>
            </a:r>
            <a:endParaRPr lang="en-US"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9761" y="1530909"/>
            <a:ext cx="4003739" cy="2252103"/>
          </a:xfrm>
          <a:prstGeom prst="rect">
            <a:avLst/>
          </a:prstGeom>
        </p:spPr>
      </p:pic>
    </p:spTree>
    <p:extLst>
      <p:ext uri="{BB962C8B-B14F-4D97-AF65-F5344CB8AC3E}">
        <p14:creationId xmlns:p14="http://schemas.microsoft.com/office/powerpoint/2010/main" val="359092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pPr algn="ctr"/>
            <a:r>
              <a:rPr lang="en-US" sz="3200" dirty="0" smtClean="0"/>
              <a:t> 1</a:t>
            </a:r>
            <a:r>
              <a:rPr lang="en-US" sz="3200" dirty="0"/>
              <a:t>) Controls </a:t>
            </a:r>
            <a:r>
              <a:rPr lang="en-US" sz="3200" b="1" dirty="0"/>
              <a:t>2) Replication </a:t>
            </a:r>
            <a:r>
              <a:rPr lang="en-US" sz="3200" dirty="0"/>
              <a:t>3) Monitoring</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5029" t="17228" r="14888" b="13921"/>
          <a:stretch/>
        </p:blipFill>
        <p:spPr>
          <a:xfrm>
            <a:off x="447037" y="3295833"/>
            <a:ext cx="2676240" cy="3402901"/>
          </a:xfrm>
          <a:prstGeom prst="rect">
            <a:avLst/>
          </a:prstGeom>
        </p:spPr>
      </p:pic>
      <p:sp>
        <p:nvSpPr>
          <p:cNvPr id="8" name="TextBox 7"/>
          <p:cNvSpPr txBox="1"/>
          <p:nvPr/>
        </p:nvSpPr>
        <p:spPr>
          <a:xfrm>
            <a:off x="5392381" y="6062851"/>
            <a:ext cx="3433761" cy="369332"/>
          </a:xfrm>
          <a:prstGeom prst="rect">
            <a:avLst/>
          </a:prstGeom>
          <a:noFill/>
        </p:spPr>
        <p:txBody>
          <a:bodyPr wrap="none" rtlCol="0">
            <a:spAutoFit/>
          </a:bodyPr>
          <a:lstStyle/>
          <a:p>
            <a:r>
              <a:rPr lang="en-US" dirty="0" smtClean="0"/>
              <a:t>Ryan Walker, Logan Peterson, IDFG</a:t>
            </a:r>
            <a:endParaRPr lang="en-US" dirty="0"/>
          </a:p>
        </p:txBody>
      </p:sp>
      <p:sp>
        <p:nvSpPr>
          <p:cNvPr id="9" name="TextBox 8"/>
          <p:cNvSpPr txBox="1"/>
          <p:nvPr/>
        </p:nvSpPr>
        <p:spPr>
          <a:xfrm>
            <a:off x="0" y="454063"/>
            <a:ext cx="4025900" cy="2585323"/>
          </a:xfrm>
          <a:prstGeom prst="rect">
            <a:avLst/>
          </a:prstGeom>
          <a:noFill/>
        </p:spPr>
        <p:txBody>
          <a:bodyPr wrap="square" rtlCol="0">
            <a:spAutoFit/>
          </a:bodyPr>
          <a:lstStyle/>
          <a:p>
            <a:endParaRPr lang="en-US" dirty="0" smtClean="0"/>
          </a:p>
          <a:p>
            <a:endParaRPr lang="en-US" dirty="0"/>
          </a:p>
          <a:p>
            <a:pPr marL="285750" indent="-285750">
              <a:buFont typeface="Arial" panose="020B0604020202020204" pitchFamily="34" charset="0"/>
              <a:buChar char="•"/>
            </a:pPr>
            <a:r>
              <a:rPr lang="en-US" dirty="0" smtClean="0"/>
              <a:t>Necessary to show </a:t>
            </a:r>
            <a:r>
              <a:rPr lang="en-US" b="1" dirty="0" smtClean="0"/>
              <a:t>repeatability </a:t>
            </a:r>
            <a:r>
              <a:rPr lang="en-US" dirty="0" smtClean="0"/>
              <a:t>and also to characterize </a:t>
            </a:r>
            <a:r>
              <a:rPr lang="en-US" b="1" dirty="0" smtClean="0"/>
              <a:t>variability (+/-)</a:t>
            </a:r>
          </a:p>
          <a:p>
            <a:pPr marL="285750" indent="-285750">
              <a:buFont typeface="Arial" panose="020B0604020202020204" pitchFamily="34" charset="0"/>
              <a:buChar char="•"/>
            </a:pPr>
            <a:r>
              <a:rPr lang="en-US" dirty="0" smtClean="0"/>
              <a:t>Important to replicate both </a:t>
            </a:r>
            <a:r>
              <a:rPr lang="en-US" b="1" dirty="0" smtClean="0"/>
              <a:t>among</a:t>
            </a:r>
            <a:r>
              <a:rPr lang="en-US" dirty="0" smtClean="0"/>
              <a:t> sites and </a:t>
            </a:r>
            <a:r>
              <a:rPr lang="en-US" b="1" dirty="0" smtClean="0"/>
              <a:t>within</a:t>
            </a:r>
            <a:r>
              <a:rPr lang="en-US" dirty="0" smtClean="0"/>
              <a:t> sites</a:t>
            </a:r>
          </a:p>
          <a:p>
            <a:pPr marL="285750" indent="-285750">
              <a:buFont typeface="Arial" panose="020B0604020202020204" pitchFamily="34" charset="0"/>
              <a:buChar char="•"/>
            </a:pPr>
            <a:r>
              <a:rPr lang="en-US" dirty="0" smtClean="0"/>
              <a:t>Example: MB906 application by IDFG at </a:t>
            </a:r>
            <a:r>
              <a:rPr lang="en-US" dirty="0" err="1" smtClean="0"/>
              <a:t>Tex</a:t>
            </a:r>
            <a:r>
              <a:rPr lang="en-US" dirty="0" smtClean="0"/>
              <a:t> Creek WMA  -- 8 replicates for every treatment combination!</a:t>
            </a:r>
            <a:endParaRPr lang="en-US" dirty="0"/>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37461" b="20549"/>
          <a:stretch/>
        </p:blipFill>
        <p:spPr>
          <a:xfrm>
            <a:off x="4283586" y="1093569"/>
            <a:ext cx="4702853" cy="4969282"/>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2899" t="72222" r="75484" b="7593"/>
          <a:stretch/>
        </p:blipFill>
        <p:spPr>
          <a:xfrm>
            <a:off x="7119071" y="956408"/>
            <a:ext cx="2189686" cy="1580634"/>
          </a:xfrm>
          <a:prstGeom prst="rect">
            <a:avLst/>
          </a:prstGeom>
        </p:spPr>
      </p:pic>
    </p:spTree>
    <p:extLst>
      <p:ext uri="{BB962C8B-B14F-4D97-AF65-F5344CB8AC3E}">
        <p14:creationId xmlns:p14="http://schemas.microsoft.com/office/powerpoint/2010/main" val="275821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015"/>
            <a:ext cx="9144000" cy="953314"/>
          </a:xfrm>
        </p:spPr>
        <p:txBody>
          <a:bodyPr>
            <a:normAutofit/>
          </a:bodyPr>
          <a:lstStyle/>
          <a:p>
            <a:pPr algn="ctr"/>
            <a:r>
              <a:rPr lang="en-US" sz="3200" dirty="0" smtClean="0"/>
              <a:t> 1</a:t>
            </a:r>
            <a:r>
              <a:rPr lang="en-US" sz="3200" dirty="0"/>
              <a:t>) Controls 2) Replication </a:t>
            </a:r>
            <a:r>
              <a:rPr lang="en-US" sz="3200" b="1" dirty="0"/>
              <a:t>3) Monitoring</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3333" r="37083" b="23086"/>
          <a:stretch/>
        </p:blipFill>
        <p:spPr>
          <a:xfrm>
            <a:off x="6401394" y="2235481"/>
            <a:ext cx="2578793" cy="2818575"/>
          </a:xfrm>
          <a:prstGeom prst="rect">
            <a:avLst/>
          </a:prstGeom>
        </p:spPr>
      </p:pic>
      <p:sp>
        <p:nvSpPr>
          <p:cNvPr id="18" name="TextBox 17"/>
          <p:cNvSpPr txBox="1"/>
          <p:nvPr/>
        </p:nvSpPr>
        <p:spPr>
          <a:xfrm>
            <a:off x="165748" y="5118445"/>
            <a:ext cx="9223511" cy="1323439"/>
          </a:xfrm>
          <a:prstGeom prst="rect">
            <a:avLst/>
          </a:prstGeom>
          <a:noFill/>
        </p:spPr>
        <p:txBody>
          <a:bodyPr wrap="square" rtlCol="0">
            <a:spAutoFit/>
          </a:bodyPr>
          <a:lstStyle/>
          <a:p>
            <a:r>
              <a:rPr lang="en-US" sz="1600" dirty="0" smtClean="0"/>
              <a:t>Monitoring Resources:</a:t>
            </a:r>
          </a:p>
          <a:p>
            <a:r>
              <a:rPr lang="en-US" sz="1600" dirty="0"/>
              <a:t>Sample point: </a:t>
            </a:r>
            <a:r>
              <a:rPr lang="en-US" sz="1600" dirty="0">
                <a:hlinkClick r:id="rId4"/>
              </a:rPr>
              <a:t>http://www.samplepoint.org</a:t>
            </a:r>
            <a:r>
              <a:rPr lang="en-US" sz="1600" dirty="0" smtClean="0">
                <a:hlinkClick r:id="rId4"/>
              </a:rPr>
              <a:t>/</a:t>
            </a:r>
            <a:endParaRPr lang="en-US" sz="1600" dirty="0" smtClean="0"/>
          </a:p>
          <a:p>
            <a:r>
              <a:rPr lang="en-US" sz="1600" dirty="0"/>
              <a:t>DIMA (</a:t>
            </a:r>
            <a:r>
              <a:rPr lang="en-US" sz="1600" dirty="0" err="1"/>
              <a:t>Databse</a:t>
            </a:r>
            <a:r>
              <a:rPr lang="en-US" sz="1600" dirty="0"/>
              <a:t> for Monitoring, Inventory, and Assessment): https://jornada.nmsu.edu/monit-assess/dima</a:t>
            </a:r>
          </a:p>
          <a:p>
            <a:endParaRPr lang="en-US" sz="1600" dirty="0"/>
          </a:p>
          <a:p>
            <a:endParaRPr lang="en-US" sz="1600" dirty="0"/>
          </a:p>
        </p:txBody>
      </p:sp>
      <p:sp>
        <p:nvSpPr>
          <p:cNvPr id="21" name="TextBox 20"/>
          <p:cNvSpPr txBox="1"/>
          <p:nvPr/>
        </p:nvSpPr>
        <p:spPr>
          <a:xfrm>
            <a:off x="547702" y="690632"/>
            <a:ext cx="6595387"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Needed to advance collective knowledge</a:t>
            </a:r>
          </a:p>
          <a:p>
            <a:pPr marL="342900" indent="-342900">
              <a:buFont typeface="Arial" panose="020B0604020202020204" pitchFamily="34" charset="0"/>
              <a:buChar char="•"/>
            </a:pPr>
            <a:r>
              <a:rPr lang="en-US" sz="2400" dirty="0"/>
              <a:t>Common measurements include</a:t>
            </a:r>
          </a:p>
          <a:p>
            <a:pPr marL="800100" lvl="1" indent="-342900">
              <a:buFont typeface="Arial" panose="020B0604020202020204" pitchFamily="34" charset="0"/>
              <a:buChar char="•"/>
            </a:pPr>
            <a:r>
              <a:rPr lang="en-US" sz="2400" dirty="0"/>
              <a:t>Cover (proportion of area covered)</a:t>
            </a:r>
          </a:p>
          <a:p>
            <a:pPr marL="800100" lvl="1" indent="-342900">
              <a:buFont typeface="Arial" panose="020B0604020202020204" pitchFamily="34" charset="0"/>
              <a:buChar char="•"/>
            </a:pPr>
            <a:r>
              <a:rPr lang="en-US" sz="2400" dirty="0"/>
              <a:t>Density (individuals/area</a:t>
            </a:r>
            <a:r>
              <a:rPr lang="en-US" sz="2400" dirty="0" smtClean="0"/>
              <a:t>)</a:t>
            </a:r>
          </a:p>
          <a:p>
            <a:pPr marL="342900" indent="-342900">
              <a:buFont typeface="Arial" panose="020B0604020202020204" pitchFamily="34" charset="0"/>
              <a:buChar char="•"/>
            </a:pPr>
            <a:endParaRPr lang="en-US" sz="2400" dirty="0" smtClean="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307" y="2242409"/>
            <a:ext cx="2121471" cy="282862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0237" y="2242409"/>
            <a:ext cx="3744697" cy="2808523"/>
          </a:xfrm>
          <a:prstGeom prst="rect">
            <a:avLst/>
          </a:prstGeom>
        </p:spPr>
      </p:pic>
      <p:sp>
        <p:nvSpPr>
          <p:cNvPr id="3" name="TextBox 2"/>
          <p:cNvSpPr txBox="1"/>
          <p:nvPr/>
        </p:nvSpPr>
        <p:spPr>
          <a:xfrm>
            <a:off x="165748" y="6465915"/>
            <a:ext cx="4602286" cy="369332"/>
          </a:xfrm>
          <a:prstGeom prst="rect">
            <a:avLst/>
          </a:prstGeom>
          <a:noFill/>
        </p:spPr>
        <p:txBody>
          <a:bodyPr wrap="none" rtlCol="0">
            <a:spAutoFit/>
          </a:bodyPr>
          <a:lstStyle/>
          <a:p>
            <a:r>
              <a:rPr lang="en-US" dirty="0" smtClean="0"/>
              <a:t>Unpublished prelim results, Lazarus &amp; </a:t>
            </a:r>
            <a:r>
              <a:rPr lang="en-US" dirty="0" err="1" smtClean="0"/>
              <a:t>Germino</a:t>
            </a:r>
            <a:endParaRPr lang="en-US" dirty="0"/>
          </a:p>
        </p:txBody>
      </p:sp>
    </p:spTree>
    <p:extLst>
      <p:ext uri="{BB962C8B-B14F-4D97-AF65-F5344CB8AC3E}">
        <p14:creationId xmlns:p14="http://schemas.microsoft.com/office/powerpoint/2010/main" val="348718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cstate="print">
            <a:extLst>
              <a:ext uri="{28A0092B-C50C-407E-A947-70E740481C1C}">
                <a14:useLocalDpi xmlns:a14="http://schemas.microsoft.com/office/drawing/2010/main" val="0"/>
              </a:ext>
            </a:extLst>
          </a:blip>
          <a:srcRect t="12920"/>
          <a:stretch/>
        </p:blipFill>
        <p:spPr>
          <a:xfrm>
            <a:off x="344820" y="2374900"/>
            <a:ext cx="7764464" cy="4483100"/>
          </a:xfrm>
          <a:prstGeom prst="rect">
            <a:avLst/>
          </a:prstGeom>
        </p:spPr>
      </p:pic>
      <p:sp>
        <p:nvSpPr>
          <p:cNvPr id="2" name="Title 1"/>
          <p:cNvSpPr>
            <a:spLocks noGrp="1"/>
          </p:cNvSpPr>
          <p:nvPr>
            <p:ph type="title"/>
          </p:nvPr>
        </p:nvSpPr>
        <p:spPr>
          <a:xfrm>
            <a:off x="0" y="-78016"/>
            <a:ext cx="9144000" cy="1325563"/>
          </a:xfrm>
        </p:spPr>
        <p:txBody>
          <a:bodyPr>
            <a:normAutofit/>
          </a:bodyPr>
          <a:lstStyle/>
          <a:p>
            <a:pPr algn="ctr"/>
            <a:r>
              <a:rPr lang="en-US" sz="3200" dirty="0" smtClean="0"/>
              <a:t> </a:t>
            </a:r>
            <a:r>
              <a:rPr lang="en-US" sz="3200" b="1" dirty="0" smtClean="0"/>
              <a:t>1</a:t>
            </a:r>
            <a:r>
              <a:rPr lang="en-US" sz="3200" b="1" dirty="0"/>
              <a:t>) Controls 2) Replication 3) Monitoring</a:t>
            </a:r>
          </a:p>
        </p:txBody>
      </p:sp>
      <p:pic>
        <p:nvPicPr>
          <p:cNvPr id="13" name="Picture 12"/>
          <p:cNvPicPr/>
          <p:nvPr/>
        </p:nvPicPr>
        <p:blipFill rotWithShape="1">
          <a:blip r:embed="rId4">
            <a:extLst>
              <a:ext uri="{28A0092B-C50C-407E-A947-70E740481C1C}">
                <a14:useLocalDpi xmlns:a14="http://schemas.microsoft.com/office/drawing/2010/main" val="0"/>
              </a:ext>
            </a:extLst>
          </a:blip>
          <a:srcRect t="5529" b="15416"/>
          <a:stretch/>
        </p:blipFill>
        <p:spPr bwMode="auto">
          <a:xfrm>
            <a:off x="761925" y="2506287"/>
            <a:ext cx="6930254" cy="4170278"/>
          </a:xfrm>
          <a:prstGeom prst="rect">
            <a:avLst/>
          </a:prstGeom>
          <a:noFill/>
          <a:ln>
            <a:noFill/>
          </a:ln>
        </p:spPr>
      </p:pic>
      <p:sp>
        <p:nvSpPr>
          <p:cNvPr id="21" name="TextBox 20"/>
          <p:cNvSpPr txBox="1"/>
          <p:nvPr/>
        </p:nvSpPr>
        <p:spPr>
          <a:xfrm>
            <a:off x="344820" y="837863"/>
            <a:ext cx="7101433" cy="1938992"/>
          </a:xfrm>
          <a:prstGeom prst="rect">
            <a:avLst/>
          </a:prstGeom>
          <a:noFill/>
        </p:spPr>
        <p:txBody>
          <a:bodyPr wrap="square" rtlCol="0">
            <a:spAutoFit/>
          </a:bodyPr>
          <a:lstStyle/>
          <a:p>
            <a:r>
              <a:rPr lang="en-US" sz="2400" dirty="0" smtClean="0"/>
              <a:t>Example study underway: </a:t>
            </a:r>
          </a:p>
          <a:p>
            <a:pPr marL="342900" indent="-342900">
              <a:buFont typeface="Arial" panose="020B0604020202020204" pitchFamily="34" charset="0"/>
              <a:buChar char="•"/>
            </a:pPr>
            <a:r>
              <a:rPr lang="en-US" sz="2400" dirty="0" smtClean="0"/>
              <a:t>Idaho SG Action Team Bacteria Study</a:t>
            </a:r>
          </a:p>
          <a:p>
            <a:pPr marL="342900" indent="-342900">
              <a:buFont typeface="Arial" panose="020B0604020202020204" pitchFamily="34" charset="0"/>
              <a:buChar char="•"/>
            </a:pPr>
            <a:r>
              <a:rPr lang="en-US" sz="2400" dirty="0" smtClean="0"/>
              <a:t>replicated 3x/site across 3 sites in SW Idaho, </a:t>
            </a:r>
          </a:p>
          <a:p>
            <a:pPr marL="342900" indent="-342900">
              <a:buFont typeface="Arial" panose="020B0604020202020204" pitchFamily="34" charset="0"/>
              <a:buChar char="•"/>
            </a:pPr>
            <a:r>
              <a:rPr lang="en-US" sz="2400" dirty="0" smtClean="0"/>
              <a:t>many factors and controls</a:t>
            </a:r>
          </a:p>
          <a:p>
            <a:pPr marL="342900" indent="-342900">
              <a:buAutoNum type="arabicParenR"/>
            </a:pPr>
            <a:endParaRPr lang="en-US" sz="2400" dirty="0" smtClean="0"/>
          </a:p>
        </p:txBody>
      </p:sp>
    </p:spTree>
    <p:extLst>
      <p:ext uri="{BB962C8B-B14F-4D97-AF65-F5344CB8AC3E}">
        <p14:creationId xmlns:p14="http://schemas.microsoft.com/office/powerpoint/2010/main" val="369697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7867" b="29120"/>
          <a:stretch/>
        </p:blipFill>
        <p:spPr>
          <a:xfrm>
            <a:off x="8069344" y="6395752"/>
            <a:ext cx="1074655" cy="462247"/>
          </a:xfrm>
          <a:prstGeom prst="rect">
            <a:avLst/>
          </a:prstGeom>
        </p:spPr>
      </p:pic>
      <p:sp>
        <p:nvSpPr>
          <p:cNvPr id="6" name="TextBox 5"/>
          <p:cNvSpPr txBox="1"/>
          <p:nvPr/>
        </p:nvSpPr>
        <p:spPr>
          <a:xfrm>
            <a:off x="345600" y="540629"/>
            <a:ext cx="8551265" cy="741741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rgbClr val="222222"/>
                </a:solidFill>
                <a:latin typeface="Arial" panose="020B0604020202020204" pitchFamily="34" charset="0"/>
              </a:rPr>
              <a:t>Exotic annual grasses are impacting the west; reinforcing feedbacks </a:t>
            </a:r>
          </a:p>
          <a:p>
            <a:pPr marL="285750" indent="-285750">
              <a:buFont typeface="Arial" panose="020B0604020202020204" pitchFamily="34" charset="0"/>
              <a:buChar char="•"/>
            </a:pPr>
            <a:endParaRPr lang="en-US" sz="2800" dirty="0" smtClean="0">
              <a:solidFill>
                <a:srgbClr val="222222"/>
              </a:solidFill>
              <a:latin typeface="Arial" panose="020B0604020202020204" pitchFamily="34" charset="0"/>
            </a:endParaRPr>
          </a:p>
          <a:p>
            <a:pPr marL="285750" indent="-285750">
              <a:buFont typeface="Arial" panose="020B0604020202020204" pitchFamily="34" charset="0"/>
              <a:buChar char="•"/>
            </a:pPr>
            <a:r>
              <a:rPr lang="en-US" sz="2800" dirty="0" smtClean="0">
                <a:solidFill>
                  <a:srgbClr val="222222"/>
                </a:solidFill>
                <a:latin typeface="Arial" panose="020B0604020202020204" pitchFamily="34" charset="0"/>
              </a:rPr>
              <a:t>Weed-suppressive bacteria - WSB - is on the market and being used with limited field pre-testing</a:t>
            </a:r>
          </a:p>
          <a:p>
            <a:pPr marL="285750" indent="-285750">
              <a:buFont typeface="Arial" panose="020B0604020202020204" pitchFamily="34" charset="0"/>
              <a:buChar char="•"/>
            </a:pPr>
            <a:endParaRPr lang="en-US" sz="2800" dirty="0">
              <a:solidFill>
                <a:srgbClr val="222222"/>
              </a:solidFill>
              <a:latin typeface="Arial" panose="020B0604020202020204" pitchFamily="34" charset="0"/>
            </a:endParaRPr>
          </a:p>
          <a:p>
            <a:pPr marL="285750" indent="-285750">
              <a:buFont typeface="Arial" panose="020B0604020202020204" pitchFamily="34" charset="0"/>
              <a:buChar char="•"/>
            </a:pPr>
            <a:r>
              <a:rPr lang="en-US" sz="2800" dirty="0" smtClean="0">
                <a:solidFill>
                  <a:srgbClr val="222222"/>
                </a:solidFill>
                <a:latin typeface="Arial" panose="020B0604020202020204" pitchFamily="34" charset="0"/>
              </a:rPr>
              <a:t>Need to determine if WSB works, and if so: where, when and why or why not?</a:t>
            </a:r>
            <a:endParaRPr lang="en-US" sz="2800" dirty="0">
              <a:solidFill>
                <a:srgbClr val="222222"/>
              </a:solidFill>
              <a:latin typeface="Arial" panose="020B0604020202020204" pitchFamily="34" charset="0"/>
            </a:endParaRPr>
          </a:p>
          <a:p>
            <a:endParaRPr lang="en-US" sz="2800" dirty="0">
              <a:solidFill>
                <a:srgbClr val="222222"/>
              </a:solidFill>
              <a:latin typeface="Arial" panose="020B0604020202020204" pitchFamily="34" charset="0"/>
            </a:endParaRPr>
          </a:p>
          <a:p>
            <a:pPr marL="285750" indent="-285750">
              <a:buFont typeface="Arial" panose="020B0604020202020204" pitchFamily="34" charset="0"/>
              <a:buChar char="•"/>
            </a:pPr>
            <a:endParaRPr lang="en-US" sz="2800" dirty="0" smtClean="0">
              <a:solidFill>
                <a:srgbClr val="222222"/>
              </a:solidFill>
              <a:latin typeface="Arial" panose="020B0604020202020204" pitchFamily="34" charset="0"/>
            </a:endParaRPr>
          </a:p>
          <a:p>
            <a:pPr marL="285750" indent="-285750">
              <a:buFont typeface="Arial" panose="020B0604020202020204" pitchFamily="34" charset="0"/>
              <a:buChar char="•"/>
            </a:pPr>
            <a:endParaRPr lang="en-US" sz="2800" dirty="0">
              <a:solidFill>
                <a:srgbClr val="222222"/>
              </a:solidFill>
              <a:latin typeface="Arial" panose="020B0604020202020204" pitchFamily="34" charset="0"/>
            </a:endParaRPr>
          </a:p>
          <a:p>
            <a:pPr marL="285750" indent="-285750">
              <a:buFont typeface="Arial" panose="020B0604020202020204" pitchFamily="34" charset="0"/>
              <a:buChar char="•"/>
            </a:pPr>
            <a:endParaRPr lang="en-US" sz="2800" dirty="0" smtClean="0">
              <a:solidFill>
                <a:srgbClr val="222222"/>
              </a:solidFill>
              <a:latin typeface="Arial" panose="020B0604020202020204" pitchFamily="34" charset="0"/>
            </a:endParaRPr>
          </a:p>
          <a:p>
            <a:pPr marL="285750" indent="-285750">
              <a:buFont typeface="Arial" panose="020B0604020202020204" pitchFamily="34" charset="0"/>
              <a:buChar char="•"/>
            </a:pPr>
            <a:endParaRPr lang="en-US" sz="2800" dirty="0">
              <a:solidFill>
                <a:srgbClr val="222222"/>
              </a:solidFill>
              <a:latin typeface="Arial" panose="020B0604020202020204" pitchFamily="34" charset="0"/>
            </a:endParaRPr>
          </a:p>
          <a:p>
            <a:pPr marL="285750" indent="-285750">
              <a:buFont typeface="Arial" panose="020B0604020202020204" pitchFamily="34" charset="0"/>
              <a:buChar char="•"/>
            </a:pPr>
            <a:endParaRPr lang="en-US" sz="2800" dirty="0" smtClean="0">
              <a:solidFill>
                <a:srgbClr val="222222"/>
              </a:solidFill>
              <a:latin typeface="Arial" panose="020B0604020202020204" pitchFamily="34" charset="0"/>
            </a:endParaRPr>
          </a:p>
          <a:p>
            <a:pPr marL="285750" indent="-285750">
              <a:buFont typeface="Arial" panose="020B0604020202020204" pitchFamily="34" charset="0"/>
              <a:buChar char="•"/>
            </a:pPr>
            <a:endParaRPr lang="en-US" sz="2800" dirty="0">
              <a:solidFill>
                <a:srgbClr val="222222"/>
              </a:solidFill>
              <a:latin typeface="Arial" panose="020B0604020202020204" pitchFamily="34" charset="0"/>
            </a:endParaRPr>
          </a:p>
          <a:p>
            <a:pPr marL="285750" indent="-285750">
              <a:buFont typeface="Arial" panose="020B0604020202020204" pitchFamily="34" charset="0"/>
              <a:buChar char="•"/>
            </a:pPr>
            <a:endParaRPr lang="en-US" sz="2800" dirty="0" smtClean="0">
              <a:solidFill>
                <a:srgbClr val="222222"/>
              </a:solidFill>
              <a:latin typeface="Arial" panose="020B0604020202020204" pitchFamily="34" charset="0"/>
            </a:endParaRPr>
          </a:p>
          <a:p>
            <a:endParaRPr lang="en-US" sz="2800" dirty="0">
              <a:solidFill>
                <a:srgbClr val="222222"/>
              </a:solidFill>
              <a:latin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4044" y="4449604"/>
            <a:ext cx="3892804" cy="1745528"/>
          </a:xfrm>
          <a:prstGeom prst="rect">
            <a:avLst/>
          </a:prstGeom>
        </p:spPr>
      </p:pic>
    </p:spTree>
    <p:extLst>
      <p:ext uri="{BB962C8B-B14F-4D97-AF65-F5344CB8AC3E}">
        <p14:creationId xmlns:p14="http://schemas.microsoft.com/office/powerpoint/2010/main" val="365951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13" y="194406"/>
            <a:ext cx="8637969" cy="4858858"/>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313" y="194406"/>
            <a:ext cx="8629846" cy="4854288"/>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313" y="125804"/>
            <a:ext cx="3857625" cy="68580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550" y="105101"/>
            <a:ext cx="8947372" cy="503289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190" y="138270"/>
            <a:ext cx="8631826" cy="4855402"/>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1107" t="-15347" r="2754" b="18640"/>
          <a:stretch/>
        </p:blipFill>
        <p:spPr>
          <a:xfrm>
            <a:off x="159284" y="358294"/>
            <a:ext cx="8604994" cy="4869009"/>
          </a:xfrm>
          <a:prstGeom prst="rect">
            <a:avLst/>
          </a:prstGeom>
        </p:spPr>
      </p:pic>
    </p:spTree>
    <p:extLst>
      <p:ext uri="{BB962C8B-B14F-4D97-AF65-F5344CB8AC3E}">
        <p14:creationId xmlns:p14="http://schemas.microsoft.com/office/powerpoint/2010/main" val="257474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Conclusions</a:t>
            </a:r>
            <a:endParaRPr lang="en-US" dirty="0"/>
          </a:p>
        </p:txBody>
      </p:sp>
      <p:sp>
        <p:nvSpPr>
          <p:cNvPr id="3" name="Content Placeholder 2"/>
          <p:cNvSpPr>
            <a:spLocks noGrp="1"/>
          </p:cNvSpPr>
          <p:nvPr>
            <p:ph idx="1"/>
          </p:nvPr>
        </p:nvSpPr>
        <p:spPr>
          <a:xfrm>
            <a:off x="628650" y="1470783"/>
            <a:ext cx="7886700" cy="4351338"/>
          </a:xfrm>
        </p:spPr>
        <p:txBody>
          <a:bodyPr>
            <a:normAutofit fontScale="92500" lnSpcReduction="10000"/>
          </a:bodyPr>
          <a:lstStyle/>
          <a:p>
            <a:r>
              <a:rPr lang="en-US" dirty="0" smtClean="0"/>
              <a:t>WSB have shown promise in the laboratory, greenhouse, and wheat field, but results in rangelands to date are more variable and largely unpublished</a:t>
            </a:r>
          </a:p>
          <a:p>
            <a:r>
              <a:rPr lang="en-US" dirty="0" smtClean="0"/>
              <a:t>Studies and manager trials are underway that should help clarify where, when, and why WSB are or are not effective in rangeland ecosystems</a:t>
            </a:r>
          </a:p>
          <a:p>
            <a:r>
              <a:rPr lang="en-US" dirty="0" smtClean="0"/>
              <a:t>Still, many “holes” will exist in our knowledge of WSB</a:t>
            </a:r>
          </a:p>
          <a:p>
            <a:r>
              <a:rPr lang="en-US" dirty="0" smtClean="0"/>
              <a:t>If you are planning an application of WSB, consider using controls, replication and monitoring to make it possible to learn from your application. Connect with researchers if appropriate and possible.</a:t>
            </a:r>
          </a:p>
          <a:p>
            <a:endParaRPr lang="en-US" dirty="0" smtClean="0"/>
          </a:p>
          <a:p>
            <a:endParaRPr lang="en-US" dirty="0"/>
          </a:p>
        </p:txBody>
      </p:sp>
    </p:spTree>
    <p:extLst>
      <p:ext uri="{BB962C8B-B14F-4D97-AF65-F5344CB8AC3E}">
        <p14:creationId xmlns:p14="http://schemas.microsoft.com/office/powerpoint/2010/main" val="35734977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116" y="81569"/>
            <a:ext cx="7886700" cy="1325563"/>
          </a:xfrm>
        </p:spPr>
        <p:txBody>
          <a:bodyPr/>
          <a:lstStyle/>
          <a:p>
            <a:r>
              <a:rPr lang="en-US" dirty="0" smtClean="0"/>
              <a:t>Finally…</a:t>
            </a:r>
            <a:endParaRPr lang="en-US" dirty="0"/>
          </a:p>
        </p:txBody>
      </p:sp>
      <p:sp>
        <p:nvSpPr>
          <p:cNvPr id="3" name="Content Placeholder 2"/>
          <p:cNvSpPr>
            <a:spLocks noGrp="1"/>
          </p:cNvSpPr>
          <p:nvPr>
            <p:ph idx="1"/>
          </p:nvPr>
        </p:nvSpPr>
        <p:spPr>
          <a:xfrm>
            <a:off x="533116" y="1354128"/>
            <a:ext cx="8256923" cy="3495457"/>
          </a:xfrm>
        </p:spPr>
        <p:txBody>
          <a:bodyPr>
            <a:noAutofit/>
          </a:bodyPr>
          <a:lstStyle/>
          <a:p>
            <a:pPr marL="0" indent="0">
              <a:buNone/>
            </a:pPr>
            <a:r>
              <a:rPr lang="en-US" dirty="0" smtClean="0"/>
              <a:t>Have questions/ideas?  </a:t>
            </a:r>
          </a:p>
          <a:p>
            <a:pPr marL="0" indent="0">
              <a:buNone/>
            </a:pPr>
            <a:r>
              <a:rPr lang="en-US" dirty="0" smtClean="0"/>
              <a:t>Know about a study or trial we haven’t yet tallied?  Want to be connected to the community of researchers and managers working with WSB?</a:t>
            </a:r>
            <a:r>
              <a:rPr lang="en-US" dirty="0"/>
              <a:t> </a:t>
            </a:r>
            <a:r>
              <a:rPr lang="en-US" dirty="0" smtClean="0"/>
              <a:t>Please get in touch!</a:t>
            </a:r>
          </a:p>
        </p:txBody>
      </p:sp>
      <p:sp>
        <p:nvSpPr>
          <p:cNvPr id="4" name="TextBox 3"/>
          <p:cNvSpPr txBox="1"/>
          <p:nvPr/>
        </p:nvSpPr>
        <p:spPr>
          <a:xfrm>
            <a:off x="3593789" y="5070037"/>
            <a:ext cx="2959721" cy="1384995"/>
          </a:xfrm>
          <a:prstGeom prst="rect">
            <a:avLst/>
          </a:prstGeom>
          <a:noFill/>
        </p:spPr>
        <p:txBody>
          <a:bodyPr wrap="none" rtlCol="0">
            <a:spAutoFit/>
          </a:bodyPr>
          <a:lstStyle/>
          <a:p>
            <a:r>
              <a:rPr lang="en-US" sz="2800" dirty="0"/>
              <a:t>Brynne Lazarus</a:t>
            </a:r>
          </a:p>
          <a:p>
            <a:r>
              <a:rPr lang="en-US" sz="2800" dirty="0">
                <a:hlinkClick r:id="rId3"/>
              </a:rPr>
              <a:t>blazarus@usgs.gov</a:t>
            </a:r>
            <a:endParaRPr lang="en-US" sz="2800" dirty="0"/>
          </a:p>
          <a:p>
            <a:r>
              <a:rPr lang="en-US" sz="2800" dirty="0"/>
              <a:t>208 </a:t>
            </a:r>
            <a:r>
              <a:rPr lang="en-US" sz="2800" dirty="0" smtClean="0"/>
              <a:t>473-1338</a:t>
            </a:r>
            <a:endParaRPr lang="en-US" sz="2800" dirty="0"/>
          </a:p>
        </p:txBody>
      </p:sp>
      <p:sp>
        <p:nvSpPr>
          <p:cNvPr id="5" name="TextBox 4"/>
          <p:cNvSpPr txBox="1"/>
          <p:nvPr/>
        </p:nvSpPr>
        <p:spPr>
          <a:xfrm>
            <a:off x="206109" y="5061591"/>
            <a:ext cx="3257687" cy="1661993"/>
          </a:xfrm>
          <a:prstGeom prst="rect">
            <a:avLst/>
          </a:prstGeom>
          <a:noFill/>
        </p:spPr>
        <p:txBody>
          <a:bodyPr wrap="none" rtlCol="0">
            <a:spAutoFit/>
          </a:bodyPr>
          <a:lstStyle/>
          <a:p>
            <a:r>
              <a:rPr lang="en-US" sz="2800" dirty="0"/>
              <a:t>Matt </a:t>
            </a:r>
            <a:r>
              <a:rPr lang="en-US" sz="2800" dirty="0" err="1"/>
              <a:t>Germino</a:t>
            </a:r>
            <a:endParaRPr lang="en-US" sz="2800" dirty="0"/>
          </a:p>
          <a:p>
            <a:r>
              <a:rPr lang="en-US" sz="2800" dirty="0">
                <a:hlinkClick r:id="rId4"/>
              </a:rPr>
              <a:t>mgermino@usgs.gov</a:t>
            </a:r>
            <a:endParaRPr lang="en-US" sz="2800" dirty="0"/>
          </a:p>
          <a:p>
            <a:r>
              <a:rPr lang="en-US" sz="2800" dirty="0"/>
              <a:t>(208) </a:t>
            </a:r>
            <a:r>
              <a:rPr lang="en-US" sz="2800" dirty="0" smtClean="0"/>
              <a:t>426-3353</a:t>
            </a:r>
            <a:endParaRPr lang="en-US" sz="2800" dirty="0"/>
          </a:p>
          <a:p>
            <a:endParaRPr lang="en-US" dirty="0"/>
          </a:p>
        </p:txBody>
      </p:sp>
      <p:sp>
        <p:nvSpPr>
          <p:cNvPr id="6" name="TextBox 5"/>
          <p:cNvSpPr txBox="1"/>
          <p:nvPr/>
        </p:nvSpPr>
        <p:spPr>
          <a:xfrm>
            <a:off x="533116" y="3897982"/>
            <a:ext cx="4776303" cy="707886"/>
          </a:xfrm>
          <a:prstGeom prst="rect">
            <a:avLst/>
          </a:prstGeom>
          <a:noFill/>
        </p:spPr>
        <p:txBody>
          <a:bodyPr wrap="square" rtlCol="0">
            <a:spAutoFit/>
          </a:bodyPr>
          <a:lstStyle/>
          <a:p>
            <a:r>
              <a:rPr lang="en-US" sz="2000" dirty="0" smtClean="0"/>
              <a:t>Join us in Sparks, NV, Sunday, Jan 28</a:t>
            </a:r>
            <a:r>
              <a:rPr lang="en-US" sz="2000" baseline="30000" dirty="0" smtClean="0"/>
              <a:t>th</a:t>
            </a:r>
            <a:r>
              <a:rPr lang="en-US" sz="2000" dirty="0" smtClean="0"/>
              <a:t>, 1-6 pm RTEC Session of SRM annual meeting</a:t>
            </a:r>
            <a:endParaRPr lang="en-US" sz="2000"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27867" b="29120"/>
          <a:stretch/>
        </p:blipFill>
        <p:spPr>
          <a:xfrm>
            <a:off x="6683503" y="5762535"/>
            <a:ext cx="2460497" cy="105834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3503" y="4943308"/>
            <a:ext cx="2342510" cy="780836"/>
          </a:xfrm>
          <a:prstGeom prst="rect">
            <a:avLst/>
          </a:prstGeom>
        </p:spPr>
      </p:pic>
    </p:spTree>
    <p:extLst>
      <p:ext uri="{BB962C8B-B14F-4D97-AF65-F5344CB8AC3E}">
        <p14:creationId xmlns:p14="http://schemas.microsoft.com/office/powerpoint/2010/main" val="1366523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for WSB presentation</a:t>
            </a:r>
            <a:endParaRPr lang="en-US" dirty="0"/>
          </a:p>
        </p:txBody>
      </p:sp>
      <p:sp>
        <p:nvSpPr>
          <p:cNvPr id="3" name="Content Placeholder 2"/>
          <p:cNvSpPr>
            <a:spLocks noGrp="1"/>
          </p:cNvSpPr>
          <p:nvPr>
            <p:ph idx="1"/>
          </p:nvPr>
        </p:nvSpPr>
        <p:spPr>
          <a:xfrm>
            <a:off x="250724" y="1855121"/>
            <a:ext cx="8893276" cy="4351338"/>
          </a:xfrm>
        </p:spPr>
        <p:txBody>
          <a:bodyPr/>
          <a:lstStyle/>
          <a:p>
            <a:r>
              <a:rPr lang="en-US" dirty="0" smtClean="0">
                <a:latin typeface="Arial" panose="020B0604020202020204" pitchFamily="34" charset="0"/>
                <a:cs typeface="Arial" panose="020B0604020202020204" pitchFamily="34" charset="0"/>
              </a:rPr>
              <a:t>Intro and history of weed-suppressive bacteria (WSB)</a:t>
            </a:r>
          </a:p>
          <a:p>
            <a:r>
              <a:rPr lang="en-US" dirty="0" smtClean="0">
                <a:latin typeface="Arial" panose="020B0604020202020204" pitchFamily="34" charset="0"/>
                <a:cs typeface="Arial" panose="020B0604020202020204" pitchFamily="34" charset="0"/>
              </a:rPr>
              <a:t>Current WSB strains and their availability</a:t>
            </a:r>
          </a:p>
          <a:p>
            <a:r>
              <a:rPr lang="en-US" dirty="0" smtClean="0">
                <a:latin typeface="Arial" panose="020B0604020202020204" pitchFamily="34" charset="0"/>
                <a:cs typeface="Arial" panose="020B0604020202020204" pitchFamily="34" charset="0"/>
              </a:rPr>
              <a:t>WSB coordination project results</a:t>
            </a:r>
          </a:p>
          <a:p>
            <a:r>
              <a:rPr lang="en-US" dirty="0" smtClean="0">
                <a:latin typeface="Arial" panose="020B0604020202020204" pitchFamily="34" charset="0"/>
                <a:cs typeface="Arial" panose="020B0604020202020204" pitchFamily="34" charset="0"/>
              </a:rPr>
              <a:t>What makes an effective study or trial?</a:t>
            </a:r>
          </a:p>
          <a:p>
            <a:r>
              <a:rPr lang="en-US" dirty="0" smtClean="0">
                <a:latin typeface="Arial" panose="020B0604020202020204" pitchFamily="34" charset="0"/>
                <a:cs typeface="Arial" panose="020B0604020202020204" pitchFamily="34" charset="0"/>
              </a:rPr>
              <a:t>Examples of WSB trials currently underway</a:t>
            </a: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7439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What are weed-suppressive bacteria?</a:t>
            </a:r>
            <a:endParaRPr lang="en-US" sz="4000" dirty="0"/>
          </a:p>
        </p:txBody>
      </p:sp>
      <p:sp>
        <p:nvSpPr>
          <p:cNvPr id="3" name="Content Placeholder 2"/>
          <p:cNvSpPr>
            <a:spLocks noGrp="1"/>
          </p:cNvSpPr>
          <p:nvPr>
            <p:ph idx="1"/>
          </p:nvPr>
        </p:nvSpPr>
        <p:spPr>
          <a:xfrm>
            <a:off x="116958" y="1616150"/>
            <a:ext cx="4954772" cy="4033536"/>
          </a:xfrm>
        </p:spPr>
        <p:txBody>
          <a:bodyPr>
            <a:normAutofit lnSpcReduction="10000"/>
          </a:bodyPr>
          <a:lstStyle/>
          <a:p>
            <a:r>
              <a:rPr lang="en-US" sz="2400" i="1" dirty="0" smtClean="0"/>
              <a:t>Pseudomonas fluorescens </a:t>
            </a:r>
            <a:r>
              <a:rPr lang="en-US" sz="2400" dirty="0" smtClean="0"/>
              <a:t>occurs naturally in soil and water</a:t>
            </a:r>
          </a:p>
          <a:p>
            <a:r>
              <a:rPr lang="en-US" sz="2400" dirty="0" smtClean="0"/>
              <a:t>A highly diverse “species”</a:t>
            </a:r>
          </a:p>
          <a:p>
            <a:r>
              <a:rPr lang="en-US" sz="2400" dirty="0" smtClean="0"/>
              <a:t>Strains </a:t>
            </a:r>
            <a:r>
              <a:rPr lang="en-US" sz="2400" dirty="0"/>
              <a:t>of </a:t>
            </a:r>
            <a:r>
              <a:rPr lang="en-US" sz="2400" i="1" dirty="0"/>
              <a:t>P. fluorescens </a:t>
            </a:r>
            <a:r>
              <a:rPr lang="en-US" sz="2400" dirty="0" smtClean="0"/>
              <a:t>are</a:t>
            </a:r>
            <a:r>
              <a:rPr lang="en-US" sz="2400" i="1" dirty="0" smtClean="0"/>
              <a:t> </a:t>
            </a:r>
            <a:r>
              <a:rPr lang="en-US" sz="2400" dirty="0" smtClean="0"/>
              <a:t>used </a:t>
            </a:r>
            <a:r>
              <a:rPr lang="en-US" sz="2400" dirty="0"/>
              <a:t>to kill invasive zebra and Quagga mussels (</a:t>
            </a:r>
            <a:r>
              <a:rPr lang="en-US" sz="2400" dirty="0" err="1"/>
              <a:t>Zequanox</a:t>
            </a:r>
            <a:r>
              <a:rPr lang="en-US" sz="2400" dirty="0" smtClean="0"/>
              <a:t>®), or </a:t>
            </a:r>
            <a:r>
              <a:rPr lang="en-US" sz="2400" dirty="0"/>
              <a:t>make yogurt, </a:t>
            </a:r>
            <a:r>
              <a:rPr lang="en-US" sz="2400" dirty="0" smtClean="0"/>
              <a:t>or to protect strawberries from frost and apples from disease</a:t>
            </a:r>
            <a:endParaRPr lang="en-US" sz="2400" dirty="0"/>
          </a:p>
          <a:p>
            <a:r>
              <a:rPr lang="en-US" sz="2400" dirty="0" smtClean="0"/>
              <a:t>Weed-suppressive strains were isolated by Dr. Ann Kennedy (ARS) and colleagues in the late 1980’s</a:t>
            </a:r>
          </a:p>
          <a:p>
            <a:pPr marL="0" indent="0">
              <a:buNone/>
            </a:pPr>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1798" y="1690689"/>
            <a:ext cx="3273552" cy="4114800"/>
          </a:xfrm>
          <a:prstGeom prst="rect">
            <a:avLst/>
          </a:prstGeom>
        </p:spPr>
      </p:pic>
      <p:sp>
        <p:nvSpPr>
          <p:cNvPr id="6" name="TextBox 5"/>
          <p:cNvSpPr txBox="1"/>
          <p:nvPr/>
        </p:nvSpPr>
        <p:spPr>
          <a:xfrm>
            <a:off x="5910665" y="5805489"/>
            <a:ext cx="2692275" cy="307777"/>
          </a:xfrm>
          <a:prstGeom prst="rect">
            <a:avLst/>
          </a:prstGeom>
          <a:noFill/>
        </p:spPr>
        <p:txBody>
          <a:bodyPr wrap="none" rtlCol="0">
            <a:spAutoFit/>
          </a:bodyPr>
          <a:lstStyle/>
          <a:p>
            <a:r>
              <a:rPr lang="en-US" sz="1400" dirty="0" smtClean="0"/>
              <a:t>American Society for Microbiology</a:t>
            </a:r>
            <a:endParaRPr lang="en-US" sz="1400" dirty="0"/>
          </a:p>
        </p:txBody>
      </p:sp>
    </p:spTree>
    <p:extLst>
      <p:ext uri="{BB962C8B-B14F-4D97-AF65-F5344CB8AC3E}">
        <p14:creationId xmlns:p14="http://schemas.microsoft.com/office/powerpoint/2010/main" val="10811139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205" y="182175"/>
            <a:ext cx="7886700" cy="1325563"/>
          </a:xfrm>
        </p:spPr>
        <p:txBody>
          <a:bodyPr/>
          <a:lstStyle/>
          <a:p>
            <a:pPr algn="ctr"/>
            <a:r>
              <a:rPr lang="en-US" dirty="0" smtClean="0"/>
              <a:t>How were WSB isolated?</a:t>
            </a:r>
            <a:endParaRPr lang="en-US" dirty="0"/>
          </a:p>
        </p:txBody>
      </p:sp>
      <p:sp>
        <p:nvSpPr>
          <p:cNvPr id="12" name="Rectangle 11"/>
          <p:cNvSpPr/>
          <p:nvPr/>
        </p:nvSpPr>
        <p:spPr>
          <a:xfrm>
            <a:off x="0" y="6408315"/>
            <a:ext cx="9062357" cy="369332"/>
          </a:xfrm>
          <a:prstGeom prst="rect">
            <a:avLst/>
          </a:prstGeom>
        </p:spPr>
        <p:txBody>
          <a:bodyPr wrap="square">
            <a:spAutoFit/>
          </a:bodyPr>
          <a:lstStyle/>
          <a:p>
            <a:pPr algn="r"/>
            <a:r>
              <a:rPr lang="en-US" dirty="0" smtClean="0"/>
              <a:t>Kennedy </a:t>
            </a:r>
            <a:r>
              <a:rPr lang="en-US" dirty="0"/>
              <a:t>et al</a:t>
            </a:r>
            <a:r>
              <a:rPr lang="en-US" dirty="0" smtClean="0"/>
              <a:t>. Soil Sci. Soc. Am. J. 55:72-727, 1991</a:t>
            </a:r>
            <a:endParaRPr lang="en-US" dirty="0"/>
          </a:p>
        </p:txBody>
      </p:sp>
      <p:sp>
        <p:nvSpPr>
          <p:cNvPr id="18" name="TextBox 17"/>
          <p:cNvSpPr txBox="1"/>
          <p:nvPr/>
        </p:nvSpPr>
        <p:spPr>
          <a:xfrm>
            <a:off x="234041" y="2025330"/>
            <a:ext cx="1730829" cy="923330"/>
          </a:xfrm>
          <a:prstGeom prst="rect">
            <a:avLst/>
          </a:prstGeom>
          <a:noFill/>
          <a:ln>
            <a:solidFill>
              <a:schemeClr val="accent1"/>
            </a:solidFill>
          </a:ln>
        </p:spPr>
        <p:txBody>
          <a:bodyPr wrap="square" rtlCol="0">
            <a:spAutoFit/>
          </a:bodyPr>
          <a:lstStyle/>
          <a:p>
            <a:pPr algn="ctr"/>
            <a:r>
              <a:rPr lang="en-US" dirty="0" smtClean="0"/>
              <a:t>1000+ strains isolated from wheat field soils</a:t>
            </a:r>
            <a:endParaRPr lang="en-US" dirty="0"/>
          </a:p>
        </p:txBody>
      </p:sp>
      <p:sp>
        <p:nvSpPr>
          <p:cNvPr id="20" name="TextBox 19"/>
          <p:cNvSpPr txBox="1"/>
          <p:nvPr/>
        </p:nvSpPr>
        <p:spPr>
          <a:xfrm>
            <a:off x="3589563" y="1519023"/>
            <a:ext cx="1953985" cy="2308324"/>
          </a:xfrm>
          <a:prstGeom prst="rect">
            <a:avLst/>
          </a:prstGeom>
          <a:noFill/>
          <a:ln>
            <a:solidFill>
              <a:schemeClr val="accent1"/>
            </a:solidFill>
          </a:ln>
        </p:spPr>
        <p:txBody>
          <a:bodyPr wrap="square" rtlCol="0">
            <a:spAutoFit/>
          </a:bodyPr>
          <a:lstStyle/>
          <a:p>
            <a:pPr algn="ctr"/>
            <a:r>
              <a:rPr lang="en-US" dirty="0" smtClean="0"/>
              <a:t>81 strains inhibited </a:t>
            </a:r>
            <a:r>
              <a:rPr lang="en-US" dirty="0" err="1" smtClean="0"/>
              <a:t>cheatgrass</a:t>
            </a:r>
            <a:r>
              <a:rPr lang="en-US" dirty="0" smtClean="0"/>
              <a:t> germination without affecting winter wheat root growth in petri dishes</a:t>
            </a:r>
            <a:endParaRPr lang="en-US" dirty="0"/>
          </a:p>
        </p:txBody>
      </p:sp>
      <p:cxnSp>
        <p:nvCxnSpPr>
          <p:cNvPr id="22" name="Straight Arrow Connector 21"/>
          <p:cNvCxnSpPr/>
          <p:nvPr/>
        </p:nvCxnSpPr>
        <p:spPr>
          <a:xfrm>
            <a:off x="2226729" y="2474964"/>
            <a:ext cx="1219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39042" y="2560713"/>
            <a:ext cx="1219200" cy="646331"/>
          </a:xfrm>
          <a:prstGeom prst="rect">
            <a:avLst/>
          </a:prstGeom>
          <a:noFill/>
        </p:spPr>
        <p:txBody>
          <a:bodyPr wrap="square" rtlCol="0">
            <a:spAutoFit/>
          </a:bodyPr>
          <a:lstStyle/>
          <a:p>
            <a:pPr algn="ctr"/>
            <a:r>
              <a:rPr lang="en-US" dirty="0" smtClean="0"/>
              <a:t>Laboratory tests</a:t>
            </a:r>
            <a:endParaRPr lang="en-US" dirty="0"/>
          </a:p>
        </p:txBody>
      </p:sp>
      <p:sp>
        <p:nvSpPr>
          <p:cNvPr id="24" name="TextBox 23"/>
          <p:cNvSpPr txBox="1"/>
          <p:nvPr/>
        </p:nvSpPr>
        <p:spPr>
          <a:xfrm>
            <a:off x="6877042" y="1769801"/>
            <a:ext cx="1845128" cy="1477328"/>
          </a:xfrm>
          <a:prstGeom prst="rect">
            <a:avLst/>
          </a:prstGeom>
          <a:noFill/>
          <a:ln>
            <a:solidFill>
              <a:schemeClr val="accent1"/>
            </a:solidFill>
          </a:ln>
        </p:spPr>
        <p:txBody>
          <a:bodyPr wrap="square" rtlCol="0">
            <a:spAutoFit/>
          </a:bodyPr>
          <a:lstStyle/>
          <a:p>
            <a:pPr algn="ctr"/>
            <a:r>
              <a:rPr lang="en-US" dirty="0" smtClean="0"/>
              <a:t>6 strains inhibited </a:t>
            </a:r>
            <a:r>
              <a:rPr lang="en-US" dirty="0" err="1" smtClean="0"/>
              <a:t>cheatgrass</a:t>
            </a:r>
            <a:r>
              <a:rPr lang="en-US" dirty="0" smtClean="0"/>
              <a:t> but not winter wheat in growth chamber studies</a:t>
            </a:r>
            <a:endParaRPr lang="en-US" dirty="0"/>
          </a:p>
        </p:txBody>
      </p:sp>
      <p:cxnSp>
        <p:nvCxnSpPr>
          <p:cNvPr id="27" name="Straight Arrow Connector 26"/>
          <p:cNvCxnSpPr/>
          <p:nvPr/>
        </p:nvCxnSpPr>
        <p:spPr>
          <a:xfrm>
            <a:off x="5698668" y="2560713"/>
            <a:ext cx="9470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543548" y="2655252"/>
            <a:ext cx="1257298" cy="923330"/>
          </a:xfrm>
          <a:prstGeom prst="rect">
            <a:avLst/>
          </a:prstGeom>
          <a:noFill/>
        </p:spPr>
        <p:txBody>
          <a:bodyPr wrap="square" rtlCol="0">
            <a:spAutoFit/>
          </a:bodyPr>
          <a:lstStyle/>
          <a:p>
            <a:pPr algn="ctr"/>
            <a:r>
              <a:rPr lang="en-US" dirty="0" smtClean="0"/>
              <a:t>Growth chamber studies</a:t>
            </a:r>
            <a:endParaRPr lang="en-US" dirty="0"/>
          </a:p>
        </p:txBody>
      </p:sp>
      <p:cxnSp>
        <p:nvCxnSpPr>
          <p:cNvPr id="31" name="Straight Arrow Connector 30"/>
          <p:cNvCxnSpPr/>
          <p:nvPr/>
        </p:nvCxnSpPr>
        <p:spPr>
          <a:xfrm>
            <a:off x="7799606" y="3392905"/>
            <a:ext cx="0" cy="923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851417" y="3392905"/>
            <a:ext cx="898071" cy="923330"/>
          </a:xfrm>
          <a:prstGeom prst="rect">
            <a:avLst/>
          </a:prstGeom>
          <a:noFill/>
        </p:spPr>
        <p:txBody>
          <a:bodyPr wrap="square" rtlCol="0">
            <a:spAutoFit/>
          </a:bodyPr>
          <a:lstStyle/>
          <a:p>
            <a:pPr algn="ctr"/>
            <a:r>
              <a:rPr lang="en-US" dirty="0" smtClean="0"/>
              <a:t>Wheat field trials</a:t>
            </a:r>
            <a:endParaRPr lang="en-US" dirty="0"/>
          </a:p>
        </p:txBody>
      </p:sp>
      <p:sp>
        <p:nvSpPr>
          <p:cNvPr id="35" name="TextBox 34"/>
          <p:cNvSpPr txBox="1"/>
          <p:nvPr/>
        </p:nvSpPr>
        <p:spPr>
          <a:xfrm>
            <a:off x="947064" y="4438443"/>
            <a:ext cx="7562841" cy="646331"/>
          </a:xfrm>
          <a:prstGeom prst="rect">
            <a:avLst/>
          </a:prstGeom>
          <a:noFill/>
          <a:ln>
            <a:solidFill>
              <a:schemeClr val="accent1"/>
            </a:solidFill>
          </a:ln>
        </p:spPr>
        <p:txBody>
          <a:bodyPr wrap="square" rtlCol="0">
            <a:spAutoFit/>
          </a:bodyPr>
          <a:lstStyle/>
          <a:p>
            <a:pPr algn="ctr"/>
            <a:r>
              <a:rPr lang="en-US" dirty="0" smtClean="0"/>
              <a:t>Strain </a:t>
            </a:r>
            <a:r>
              <a:rPr lang="en-US" b="1" dirty="0" smtClean="0"/>
              <a:t>D7</a:t>
            </a:r>
            <a:r>
              <a:rPr lang="en-US" dirty="0" smtClean="0"/>
              <a:t> decreased </a:t>
            </a:r>
            <a:r>
              <a:rPr lang="en-US" dirty="0" err="1" smtClean="0"/>
              <a:t>cheatgrass</a:t>
            </a:r>
            <a:r>
              <a:rPr lang="en-US" dirty="0" smtClean="0"/>
              <a:t> density, growth, and seed production leading to increased wheat yield</a:t>
            </a:r>
            <a:endParaRPr lang="en-US" dirty="0"/>
          </a:p>
        </p:txBody>
      </p:sp>
      <p:cxnSp>
        <p:nvCxnSpPr>
          <p:cNvPr id="37" name="Straight Arrow Connector 36"/>
          <p:cNvCxnSpPr/>
          <p:nvPr/>
        </p:nvCxnSpPr>
        <p:spPr>
          <a:xfrm>
            <a:off x="2836329" y="5224249"/>
            <a:ext cx="0" cy="4716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640086" y="5808502"/>
            <a:ext cx="6277616" cy="369332"/>
          </a:xfrm>
          <a:prstGeom prst="rect">
            <a:avLst/>
          </a:prstGeom>
          <a:noFill/>
          <a:ln>
            <a:solidFill>
              <a:schemeClr val="accent1"/>
            </a:solidFill>
          </a:ln>
        </p:spPr>
        <p:txBody>
          <a:bodyPr wrap="none" rtlCol="0">
            <a:spAutoFit/>
          </a:bodyPr>
          <a:lstStyle/>
          <a:p>
            <a:r>
              <a:rPr lang="en-US" b="1" dirty="0" smtClean="0"/>
              <a:t>D7 </a:t>
            </a:r>
            <a:r>
              <a:rPr lang="en-US" dirty="0" smtClean="0"/>
              <a:t>produces a compound that inhibits root growth in </a:t>
            </a:r>
            <a:r>
              <a:rPr lang="en-US" dirty="0" err="1" smtClean="0"/>
              <a:t>cheatgrass</a:t>
            </a:r>
            <a:r>
              <a:rPr lang="en-US" dirty="0" smtClean="0"/>
              <a:t> </a:t>
            </a:r>
            <a:endParaRPr lang="en-US" dirty="0"/>
          </a:p>
        </p:txBody>
      </p:sp>
      <p:sp>
        <p:nvSpPr>
          <p:cNvPr id="39" name="TextBox 38"/>
          <p:cNvSpPr txBox="1"/>
          <p:nvPr/>
        </p:nvSpPr>
        <p:spPr>
          <a:xfrm>
            <a:off x="2836329" y="5261972"/>
            <a:ext cx="2378662" cy="369332"/>
          </a:xfrm>
          <a:prstGeom prst="rect">
            <a:avLst/>
          </a:prstGeom>
          <a:noFill/>
        </p:spPr>
        <p:txBody>
          <a:bodyPr wrap="square" rtlCol="0">
            <a:spAutoFit/>
          </a:bodyPr>
          <a:lstStyle/>
          <a:p>
            <a:r>
              <a:rPr lang="en-US" dirty="0" smtClean="0"/>
              <a:t>More laboratory tests</a:t>
            </a:r>
            <a:endParaRPr lang="en-US" dirty="0"/>
          </a:p>
        </p:txBody>
      </p:sp>
    </p:spTree>
    <p:extLst>
      <p:ext uri="{BB962C8B-B14F-4D97-AF65-F5344CB8AC3E}">
        <p14:creationId xmlns:p14="http://schemas.microsoft.com/office/powerpoint/2010/main" val="56027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p:bldP spid="24" grpId="0" animBg="1"/>
      <p:bldP spid="29" grpId="0"/>
      <p:bldP spid="32" grpId="0"/>
      <p:bldP spid="35" grpId="0" animBg="1"/>
      <p:bldP spid="38" grpId="0" animBg="1"/>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602" y="183592"/>
            <a:ext cx="8533638" cy="1325563"/>
          </a:xfrm>
        </p:spPr>
        <p:txBody>
          <a:bodyPr/>
          <a:lstStyle/>
          <a:p>
            <a:r>
              <a:rPr lang="en-US" dirty="0" smtClean="0"/>
              <a:t>The hope for WSB</a:t>
            </a:r>
            <a:endParaRPr lang="en-US" dirty="0"/>
          </a:p>
        </p:txBody>
      </p:sp>
      <p:sp>
        <p:nvSpPr>
          <p:cNvPr id="3" name="Content Placeholder 2"/>
          <p:cNvSpPr>
            <a:spLocks noGrp="1"/>
          </p:cNvSpPr>
          <p:nvPr>
            <p:ph idx="1"/>
          </p:nvPr>
        </p:nvSpPr>
        <p:spPr>
          <a:xfrm>
            <a:off x="354330" y="1271411"/>
            <a:ext cx="8314182" cy="4351338"/>
          </a:xfrm>
        </p:spPr>
        <p:txBody>
          <a:bodyPr>
            <a:noAutofit/>
          </a:bodyPr>
          <a:lstStyle/>
          <a:p>
            <a:r>
              <a:rPr lang="en-US" sz="2400" dirty="0" smtClean="0">
                <a:latin typeface="Arial" panose="020B0604020202020204" pitchFamily="34" charset="0"/>
                <a:cs typeface="Arial" panose="020B0604020202020204" pitchFamily="34" charset="0"/>
              </a:rPr>
              <a:t>Potentially greater social acceptance</a:t>
            </a:r>
          </a:p>
          <a:p>
            <a:r>
              <a:rPr lang="en-US" sz="2400" dirty="0" smtClean="0">
                <a:latin typeface="Arial" panose="020B0604020202020204" pitchFamily="34" charset="0"/>
                <a:cs typeface="Arial" panose="020B0604020202020204" pitchFamily="34" charset="0"/>
              </a:rPr>
              <a:t>Cost is in the range of conventional herbicides ($8/acre)</a:t>
            </a:r>
          </a:p>
          <a:p>
            <a:r>
              <a:rPr lang="en-US" sz="2400" dirty="0" smtClean="0">
                <a:latin typeface="Arial" panose="020B0604020202020204" pitchFamily="34" charset="0"/>
                <a:cs typeface="Arial" panose="020B0604020202020204" pitchFamily="34" charset="0"/>
              </a:rPr>
              <a:t>Able to be applied over large areas using conventional equipment</a:t>
            </a:r>
          </a:p>
          <a:p>
            <a:r>
              <a:rPr lang="en-US" sz="2400" dirty="0" smtClean="0">
                <a:latin typeface="Arial" panose="020B0604020202020204" pitchFamily="34" charset="0"/>
                <a:cs typeface="Arial" panose="020B0604020202020204" pitchFamily="34" charset="0"/>
              </a:rPr>
              <a:t>Potential “temporal bridge” between short-term action of herbicides and longer-term benefits of perennial bunchgrass re-establishment.</a:t>
            </a:r>
            <a:endParaRPr lang="en-US" sz="2400" dirty="0">
              <a:latin typeface="Arial" panose="020B0604020202020204" pitchFamily="34" charset="0"/>
              <a:cs typeface="Arial" panose="020B0604020202020204" pitchFamily="34" charset="0"/>
            </a:endParaRPr>
          </a:p>
        </p:txBody>
      </p:sp>
      <p:pic>
        <p:nvPicPr>
          <p:cNvPr id="5" name="Picture 4" descr="R:\loc\fire\ESR\ESR_OPS\Project_Tracking_Contracts\FY 2016\Broadcast Seeding\Broadcast Seeding #1\D7\D7 Drill Seed Application Photos 2015-11-24\IMG_014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3200" y="4084320"/>
            <a:ext cx="3695700" cy="2666888"/>
          </a:xfrm>
          <a:prstGeom prst="rect">
            <a:avLst/>
          </a:prstGeom>
          <a:noFill/>
          <a:ln>
            <a:noFill/>
          </a:ln>
        </p:spPr>
      </p:pic>
      <p:pic>
        <p:nvPicPr>
          <p:cNvPr id="6" name="Picture 5" descr="R:\loc\fire\ESR\ESR_OPS\Project_Tracking_Contracts\FY 2016\Broadcast Seeding\Broadcast Seeding #1\D7\Aerial Application Photos\IMG_181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602" y="4084320"/>
            <a:ext cx="4928870" cy="2666888"/>
          </a:xfrm>
          <a:prstGeom prst="rect">
            <a:avLst/>
          </a:prstGeom>
          <a:noFill/>
          <a:ln>
            <a:noFill/>
          </a:ln>
        </p:spPr>
      </p:pic>
    </p:spTree>
    <p:extLst>
      <p:ext uri="{BB962C8B-B14F-4D97-AF65-F5344CB8AC3E}">
        <p14:creationId xmlns:p14="http://schemas.microsoft.com/office/powerpoint/2010/main" val="124700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602" y="183592"/>
            <a:ext cx="8533638" cy="1325563"/>
          </a:xfrm>
        </p:spPr>
        <p:txBody>
          <a:bodyPr/>
          <a:lstStyle/>
          <a:p>
            <a:r>
              <a:rPr lang="en-US" dirty="0" smtClean="0"/>
              <a:t>Questions for WSB use in rangelands</a:t>
            </a:r>
            <a:endParaRPr lang="en-US" dirty="0"/>
          </a:p>
        </p:txBody>
      </p:sp>
      <p:sp>
        <p:nvSpPr>
          <p:cNvPr id="3" name="Content Placeholder 2"/>
          <p:cNvSpPr>
            <a:spLocks noGrp="1"/>
          </p:cNvSpPr>
          <p:nvPr>
            <p:ph idx="1"/>
          </p:nvPr>
        </p:nvSpPr>
        <p:spPr>
          <a:xfrm>
            <a:off x="464058" y="1271411"/>
            <a:ext cx="8314182" cy="4351338"/>
          </a:xfrm>
        </p:spPr>
        <p:txBody>
          <a:bodyPr>
            <a:noAutofit/>
          </a:bodyPr>
          <a:lstStyle/>
          <a:p>
            <a:pPr marL="0" indent="0">
              <a:buNone/>
            </a:pPr>
            <a:r>
              <a:rPr lang="en-US" sz="2400" dirty="0" smtClean="0">
                <a:latin typeface="Arial" panose="020B0604020202020204" pitchFamily="34" charset="0"/>
                <a:cs typeface="Arial" panose="020B0604020202020204" pitchFamily="34" charset="0"/>
              </a:rPr>
              <a:t>How does WSB affect:</a:t>
            </a:r>
          </a:p>
          <a:p>
            <a:pPr marL="749300"/>
            <a:r>
              <a:rPr lang="en-US" sz="2400" dirty="0" smtClean="0">
                <a:latin typeface="Arial" panose="020B0604020202020204" pitchFamily="34" charset="0"/>
                <a:cs typeface="Arial" panose="020B0604020202020204" pitchFamily="34" charset="0"/>
              </a:rPr>
              <a:t>	Target weeds </a:t>
            </a:r>
          </a:p>
          <a:p>
            <a:pPr marL="749300"/>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Non-target plants (natives or weeds) and other taxa</a:t>
            </a:r>
          </a:p>
          <a:p>
            <a:pPr marL="749300"/>
            <a:r>
              <a:rPr lang="en-US" sz="2400" dirty="0" smtClean="0">
                <a:latin typeface="Arial" panose="020B0604020202020204" pitchFamily="34" charset="0"/>
                <a:cs typeface="Arial" panose="020B0604020202020204" pitchFamily="34" charset="0"/>
              </a:rPr>
              <a:t>	The soil microbial community</a:t>
            </a:r>
            <a:endParaRPr lang="en-US" sz="2400" dirty="0">
              <a:latin typeface="Arial" panose="020B0604020202020204" pitchFamily="34" charset="0"/>
              <a:cs typeface="Arial" panose="020B0604020202020204" pitchFamily="34" charset="0"/>
            </a:endParaRPr>
          </a:p>
          <a:p>
            <a:pPr marL="749300"/>
            <a:r>
              <a:rPr lang="en-US" sz="2400" dirty="0" smtClean="0">
                <a:latin typeface="Arial" panose="020B0604020202020204" pitchFamily="34" charset="0"/>
                <a:cs typeface="Arial" panose="020B0604020202020204" pitchFamily="34" charset="0"/>
              </a:rPr>
              <a:t>	Naturally-occurring </a:t>
            </a:r>
            <a:r>
              <a:rPr lang="en-US" sz="2400" dirty="0" err="1" smtClean="0">
                <a:latin typeface="Arial" panose="020B0604020202020204" pitchFamily="34" charset="0"/>
                <a:cs typeface="Arial" panose="020B0604020202020204" pitchFamily="34" charset="0"/>
              </a:rPr>
              <a:t>cheatgrass</a:t>
            </a:r>
            <a:r>
              <a:rPr lang="en-US" sz="2400" dirty="0" smtClean="0">
                <a:latin typeface="Arial" panose="020B0604020202020204" pitchFamily="34" charset="0"/>
                <a:cs typeface="Arial" panose="020B0604020202020204" pitchFamily="34" charset="0"/>
              </a:rPr>
              <a:t> pathogens (e.g., black fingers of death)?</a:t>
            </a:r>
          </a:p>
          <a:p>
            <a:pPr marL="0" indent="0">
              <a:buNone/>
            </a:pPr>
            <a:r>
              <a:rPr lang="en-US" sz="2400" dirty="0" smtClean="0">
                <a:latin typeface="Arial" panose="020B0604020202020204" pitchFamily="34" charset="0"/>
                <a:cs typeface="Arial" panose="020B0604020202020204" pitchFamily="34" charset="0"/>
              </a:rPr>
              <a:t>What is the best application method?</a:t>
            </a:r>
          </a:p>
          <a:p>
            <a:pPr marL="0" indent="0">
              <a:buNone/>
            </a:pPr>
            <a:r>
              <a:rPr lang="en-US" sz="2400" dirty="0" smtClean="0">
                <a:latin typeface="Arial" panose="020B0604020202020204" pitchFamily="34" charset="0"/>
                <a:cs typeface="Arial" panose="020B0604020202020204" pitchFamily="34" charset="0"/>
              </a:rPr>
              <a:t>How long does WSB remain in soil?</a:t>
            </a:r>
          </a:p>
          <a:p>
            <a:pPr marL="0" indent="0">
              <a:buNone/>
            </a:pPr>
            <a:r>
              <a:rPr lang="en-US" sz="2400" dirty="0" smtClean="0">
                <a:latin typeface="Arial" panose="020B0604020202020204" pitchFamily="34" charset="0"/>
                <a:cs typeface="Arial" panose="020B0604020202020204" pitchFamily="34" charset="0"/>
              </a:rPr>
              <a:t>How does WSB interact with herbicide (additive, synergistic, or antagonistic)?</a:t>
            </a:r>
          </a:p>
          <a:p>
            <a:pPr marL="0" indent="0">
              <a:buNone/>
            </a:pPr>
            <a:r>
              <a:rPr lang="en-US" sz="2400" dirty="0" smtClean="0">
                <a:latin typeface="Arial" panose="020B0604020202020204" pitchFamily="34" charset="0"/>
                <a:cs typeface="Arial" panose="020B0604020202020204" pitchFamily="34" charset="0"/>
              </a:rPr>
              <a:t>How do soil type, temperature, moisture, and plant community affect WSB success?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426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602" y="183592"/>
            <a:ext cx="8899398" cy="1325563"/>
          </a:xfrm>
        </p:spPr>
        <p:txBody>
          <a:bodyPr>
            <a:normAutofit/>
          </a:bodyPr>
          <a:lstStyle/>
          <a:p>
            <a:r>
              <a:rPr lang="en-US" dirty="0" smtClean="0"/>
              <a:t>What about other, natural pathogens?</a:t>
            </a:r>
            <a:endParaRPr lang="en-US" dirty="0"/>
          </a:p>
        </p:txBody>
      </p:sp>
      <p:sp>
        <p:nvSpPr>
          <p:cNvPr id="3" name="Content Placeholder 2"/>
          <p:cNvSpPr>
            <a:spLocks noGrp="1"/>
          </p:cNvSpPr>
          <p:nvPr>
            <p:ph idx="1"/>
          </p:nvPr>
        </p:nvSpPr>
        <p:spPr>
          <a:xfrm>
            <a:off x="508841" y="1734765"/>
            <a:ext cx="5997455" cy="4351338"/>
          </a:xfrm>
        </p:spPr>
        <p:txBody>
          <a:bodyPr>
            <a:noAutofit/>
          </a:bodyPr>
          <a:lstStyle/>
          <a:p>
            <a:r>
              <a:rPr lang="en-US" sz="2400" dirty="0">
                <a:latin typeface="Arial" panose="020B0604020202020204" pitchFamily="34" charset="0"/>
                <a:cs typeface="Arial" panose="020B0604020202020204" pitchFamily="34" charset="0"/>
              </a:rPr>
              <a:t>Dense monotypic grass stands can be “fertile ground” for </a:t>
            </a:r>
            <a:r>
              <a:rPr lang="en-US" sz="2400" dirty="0" smtClean="0">
                <a:latin typeface="Arial" panose="020B0604020202020204" pitchFamily="34" charset="0"/>
                <a:cs typeface="Arial" panose="020B0604020202020204" pitchFamily="34" charset="0"/>
              </a:rPr>
              <a:t>pathogens</a:t>
            </a:r>
          </a:p>
          <a:p>
            <a:r>
              <a:rPr lang="en-US" sz="2400" dirty="0" smtClean="0">
                <a:latin typeface="Arial" panose="020B0604020202020204" pitchFamily="34" charset="0"/>
                <a:cs typeface="Arial" panose="020B0604020202020204" pitchFamily="34" charset="0"/>
              </a:rPr>
              <a:t>Temporary stand failure known as “</a:t>
            </a:r>
            <a:r>
              <a:rPr lang="en-US" sz="2400" dirty="0" err="1">
                <a:latin typeface="Arial" panose="020B0604020202020204" pitchFamily="34" charset="0"/>
                <a:cs typeface="Arial" panose="020B0604020202020204" pitchFamily="34" charset="0"/>
              </a:rPr>
              <a:t>c</a:t>
            </a:r>
            <a:r>
              <a:rPr lang="en-US" sz="2400" dirty="0" err="1" smtClean="0">
                <a:latin typeface="Arial" panose="020B0604020202020204" pitchFamily="34" charset="0"/>
                <a:cs typeface="Arial" panose="020B0604020202020204" pitchFamily="34" charset="0"/>
              </a:rPr>
              <a:t>heatgrass</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dieoff</a:t>
            </a:r>
            <a:r>
              <a:rPr lang="en-US" sz="2400" dirty="0" smtClean="0">
                <a:latin typeface="Arial" panose="020B0604020202020204" pitchFamily="34" charset="0"/>
                <a:cs typeface="Arial" panose="020B0604020202020204" pitchFamily="34" charset="0"/>
              </a:rPr>
              <a:t>” can result from fungal pathogens.</a:t>
            </a:r>
          </a:p>
          <a:p>
            <a:r>
              <a:rPr lang="en-US" sz="2400" dirty="0" smtClean="0">
                <a:latin typeface="Arial" panose="020B0604020202020204" pitchFamily="34" charset="0"/>
                <a:cs typeface="Arial" panose="020B0604020202020204" pitchFamily="34" charset="0"/>
              </a:rPr>
              <a:t>Cyclical ecology of 5 fungal species is relatively well known, from S Meyer et al.</a:t>
            </a:r>
          </a:p>
          <a:p>
            <a:r>
              <a:rPr lang="en-US" sz="2400" dirty="0" err="1" smtClean="0">
                <a:latin typeface="Arial" panose="020B0604020202020204" pitchFamily="34" charset="0"/>
                <a:cs typeface="Arial" panose="020B0604020202020204" pitchFamily="34" charset="0"/>
              </a:rPr>
              <a:t>Dieoffs</a:t>
            </a:r>
            <a:r>
              <a:rPr lang="en-US" sz="2400" dirty="0" smtClean="0">
                <a:latin typeface="Arial" panose="020B0604020202020204" pitchFamily="34" charset="0"/>
                <a:cs typeface="Arial" panose="020B0604020202020204" pitchFamily="34" charset="0"/>
              </a:rPr>
              <a:t> can be unplanned “natural herbicide”, but applying fungi is thus far not a feasible tool.</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0215" y="1816666"/>
            <a:ext cx="2091519" cy="1919550"/>
          </a:xfrm>
          <a:prstGeom prst="rect">
            <a:avLst/>
          </a:prstGeom>
        </p:spPr>
      </p:pic>
      <p:sp>
        <p:nvSpPr>
          <p:cNvPr id="5" name="TextBox 4"/>
          <p:cNvSpPr txBox="1"/>
          <p:nvPr/>
        </p:nvSpPr>
        <p:spPr>
          <a:xfrm>
            <a:off x="6902053" y="1816666"/>
            <a:ext cx="1947841" cy="369332"/>
          </a:xfrm>
          <a:prstGeom prst="rect">
            <a:avLst/>
          </a:prstGeom>
          <a:noFill/>
        </p:spPr>
        <p:txBody>
          <a:bodyPr wrap="none" rtlCol="0">
            <a:spAutoFit/>
          </a:bodyPr>
          <a:lstStyle/>
          <a:p>
            <a:r>
              <a:rPr lang="en-US" dirty="0" smtClean="0"/>
              <a:t>Susan Meyer, USFS</a:t>
            </a:r>
            <a:endParaRPr lang="en-US"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6388"/>
          <a:stretch/>
        </p:blipFill>
        <p:spPr>
          <a:xfrm>
            <a:off x="6830215" y="3823489"/>
            <a:ext cx="2114989" cy="2639819"/>
          </a:xfrm>
          <a:prstGeom prst="rect">
            <a:avLst/>
          </a:prstGeom>
        </p:spPr>
      </p:pic>
    </p:spTree>
    <p:extLst>
      <p:ext uri="{BB962C8B-B14F-4D97-AF65-F5344CB8AC3E}">
        <p14:creationId xmlns:p14="http://schemas.microsoft.com/office/powerpoint/2010/main" val="345923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3272" y="515014"/>
            <a:ext cx="8042001" cy="5570756"/>
          </a:xfrm>
          <a:prstGeom prst="rect">
            <a:avLst/>
          </a:prstGeom>
        </p:spPr>
        <p:txBody>
          <a:bodyPr wrap="square">
            <a:spAutoFit/>
          </a:bodyPr>
          <a:lstStyle/>
          <a:p>
            <a:pPr>
              <a:spcAft>
                <a:spcPts val="600"/>
              </a:spcAft>
            </a:pPr>
            <a:r>
              <a:rPr lang="en-US" sz="4000" dirty="0">
                <a:cs typeface="Arial" panose="020B0604020202020204" pitchFamily="34" charset="0"/>
              </a:rPr>
              <a:t>Background/native microbial context of affected ecosystems</a:t>
            </a:r>
          </a:p>
          <a:p>
            <a:pPr marL="285750" indent="-285750">
              <a:spcAft>
                <a:spcPts val="600"/>
              </a:spcAft>
              <a:buFont typeface="Arial" panose="020B0604020202020204" pitchFamily="34" charset="0"/>
              <a:buChar char="•"/>
            </a:pPr>
            <a:r>
              <a:rPr lang="en-US" sz="3200" dirty="0">
                <a:cs typeface="Arial" panose="020B0604020202020204" pitchFamily="34" charset="0"/>
              </a:rPr>
              <a:t>Poorly understood, black </a:t>
            </a:r>
            <a:r>
              <a:rPr lang="en-US" sz="3200" dirty="0" smtClean="0">
                <a:cs typeface="Arial" panose="020B0604020202020204" pitchFamily="34" charset="0"/>
              </a:rPr>
              <a:t>box</a:t>
            </a:r>
            <a:endParaRPr lang="en-US" sz="3200" dirty="0">
              <a:cs typeface="Arial" panose="020B0604020202020204" pitchFamily="34" charset="0"/>
            </a:endParaRPr>
          </a:p>
          <a:p>
            <a:pPr marL="285750" indent="-285750">
              <a:spcAft>
                <a:spcPts val="600"/>
              </a:spcAft>
              <a:buFont typeface="Arial" panose="020B0604020202020204" pitchFamily="34" charset="0"/>
              <a:buChar char="•"/>
            </a:pPr>
            <a:r>
              <a:rPr lang="en-US" sz="3200" dirty="0">
                <a:cs typeface="Arial" panose="020B0604020202020204" pitchFamily="34" charset="0"/>
              </a:rPr>
              <a:t>Pathogen effects not well known in semiarid </a:t>
            </a:r>
            <a:r>
              <a:rPr lang="en-US" sz="3200" dirty="0" smtClean="0">
                <a:cs typeface="Arial" panose="020B0604020202020204" pitchFamily="34" charset="0"/>
              </a:rPr>
              <a:t>areas: (</a:t>
            </a:r>
            <a:r>
              <a:rPr lang="en-US" sz="3200" dirty="0" err="1" smtClean="0">
                <a:cs typeface="Arial" panose="020B0604020202020204" pitchFamily="34" charset="0"/>
              </a:rPr>
              <a:t>cheatgrass</a:t>
            </a:r>
            <a:r>
              <a:rPr lang="en-US" sz="3200" dirty="0" smtClean="0">
                <a:cs typeface="Arial" panose="020B0604020202020204" pitchFamily="34" charset="0"/>
              </a:rPr>
              <a:t> </a:t>
            </a:r>
            <a:r>
              <a:rPr lang="en-US" sz="3200" dirty="0" err="1" smtClean="0">
                <a:cs typeface="Arial" panose="020B0604020202020204" pitchFamily="34" charset="0"/>
              </a:rPr>
              <a:t>dieoff</a:t>
            </a:r>
            <a:r>
              <a:rPr lang="en-US" sz="3200" dirty="0" smtClean="0">
                <a:cs typeface="Arial" panose="020B0604020202020204" pitchFamily="34" charset="0"/>
              </a:rPr>
              <a:t>/fungi is a rare example)</a:t>
            </a:r>
            <a:endParaRPr lang="en-US" sz="3200" dirty="0">
              <a:cs typeface="Arial" panose="020B0604020202020204" pitchFamily="34" charset="0"/>
            </a:endParaRPr>
          </a:p>
          <a:p>
            <a:pPr marL="285750" indent="-285750">
              <a:spcAft>
                <a:spcPts val="600"/>
              </a:spcAft>
              <a:buFont typeface="Arial" panose="020B0604020202020204" pitchFamily="34" charset="0"/>
              <a:buChar char="•"/>
            </a:pPr>
            <a:r>
              <a:rPr lang="en-US" sz="3200" dirty="0" smtClean="0">
                <a:cs typeface="Arial" panose="020B0604020202020204" pitchFamily="34" charset="0"/>
              </a:rPr>
              <a:t>Microbes and substrates for them are relatively scarce </a:t>
            </a:r>
            <a:r>
              <a:rPr lang="en-US" sz="3200" dirty="0">
                <a:cs typeface="Arial" panose="020B0604020202020204" pitchFamily="34" charset="0"/>
              </a:rPr>
              <a:t>in semiarid rangeland soils</a:t>
            </a:r>
          </a:p>
          <a:p>
            <a:pPr marL="285750" indent="-285750">
              <a:spcAft>
                <a:spcPts val="600"/>
              </a:spcAft>
              <a:buFont typeface="Arial" panose="020B0604020202020204" pitchFamily="34" charset="0"/>
              <a:buChar char="•"/>
            </a:pPr>
            <a:r>
              <a:rPr lang="en-US" sz="3200" dirty="0" smtClean="0">
                <a:cs typeface="Arial" panose="020B0604020202020204" pitchFamily="34" charset="0"/>
              </a:rPr>
              <a:t>Semiarid soil surfaces have </a:t>
            </a:r>
            <a:r>
              <a:rPr lang="en-US" sz="3200" dirty="0">
                <a:cs typeface="Arial" panose="020B0604020202020204" pitchFamily="34" charset="0"/>
              </a:rPr>
              <a:t>inhospitable </a:t>
            </a:r>
            <a:r>
              <a:rPr lang="en-US" sz="3200" dirty="0" smtClean="0">
                <a:cs typeface="Arial" panose="020B0604020202020204" pitchFamily="34" charset="0"/>
              </a:rPr>
              <a:t>climate for bacteria</a:t>
            </a:r>
            <a:endParaRPr lang="en-US" sz="3200" dirty="0">
              <a:cs typeface="Arial" panose="020B0604020202020204" pitchFamily="34" charset="0"/>
            </a:endParaRPr>
          </a:p>
        </p:txBody>
      </p:sp>
    </p:spTree>
    <p:extLst>
      <p:ext uri="{BB962C8B-B14F-4D97-AF65-F5344CB8AC3E}">
        <p14:creationId xmlns:p14="http://schemas.microsoft.com/office/powerpoint/2010/main" val="120435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6459</TotalTime>
  <Words>4264</Words>
  <Application>Microsoft Office PowerPoint</Application>
  <PresentationFormat>On-screen Show (4:3)</PresentationFormat>
  <Paragraphs>312</Paragraphs>
  <Slides>22</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The weed-suppressive bacteria prospect in western rangelands</vt:lpstr>
      <vt:lpstr>PowerPoint Presentation</vt:lpstr>
      <vt:lpstr>Overview for WSB presentation</vt:lpstr>
      <vt:lpstr>What are weed-suppressive bacteria?</vt:lpstr>
      <vt:lpstr>How were WSB isolated?</vt:lpstr>
      <vt:lpstr>The hope for WSB</vt:lpstr>
      <vt:lpstr>Questions for WSB use in rangelands</vt:lpstr>
      <vt:lpstr>What about other, natural pathogens?</vt:lpstr>
      <vt:lpstr>PowerPoint Presentation</vt:lpstr>
      <vt:lpstr>How are WSB applied?</vt:lpstr>
      <vt:lpstr>Current WSB strains</vt:lpstr>
      <vt:lpstr>What efforts are underway to assess WSB?</vt:lpstr>
      <vt:lpstr>Findings from WSB coordination of 52 projects implemented  by different people/agencies to date, across nearly all states in Western US:</vt:lpstr>
      <vt:lpstr>PowerPoint Presentation</vt:lpstr>
      <vt:lpstr>What is needed to learn from a study or manager trial?</vt:lpstr>
      <vt:lpstr>1) Controls 2) Replication 3) Monitoring</vt:lpstr>
      <vt:lpstr> 1) Controls 2) Replication 3) Monitoring</vt:lpstr>
      <vt:lpstr> 1) Controls 2) Replication 3) Monitoring</vt:lpstr>
      <vt:lpstr> 1) Controls 2) Replication 3) Monitoring</vt:lpstr>
      <vt:lpstr>PowerPoint Presentation</vt:lpstr>
      <vt:lpstr>Conclusions</vt:lpstr>
      <vt:lpstr>Finally…</vt:lpstr>
    </vt:vector>
  </TitlesOfParts>
  <Company>USGS Snake River Field Station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Lazarus, Brynne E</dc:creator>
  <cp:lastModifiedBy>Germino, Matthew</cp:lastModifiedBy>
  <cp:revision>111</cp:revision>
  <cp:lastPrinted>2017-11-08T23:11:15Z</cp:lastPrinted>
  <dcterms:created xsi:type="dcterms:W3CDTF">2017-11-06T13:44:54Z</dcterms:created>
  <dcterms:modified xsi:type="dcterms:W3CDTF">2017-11-28T21:57:05Z</dcterms:modified>
</cp:coreProperties>
</file>