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67" r:id="rId3"/>
    <p:sldId id="257" r:id="rId4"/>
    <p:sldId id="258" r:id="rId5"/>
    <p:sldId id="259" r:id="rId6"/>
    <p:sldId id="260" r:id="rId7"/>
    <p:sldId id="261" r:id="rId8"/>
    <p:sldId id="262" r:id="rId9"/>
    <p:sldId id="263" r:id="rId10"/>
    <p:sldId id="264" r:id="rId11"/>
    <p:sldId id="265"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48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262988-E873-430F-8C64-B64004D3216B}" type="datetimeFigureOut">
              <a:rPr lang="en-US" smtClean="0"/>
              <a:t>11/29/2017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6C6EA0-5945-43D9-B427-23248B147F88}" type="slidenum">
              <a:rPr lang="en-US" smtClean="0"/>
              <a:t>‹#›</a:t>
            </a:fld>
            <a:endParaRPr lang="en-US"/>
          </a:p>
        </p:txBody>
      </p:sp>
    </p:spTree>
    <p:extLst>
      <p:ext uri="{BB962C8B-B14F-4D97-AF65-F5344CB8AC3E}">
        <p14:creationId xmlns:p14="http://schemas.microsoft.com/office/powerpoint/2010/main" val="509381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r>
              <a:rPr lang="en-US" baseline="0" dirty="0" smtClean="0"/>
              <a:t>Good afternoon I am going to talk about invasive species management on Refuges but focus on how we are communicating our message, or NOT, and how that is helping or hurting us and our efforts, and a couple of tools that we are promoting for strategic implementation of EDRR.  The idea is to get us thinking again how we are communicating on these issues and hopefully stimulate thought on how can we improve to more effectively get our staff, supervisors, and our partners to understand our status, impacts and strategies so that we can g</a:t>
            </a:r>
            <a:r>
              <a:rPr lang="en-US" dirty="0" smtClean="0"/>
              <a:t>et this issue prioritized</a:t>
            </a:r>
            <a:r>
              <a:rPr lang="en-US" baseline="0" dirty="0" smtClean="0"/>
              <a:t> for funding, </a:t>
            </a:r>
          </a:p>
          <a:p>
            <a:pPr eaLnBrk="1" hangingPunct="1">
              <a:spcBef>
                <a:spcPct val="0"/>
              </a:spcBef>
            </a:pPr>
            <a:endParaRPr lang="en-US" baseline="0" dirty="0" smtClean="0"/>
          </a:p>
          <a:p>
            <a:pPr eaLnBrk="1" hangingPunct="1">
              <a:spcBef>
                <a:spcPct val="0"/>
              </a:spcBef>
            </a:pPr>
            <a:r>
              <a:rPr lang="en-US" baseline="0" dirty="0" smtClean="0"/>
              <a:t>And will also throw in some of the tools out there my program is trying to use to help persuade managers to stop turning the crank on old strategies and methods, so we can move forward strategically and cost effectively</a:t>
            </a:r>
            <a:endParaRPr lang="en-US" dirty="0"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09" indent="-285734" eaLnBrk="0" hangingPunct="0">
              <a:defRPr>
                <a:solidFill>
                  <a:schemeClr val="tx1"/>
                </a:solidFill>
                <a:latin typeface="Arial" charset="0"/>
              </a:defRPr>
            </a:lvl2pPr>
            <a:lvl3pPr marL="1142937" indent="-228587" eaLnBrk="0" hangingPunct="0">
              <a:defRPr>
                <a:solidFill>
                  <a:schemeClr val="tx1"/>
                </a:solidFill>
                <a:latin typeface="Arial" charset="0"/>
              </a:defRPr>
            </a:lvl3pPr>
            <a:lvl4pPr marL="1600112" indent="-228587" eaLnBrk="0" hangingPunct="0">
              <a:defRPr>
                <a:solidFill>
                  <a:schemeClr val="tx1"/>
                </a:solidFill>
                <a:latin typeface="Arial" charset="0"/>
              </a:defRPr>
            </a:lvl4pPr>
            <a:lvl5pPr marL="2057287" indent="-228587" eaLnBrk="0" hangingPunct="0">
              <a:defRPr>
                <a:solidFill>
                  <a:schemeClr val="tx1"/>
                </a:solidFill>
                <a:latin typeface="Arial" charset="0"/>
              </a:defRPr>
            </a:lvl5pPr>
            <a:lvl6pPr marL="2514461" indent="-228587" eaLnBrk="0" fontAlgn="base" hangingPunct="0">
              <a:spcBef>
                <a:spcPct val="0"/>
              </a:spcBef>
              <a:spcAft>
                <a:spcPct val="0"/>
              </a:spcAft>
              <a:defRPr>
                <a:solidFill>
                  <a:schemeClr val="tx1"/>
                </a:solidFill>
                <a:latin typeface="Arial" charset="0"/>
              </a:defRPr>
            </a:lvl6pPr>
            <a:lvl7pPr marL="2971635" indent="-228587" eaLnBrk="0" fontAlgn="base" hangingPunct="0">
              <a:spcBef>
                <a:spcPct val="0"/>
              </a:spcBef>
              <a:spcAft>
                <a:spcPct val="0"/>
              </a:spcAft>
              <a:defRPr>
                <a:solidFill>
                  <a:schemeClr val="tx1"/>
                </a:solidFill>
                <a:latin typeface="Arial" charset="0"/>
              </a:defRPr>
            </a:lvl7pPr>
            <a:lvl8pPr marL="3428810" indent="-228587" eaLnBrk="0" fontAlgn="base" hangingPunct="0">
              <a:spcBef>
                <a:spcPct val="0"/>
              </a:spcBef>
              <a:spcAft>
                <a:spcPct val="0"/>
              </a:spcAft>
              <a:defRPr>
                <a:solidFill>
                  <a:schemeClr val="tx1"/>
                </a:solidFill>
                <a:latin typeface="Arial" charset="0"/>
              </a:defRPr>
            </a:lvl8pPr>
            <a:lvl9pPr marL="3885985" indent="-228587" eaLnBrk="0" fontAlgn="base" hangingPunct="0">
              <a:spcBef>
                <a:spcPct val="0"/>
              </a:spcBef>
              <a:spcAft>
                <a:spcPct val="0"/>
              </a:spcAft>
              <a:defRPr>
                <a:solidFill>
                  <a:schemeClr val="tx1"/>
                </a:solidFill>
                <a:latin typeface="Arial" charset="0"/>
              </a:defRPr>
            </a:lvl9pPr>
          </a:lstStyle>
          <a:p>
            <a:pPr eaLnBrk="1" hangingPunct="1"/>
            <a:fld id="{690F086B-AA30-474B-8FB8-8350B38547E6}" type="slidenum">
              <a:rPr lang="en-US" smtClean="0">
                <a:solidFill>
                  <a:prstClr val="black"/>
                </a:solidFill>
                <a:latin typeface="Calibri" pitchFamily="34" charset="0"/>
              </a:rPr>
              <a:pPr eaLnBrk="1" hangingPunct="1"/>
              <a:t>1</a:t>
            </a:fld>
            <a:endParaRPr lang="en-US" smtClean="0">
              <a:solidFill>
                <a:prstClr val="black"/>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What we learned were </a:t>
            </a:r>
          </a:p>
          <a:p>
            <a:r>
              <a:rPr lang="en-US" baseline="0" dirty="0" smtClean="0"/>
              <a:t>We are forced to go back to the details and look closely at species distribution within our refuges relative to invasiveness of that species and whether or not we have a chance at control depending upon how much of a tie that species has to impact specific land management objectives</a:t>
            </a:r>
          </a:p>
          <a:p>
            <a:endParaRPr lang="en-US" baseline="0" dirty="0" smtClean="0"/>
          </a:p>
          <a:p>
            <a:endParaRPr lang="en-US" baseline="0" dirty="0"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09" indent="-285734" eaLnBrk="0" hangingPunct="0">
              <a:defRPr>
                <a:solidFill>
                  <a:schemeClr val="tx1"/>
                </a:solidFill>
                <a:latin typeface="Arial" charset="0"/>
              </a:defRPr>
            </a:lvl2pPr>
            <a:lvl3pPr marL="1142937" indent="-228587" eaLnBrk="0" hangingPunct="0">
              <a:defRPr>
                <a:solidFill>
                  <a:schemeClr val="tx1"/>
                </a:solidFill>
                <a:latin typeface="Arial" charset="0"/>
              </a:defRPr>
            </a:lvl3pPr>
            <a:lvl4pPr marL="1600112" indent="-228587" eaLnBrk="0" hangingPunct="0">
              <a:defRPr>
                <a:solidFill>
                  <a:schemeClr val="tx1"/>
                </a:solidFill>
                <a:latin typeface="Arial" charset="0"/>
              </a:defRPr>
            </a:lvl4pPr>
            <a:lvl5pPr marL="2057287" indent="-228587" eaLnBrk="0" hangingPunct="0">
              <a:defRPr>
                <a:solidFill>
                  <a:schemeClr val="tx1"/>
                </a:solidFill>
                <a:latin typeface="Arial" charset="0"/>
              </a:defRPr>
            </a:lvl5pPr>
            <a:lvl6pPr marL="2514461" indent="-228587" eaLnBrk="0" fontAlgn="base" hangingPunct="0">
              <a:spcBef>
                <a:spcPct val="0"/>
              </a:spcBef>
              <a:spcAft>
                <a:spcPct val="0"/>
              </a:spcAft>
              <a:defRPr>
                <a:solidFill>
                  <a:schemeClr val="tx1"/>
                </a:solidFill>
                <a:latin typeface="Arial" charset="0"/>
              </a:defRPr>
            </a:lvl6pPr>
            <a:lvl7pPr marL="2971635" indent="-228587" eaLnBrk="0" fontAlgn="base" hangingPunct="0">
              <a:spcBef>
                <a:spcPct val="0"/>
              </a:spcBef>
              <a:spcAft>
                <a:spcPct val="0"/>
              </a:spcAft>
              <a:defRPr>
                <a:solidFill>
                  <a:schemeClr val="tx1"/>
                </a:solidFill>
                <a:latin typeface="Arial" charset="0"/>
              </a:defRPr>
            </a:lvl7pPr>
            <a:lvl8pPr marL="3428810" indent="-228587" eaLnBrk="0" fontAlgn="base" hangingPunct="0">
              <a:spcBef>
                <a:spcPct val="0"/>
              </a:spcBef>
              <a:spcAft>
                <a:spcPct val="0"/>
              </a:spcAft>
              <a:defRPr>
                <a:solidFill>
                  <a:schemeClr val="tx1"/>
                </a:solidFill>
                <a:latin typeface="Arial" charset="0"/>
              </a:defRPr>
            </a:lvl8pPr>
            <a:lvl9pPr marL="3885985" indent="-228587" eaLnBrk="0" fontAlgn="base" hangingPunct="0">
              <a:spcBef>
                <a:spcPct val="0"/>
              </a:spcBef>
              <a:spcAft>
                <a:spcPct val="0"/>
              </a:spcAft>
              <a:defRPr>
                <a:solidFill>
                  <a:schemeClr val="tx1"/>
                </a:solidFill>
                <a:latin typeface="Arial" charset="0"/>
              </a:defRPr>
            </a:lvl9pPr>
          </a:lstStyle>
          <a:p>
            <a:pPr eaLnBrk="1" hangingPunct="1"/>
            <a:fld id="{690F086B-AA30-474B-8FB8-8350B38547E6}" type="slidenum">
              <a:rPr lang="en-US" smtClean="0">
                <a:solidFill>
                  <a:prstClr val="black"/>
                </a:solidFill>
                <a:latin typeface="Calibri" pitchFamily="34" charset="0"/>
              </a:rPr>
              <a:pPr eaLnBrk="1" hangingPunct="1"/>
              <a:t>2</a:t>
            </a:fld>
            <a:endParaRPr lang="en-US" smtClean="0">
              <a:solidFill>
                <a:prstClr val="black"/>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748296-7B31-4E0B-8B9A-80F2CC364E84}"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631075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99495-6C0E-4C6E-A871-29CE6BC93E22}"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610021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Introductory</a:t>
            </a:r>
            <a:r>
              <a:rPr lang="en-US" baseline="0" dirty="0" smtClean="0"/>
              <a:t> meeting last summer – some initial discussion we have included to build from – all up for discussion/revision</a:t>
            </a:r>
            <a:endParaRPr lang="en-US" dirty="0"/>
          </a:p>
        </p:txBody>
      </p:sp>
      <p:sp>
        <p:nvSpPr>
          <p:cNvPr id="4" name="Slide Number Placeholder 3"/>
          <p:cNvSpPr>
            <a:spLocks noGrp="1"/>
          </p:cNvSpPr>
          <p:nvPr>
            <p:ph type="sldNum" sz="quarter" idx="10"/>
          </p:nvPr>
        </p:nvSpPr>
        <p:spPr/>
        <p:txBody>
          <a:bodyPr/>
          <a:lstStyle/>
          <a:p>
            <a:fld id="{80B99495-6C0E-4C6E-A871-29CE6BC93E22}"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085754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r>
              <a:rPr lang="en-US" baseline="0" dirty="0" smtClean="0"/>
              <a:t>So This morning I am going to talk about invasive species management on Refuges but focus on how we are communicating our message, or NOT, and how that is helping or hurting us and our efforts.  The idea is to get us thinking again how we are communicating on these issues and hopefully stimulate thought on how can we improve to more effectively get our staff, supervisors, and our partners to understand our status, impacts and strategies so that we can g</a:t>
            </a:r>
            <a:r>
              <a:rPr lang="en-US" dirty="0" smtClean="0"/>
              <a:t>et this issue prioritized</a:t>
            </a:r>
            <a:r>
              <a:rPr lang="en-US" baseline="0" dirty="0" smtClean="0"/>
              <a:t> for funding, </a:t>
            </a:r>
          </a:p>
          <a:p>
            <a:pPr eaLnBrk="1" hangingPunct="1">
              <a:spcBef>
                <a:spcPct val="0"/>
              </a:spcBef>
            </a:pPr>
            <a:endParaRPr lang="en-US" baseline="0" dirty="0" smtClean="0"/>
          </a:p>
          <a:p>
            <a:pPr eaLnBrk="1" hangingPunct="1">
              <a:spcBef>
                <a:spcPct val="0"/>
              </a:spcBef>
            </a:pPr>
            <a:r>
              <a:rPr lang="en-US" baseline="0" dirty="0" smtClean="0"/>
              <a:t>And will also throw in some of the tools out there my program is trying to use to help persuade managers to stop turning the crank on old strategies and methods, so we can move forward strategically and cost effectively</a:t>
            </a:r>
            <a:endParaRPr lang="en-US" dirty="0"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09" indent="-285734" eaLnBrk="0" hangingPunct="0">
              <a:defRPr>
                <a:solidFill>
                  <a:schemeClr val="tx1"/>
                </a:solidFill>
                <a:latin typeface="Arial" charset="0"/>
              </a:defRPr>
            </a:lvl2pPr>
            <a:lvl3pPr marL="1142937" indent="-228587" eaLnBrk="0" hangingPunct="0">
              <a:defRPr>
                <a:solidFill>
                  <a:schemeClr val="tx1"/>
                </a:solidFill>
                <a:latin typeface="Arial" charset="0"/>
              </a:defRPr>
            </a:lvl3pPr>
            <a:lvl4pPr marL="1600112" indent="-228587" eaLnBrk="0" hangingPunct="0">
              <a:defRPr>
                <a:solidFill>
                  <a:schemeClr val="tx1"/>
                </a:solidFill>
                <a:latin typeface="Arial" charset="0"/>
              </a:defRPr>
            </a:lvl4pPr>
            <a:lvl5pPr marL="2057287" indent="-228587" eaLnBrk="0" hangingPunct="0">
              <a:defRPr>
                <a:solidFill>
                  <a:schemeClr val="tx1"/>
                </a:solidFill>
                <a:latin typeface="Arial" charset="0"/>
              </a:defRPr>
            </a:lvl5pPr>
            <a:lvl6pPr marL="2514461" indent="-228587" eaLnBrk="0" fontAlgn="base" hangingPunct="0">
              <a:spcBef>
                <a:spcPct val="0"/>
              </a:spcBef>
              <a:spcAft>
                <a:spcPct val="0"/>
              </a:spcAft>
              <a:defRPr>
                <a:solidFill>
                  <a:schemeClr val="tx1"/>
                </a:solidFill>
                <a:latin typeface="Arial" charset="0"/>
              </a:defRPr>
            </a:lvl6pPr>
            <a:lvl7pPr marL="2971635" indent="-228587" eaLnBrk="0" fontAlgn="base" hangingPunct="0">
              <a:spcBef>
                <a:spcPct val="0"/>
              </a:spcBef>
              <a:spcAft>
                <a:spcPct val="0"/>
              </a:spcAft>
              <a:defRPr>
                <a:solidFill>
                  <a:schemeClr val="tx1"/>
                </a:solidFill>
                <a:latin typeface="Arial" charset="0"/>
              </a:defRPr>
            </a:lvl7pPr>
            <a:lvl8pPr marL="3428810" indent="-228587" eaLnBrk="0" fontAlgn="base" hangingPunct="0">
              <a:spcBef>
                <a:spcPct val="0"/>
              </a:spcBef>
              <a:spcAft>
                <a:spcPct val="0"/>
              </a:spcAft>
              <a:defRPr>
                <a:solidFill>
                  <a:schemeClr val="tx1"/>
                </a:solidFill>
                <a:latin typeface="Arial" charset="0"/>
              </a:defRPr>
            </a:lvl8pPr>
            <a:lvl9pPr marL="3885985" indent="-228587" eaLnBrk="0" fontAlgn="base" hangingPunct="0">
              <a:spcBef>
                <a:spcPct val="0"/>
              </a:spcBef>
              <a:spcAft>
                <a:spcPct val="0"/>
              </a:spcAft>
              <a:defRPr>
                <a:solidFill>
                  <a:schemeClr val="tx1"/>
                </a:solidFill>
                <a:latin typeface="Arial" charset="0"/>
              </a:defRPr>
            </a:lvl9pPr>
          </a:lstStyle>
          <a:p>
            <a:pPr eaLnBrk="1" hangingPunct="1"/>
            <a:fld id="{690F086B-AA30-474B-8FB8-8350B38547E6}" type="slidenum">
              <a:rPr lang="en-US" smtClean="0">
                <a:solidFill>
                  <a:prstClr val="black"/>
                </a:solidFill>
                <a:latin typeface="Calibri" pitchFamily="34" charset="0"/>
              </a:rPr>
              <a:pPr eaLnBrk="1" hangingPunct="1"/>
              <a:t>7</a:t>
            </a:fld>
            <a:endParaRPr lang="en-US" smtClean="0">
              <a:solidFill>
                <a:prstClr val="black"/>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r>
              <a:rPr lang="en-US" baseline="0" dirty="0" smtClean="0"/>
              <a:t>So This morning I am going to talk about invasive species management on Refuges but focus on how we are communicating our message, or NOT, and how that is helping or hurting us and our efforts.  The idea is to get us thinking again how we are communicating on these issues and hopefully stimulate thought on how can we improve to more effectively get our staff, supervisors, and our partners to understand our status, impacts and strategies so that we can g</a:t>
            </a:r>
            <a:r>
              <a:rPr lang="en-US" dirty="0" smtClean="0"/>
              <a:t>et this issue prioritized</a:t>
            </a:r>
            <a:r>
              <a:rPr lang="en-US" baseline="0" dirty="0" smtClean="0"/>
              <a:t> for funding, </a:t>
            </a:r>
          </a:p>
          <a:p>
            <a:pPr eaLnBrk="1" hangingPunct="1">
              <a:spcBef>
                <a:spcPct val="0"/>
              </a:spcBef>
            </a:pPr>
            <a:endParaRPr lang="en-US" baseline="0" dirty="0" smtClean="0"/>
          </a:p>
          <a:p>
            <a:pPr eaLnBrk="1" hangingPunct="1">
              <a:spcBef>
                <a:spcPct val="0"/>
              </a:spcBef>
            </a:pPr>
            <a:r>
              <a:rPr lang="en-US" baseline="0" dirty="0" smtClean="0"/>
              <a:t>And will also throw in some of the tools out there my program is trying to use to help persuade managers to stop turning the crank on old strategies and methods, so we can move forward strategically and cost effectively</a:t>
            </a:r>
            <a:endParaRPr lang="en-US" dirty="0"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09" indent="-285734" eaLnBrk="0" hangingPunct="0">
              <a:defRPr>
                <a:solidFill>
                  <a:schemeClr val="tx1"/>
                </a:solidFill>
                <a:latin typeface="Arial" charset="0"/>
              </a:defRPr>
            </a:lvl2pPr>
            <a:lvl3pPr marL="1142937" indent="-228587" eaLnBrk="0" hangingPunct="0">
              <a:defRPr>
                <a:solidFill>
                  <a:schemeClr val="tx1"/>
                </a:solidFill>
                <a:latin typeface="Arial" charset="0"/>
              </a:defRPr>
            </a:lvl3pPr>
            <a:lvl4pPr marL="1600112" indent="-228587" eaLnBrk="0" hangingPunct="0">
              <a:defRPr>
                <a:solidFill>
                  <a:schemeClr val="tx1"/>
                </a:solidFill>
                <a:latin typeface="Arial" charset="0"/>
              </a:defRPr>
            </a:lvl4pPr>
            <a:lvl5pPr marL="2057287" indent="-228587" eaLnBrk="0" hangingPunct="0">
              <a:defRPr>
                <a:solidFill>
                  <a:schemeClr val="tx1"/>
                </a:solidFill>
                <a:latin typeface="Arial" charset="0"/>
              </a:defRPr>
            </a:lvl5pPr>
            <a:lvl6pPr marL="2514461" indent="-228587" eaLnBrk="0" fontAlgn="base" hangingPunct="0">
              <a:spcBef>
                <a:spcPct val="0"/>
              </a:spcBef>
              <a:spcAft>
                <a:spcPct val="0"/>
              </a:spcAft>
              <a:defRPr>
                <a:solidFill>
                  <a:schemeClr val="tx1"/>
                </a:solidFill>
                <a:latin typeface="Arial" charset="0"/>
              </a:defRPr>
            </a:lvl6pPr>
            <a:lvl7pPr marL="2971635" indent="-228587" eaLnBrk="0" fontAlgn="base" hangingPunct="0">
              <a:spcBef>
                <a:spcPct val="0"/>
              </a:spcBef>
              <a:spcAft>
                <a:spcPct val="0"/>
              </a:spcAft>
              <a:defRPr>
                <a:solidFill>
                  <a:schemeClr val="tx1"/>
                </a:solidFill>
                <a:latin typeface="Arial" charset="0"/>
              </a:defRPr>
            </a:lvl7pPr>
            <a:lvl8pPr marL="3428810" indent="-228587" eaLnBrk="0" fontAlgn="base" hangingPunct="0">
              <a:spcBef>
                <a:spcPct val="0"/>
              </a:spcBef>
              <a:spcAft>
                <a:spcPct val="0"/>
              </a:spcAft>
              <a:defRPr>
                <a:solidFill>
                  <a:schemeClr val="tx1"/>
                </a:solidFill>
                <a:latin typeface="Arial" charset="0"/>
              </a:defRPr>
            </a:lvl8pPr>
            <a:lvl9pPr marL="3885985" indent="-228587" eaLnBrk="0" fontAlgn="base" hangingPunct="0">
              <a:spcBef>
                <a:spcPct val="0"/>
              </a:spcBef>
              <a:spcAft>
                <a:spcPct val="0"/>
              </a:spcAft>
              <a:defRPr>
                <a:solidFill>
                  <a:schemeClr val="tx1"/>
                </a:solidFill>
                <a:latin typeface="Arial" charset="0"/>
              </a:defRPr>
            </a:lvl9pPr>
          </a:lstStyle>
          <a:p>
            <a:pPr eaLnBrk="1" hangingPunct="1"/>
            <a:fld id="{690F086B-AA30-474B-8FB8-8350B38547E6}" type="slidenum">
              <a:rPr lang="en-US" smtClean="0">
                <a:solidFill>
                  <a:prstClr val="black"/>
                </a:solidFill>
                <a:latin typeface="Calibri" pitchFamily="34" charset="0"/>
              </a:rPr>
              <a:pPr eaLnBrk="1" hangingPunct="1"/>
              <a:t>9</a:t>
            </a:fld>
            <a:endParaRPr lang="en-US" smtClean="0">
              <a:solidFill>
                <a:prstClr val="black"/>
              </a:solidFill>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r>
              <a:rPr lang="en-US" baseline="0" dirty="0" smtClean="0"/>
              <a:t>So This morning I am going to talk about invasive species management on Refuges but focus on how we are communicating our message, or NOT, and how that is helping or hurting us and our efforts.  The idea is to get us thinking again how we are communicating on these issues and hopefully stimulate thought on how can we improve to more effectively get our staff, supervisors, and our partners to understand our status, impacts and strategies so that we can g</a:t>
            </a:r>
            <a:r>
              <a:rPr lang="en-US" dirty="0" smtClean="0"/>
              <a:t>et this issue prioritized</a:t>
            </a:r>
            <a:r>
              <a:rPr lang="en-US" baseline="0" dirty="0" smtClean="0"/>
              <a:t> for funding, </a:t>
            </a:r>
          </a:p>
          <a:p>
            <a:pPr eaLnBrk="1" hangingPunct="1">
              <a:spcBef>
                <a:spcPct val="0"/>
              </a:spcBef>
            </a:pPr>
            <a:endParaRPr lang="en-US" baseline="0" dirty="0" smtClean="0"/>
          </a:p>
          <a:p>
            <a:pPr eaLnBrk="1" hangingPunct="1">
              <a:spcBef>
                <a:spcPct val="0"/>
              </a:spcBef>
            </a:pPr>
            <a:r>
              <a:rPr lang="en-US" baseline="0" dirty="0" smtClean="0"/>
              <a:t>And will also throw in some of the tools out there my program is trying to use to help persuade managers to stop turning the crank on old strategies and methods, so we can move forward strategically and cost effectively</a:t>
            </a:r>
            <a:endParaRPr lang="en-US" dirty="0"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09" indent="-285734" eaLnBrk="0" hangingPunct="0">
              <a:defRPr>
                <a:solidFill>
                  <a:schemeClr val="tx1"/>
                </a:solidFill>
                <a:latin typeface="Arial" charset="0"/>
              </a:defRPr>
            </a:lvl2pPr>
            <a:lvl3pPr marL="1142937" indent="-228587" eaLnBrk="0" hangingPunct="0">
              <a:defRPr>
                <a:solidFill>
                  <a:schemeClr val="tx1"/>
                </a:solidFill>
                <a:latin typeface="Arial" charset="0"/>
              </a:defRPr>
            </a:lvl3pPr>
            <a:lvl4pPr marL="1600112" indent="-228587" eaLnBrk="0" hangingPunct="0">
              <a:defRPr>
                <a:solidFill>
                  <a:schemeClr val="tx1"/>
                </a:solidFill>
                <a:latin typeface="Arial" charset="0"/>
              </a:defRPr>
            </a:lvl4pPr>
            <a:lvl5pPr marL="2057287" indent="-228587" eaLnBrk="0" hangingPunct="0">
              <a:defRPr>
                <a:solidFill>
                  <a:schemeClr val="tx1"/>
                </a:solidFill>
                <a:latin typeface="Arial" charset="0"/>
              </a:defRPr>
            </a:lvl5pPr>
            <a:lvl6pPr marL="2514461" indent="-228587" eaLnBrk="0" fontAlgn="base" hangingPunct="0">
              <a:spcBef>
                <a:spcPct val="0"/>
              </a:spcBef>
              <a:spcAft>
                <a:spcPct val="0"/>
              </a:spcAft>
              <a:defRPr>
                <a:solidFill>
                  <a:schemeClr val="tx1"/>
                </a:solidFill>
                <a:latin typeface="Arial" charset="0"/>
              </a:defRPr>
            </a:lvl6pPr>
            <a:lvl7pPr marL="2971635" indent="-228587" eaLnBrk="0" fontAlgn="base" hangingPunct="0">
              <a:spcBef>
                <a:spcPct val="0"/>
              </a:spcBef>
              <a:spcAft>
                <a:spcPct val="0"/>
              </a:spcAft>
              <a:defRPr>
                <a:solidFill>
                  <a:schemeClr val="tx1"/>
                </a:solidFill>
                <a:latin typeface="Arial" charset="0"/>
              </a:defRPr>
            </a:lvl7pPr>
            <a:lvl8pPr marL="3428810" indent="-228587" eaLnBrk="0" fontAlgn="base" hangingPunct="0">
              <a:spcBef>
                <a:spcPct val="0"/>
              </a:spcBef>
              <a:spcAft>
                <a:spcPct val="0"/>
              </a:spcAft>
              <a:defRPr>
                <a:solidFill>
                  <a:schemeClr val="tx1"/>
                </a:solidFill>
                <a:latin typeface="Arial" charset="0"/>
              </a:defRPr>
            </a:lvl8pPr>
            <a:lvl9pPr marL="3885985" indent="-228587" eaLnBrk="0" fontAlgn="base" hangingPunct="0">
              <a:spcBef>
                <a:spcPct val="0"/>
              </a:spcBef>
              <a:spcAft>
                <a:spcPct val="0"/>
              </a:spcAft>
              <a:defRPr>
                <a:solidFill>
                  <a:schemeClr val="tx1"/>
                </a:solidFill>
                <a:latin typeface="Arial" charset="0"/>
              </a:defRPr>
            </a:lvl9pPr>
          </a:lstStyle>
          <a:p>
            <a:pPr eaLnBrk="1" hangingPunct="1"/>
            <a:fld id="{690F086B-AA30-474B-8FB8-8350B38547E6}" type="slidenum">
              <a:rPr lang="en-US" smtClean="0">
                <a:solidFill>
                  <a:prstClr val="black"/>
                </a:solidFill>
                <a:latin typeface="Calibri" pitchFamily="34" charset="0"/>
              </a:rPr>
              <a:pPr eaLnBrk="1" hangingPunct="1"/>
              <a:t>10</a:t>
            </a:fld>
            <a:endParaRPr lang="en-US" smtClean="0">
              <a:solidFill>
                <a:prstClr val="black"/>
              </a:solidFill>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350">
              <a:spcBef>
                <a:spcPct val="0"/>
              </a:spcBef>
              <a:defRPr/>
            </a:pPr>
            <a:r>
              <a:rPr lang="en-US" dirty="0" smtClean="0"/>
              <a:t>Good,</a:t>
            </a:r>
            <a:r>
              <a:rPr lang="en-US" baseline="0" dirty="0" smtClean="0"/>
              <a:t> Fair, Poor ratings.  </a:t>
            </a:r>
            <a:r>
              <a:rPr lang="en-US" dirty="0" smtClean="0"/>
              <a:t>Continue to</a:t>
            </a:r>
            <a:r>
              <a:rPr lang="en-US" baseline="0" dirty="0" smtClean="0"/>
              <a:t> refine these criteria and align them with the language in the RFP as we learn more about the types of projects out there.  For example, number of proposals this time requesting funds for work on private lands.  Or when monitoring plan has not yet been developed.  When NEPA is not necessary as in Humboldt Bay example.</a:t>
            </a:r>
            <a:endParaRPr lang="en-US" dirty="0" smtClean="0"/>
          </a:p>
          <a:p>
            <a:pPr eaLnBrk="1" hangingPunct="1">
              <a:spcBef>
                <a:spcPct val="0"/>
              </a:spcBef>
            </a:pPr>
            <a:endParaRPr lang="en-US" dirty="0" smtClean="0"/>
          </a:p>
          <a:p>
            <a:r>
              <a:rPr lang="en-US" i="1" dirty="0" err="1"/>
              <a:t>Verbesina</a:t>
            </a:r>
            <a:r>
              <a:rPr lang="en-US" i="1" dirty="0"/>
              <a:t> </a:t>
            </a:r>
            <a:r>
              <a:rPr lang="en-US" i="1" dirty="0" err="1"/>
              <a:t>encelioides</a:t>
            </a:r>
            <a:r>
              <a:rPr lang="en-US" i="1" dirty="0"/>
              <a:t> </a:t>
            </a:r>
            <a:r>
              <a:rPr lang="en-US" dirty="0"/>
              <a:t>(golden crown beard) is an aggressive, non-native plant that grows in thick, </a:t>
            </a:r>
            <a:r>
              <a:rPr lang="en-US" dirty="0" err="1"/>
              <a:t>monocultural</a:t>
            </a:r>
            <a:r>
              <a:rPr lang="en-US" dirty="0"/>
              <a:t> stands. This pest species prefers sandy soils and is established at three locations in the remote Northwestern Hawaiian Islands: Midway Atoll, Kure Atoll, and Pearl and Hermes Reef.  Midway Atoll National Wildlife Refuge supports the world’s largest breeding colonies of Laysan and Black-footed albatrosses, both of which have undergone massive population declines and have been designated as species of “highest concern” by bird conservation organizations in North America. </a:t>
            </a:r>
          </a:p>
          <a:p>
            <a:endParaRPr lang="en-US" dirty="0"/>
          </a:p>
          <a:p>
            <a:r>
              <a:rPr lang="en-US" dirty="0"/>
              <a:t>Seeds brought in accidentally with importation of topsoil from Guam and the main Hawaiian Islands by a cable company and the Navy for lawns and gardens. Or, the plants were brought in as an ornamental in pots and escaped.  Now covers 28% of the refuge and 39% of Sand Island. </a:t>
            </a:r>
            <a:endParaRPr lang="en-US" dirty="0" smtClean="0"/>
          </a:p>
          <a:p>
            <a:pPr defTabSz="914350">
              <a:defRPr/>
            </a:pPr>
            <a:endParaRPr lang="en-US" dirty="0" smtClean="0"/>
          </a:p>
          <a:p>
            <a:pPr defTabSz="914350">
              <a:defRPr/>
            </a:pPr>
            <a:r>
              <a:rPr lang="en-US" dirty="0" smtClean="0"/>
              <a:t>When </a:t>
            </a:r>
            <a:r>
              <a:rPr lang="en-US" dirty="0" err="1" smtClean="0"/>
              <a:t>Verbesina</a:t>
            </a:r>
            <a:r>
              <a:rPr lang="en-US" dirty="0" smtClean="0"/>
              <a:t> dies back it leaves these woody stalks making it difficult for the albatross to find their nests.  The result is reduced breeding grounds for the albatross. </a:t>
            </a:r>
          </a:p>
          <a:p>
            <a:pPr eaLnBrk="1" hangingPunct="1">
              <a:spcBef>
                <a:spcPct val="0"/>
              </a:spcBef>
            </a:pPr>
            <a:endParaRPr lang="en-US" dirty="0" smtClean="0"/>
          </a:p>
        </p:txBody>
      </p:sp>
      <p:sp>
        <p:nvSpPr>
          <p:cNvPr id="12186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6334117-526D-431B-A016-52DF5FB9E122}" type="slidenum">
              <a:rPr lang="en-US" sz="1200">
                <a:solidFill>
                  <a:prstClr val="black"/>
                </a:solidFill>
                <a:latin typeface="Calibri" pitchFamily="34" charset="0"/>
              </a:rPr>
              <a:pPr algn="r" eaLnBrk="1" hangingPunct="1"/>
              <a:t>11</a:t>
            </a:fld>
            <a:endParaRPr lang="en-US" sz="1200">
              <a:solidFill>
                <a:prstClr val="black"/>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12475-9B94-42E6-8E89-7D556ECA78AD}"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04BC2-04AE-4471-BD94-077A7F7B4DEC}" type="slidenum">
              <a:rPr lang="en-US" smtClean="0"/>
              <a:t>‹#›</a:t>
            </a:fld>
            <a:endParaRPr lang="en-US"/>
          </a:p>
        </p:txBody>
      </p:sp>
    </p:spTree>
    <p:extLst>
      <p:ext uri="{BB962C8B-B14F-4D97-AF65-F5344CB8AC3E}">
        <p14:creationId xmlns:p14="http://schemas.microsoft.com/office/powerpoint/2010/main" val="350494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12475-9B94-42E6-8E89-7D556ECA78AD}"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04BC2-04AE-4471-BD94-077A7F7B4DEC}" type="slidenum">
              <a:rPr lang="en-US" smtClean="0"/>
              <a:t>‹#›</a:t>
            </a:fld>
            <a:endParaRPr lang="en-US"/>
          </a:p>
        </p:txBody>
      </p:sp>
    </p:spTree>
    <p:extLst>
      <p:ext uri="{BB962C8B-B14F-4D97-AF65-F5344CB8AC3E}">
        <p14:creationId xmlns:p14="http://schemas.microsoft.com/office/powerpoint/2010/main" val="1767430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12475-9B94-42E6-8E89-7D556ECA78AD}"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04BC2-04AE-4471-BD94-077A7F7B4DEC}" type="slidenum">
              <a:rPr lang="en-US" smtClean="0"/>
              <a:t>‹#›</a:t>
            </a:fld>
            <a:endParaRPr lang="en-US"/>
          </a:p>
        </p:txBody>
      </p:sp>
    </p:spTree>
    <p:extLst>
      <p:ext uri="{BB962C8B-B14F-4D97-AF65-F5344CB8AC3E}">
        <p14:creationId xmlns:p14="http://schemas.microsoft.com/office/powerpoint/2010/main" val="795656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9235D62-9E29-4472-BF48-96D634B166FB}" type="datetimeFigureOut">
              <a:rPr lang="en-US">
                <a:solidFill>
                  <a:prstClr val="black">
                    <a:tint val="75000"/>
                  </a:prstClr>
                </a:solidFill>
              </a:rPr>
              <a:pPr>
                <a:defRPr/>
              </a:pPr>
              <a:t>11/29/2017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19A0905-8514-4AEC-B6C1-61268038782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2112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128B6A-9D95-4D2C-81AB-CEABAA158249}" type="datetimeFigureOut">
              <a:rPr lang="en-US">
                <a:solidFill>
                  <a:prstClr val="black">
                    <a:tint val="75000"/>
                  </a:prstClr>
                </a:solidFill>
              </a:rPr>
              <a:pPr>
                <a:defRPr/>
              </a:pPr>
              <a:t>11/29/2017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A3E30F0-60A6-4C2E-8467-8650C15101C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01295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34A57E5-56BD-421E-92DD-269AD4767D26}" type="datetimeFigureOut">
              <a:rPr lang="en-US">
                <a:solidFill>
                  <a:prstClr val="black">
                    <a:tint val="75000"/>
                  </a:prstClr>
                </a:solidFill>
              </a:rPr>
              <a:pPr>
                <a:defRPr/>
              </a:pPr>
              <a:t>11/29/2017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0ACC30D-ECD0-404F-BC64-85F6472421D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05896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A51EE19-9AAE-4597-81C6-AF3A2B1F2EE8}" type="datetimeFigureOut">
              <a:rPr lang="en-US">
                <a:solidFill>
                  <a:prstClr val="black">
                    <a:tint val="75000"/>
                  </a:prstClr>
                </a:solidFill>
              </a:rPr>
              <a:pPr>
                <a:defRPr/>
              </a:pPr>
              <a:t>11/29/2017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66F19CF-A8E7-4D44-B621-0532EF5CB2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24335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EAF8E29-44B8-482F-99C8-9720A6E555F5}" type="datetimeFigureOut">
              <a:rPr lang="en-US">
                <a:solidFill>
                  <a:prstClr val="black">
                    <a:tint val="75000"/>
                  </a:prstClr>
                </a:solidFill>
              </a:rPr>
              <a:pPr>
                <a:defRPr/>
              </a:pPr>
              <a:t>11/29/2017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C84D6FF-B594-40ED-B6C5-44AF4E0CDD1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59378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C58E8FA-FE2C-43FD-9696-A4B05BBD3273}" type="datetimeFigureOut">
              <a:rPr lang="en-US">
                <a:solidFill>
                  <a:prstClr val="black">
                    <a:tint val="75000"/>
                  </a:prstClr>
                </a:solidFill>
              </a:rPr>
              <a:pPr>
                <a:defRPr/>
              </a:pPr>
              <a:t>11/29/2017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A528761-45B9-48A1-80D9-2C40CA55945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86056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85181E7-2D09-4E2D-9F55-5B455F43C067}" type="datetimeFigureOut">
              <a:rPr lang="en-US">
                <a:solidFill>
                  <a:prstClr val="black">
                    <a:tint val="75000"/>
                  </a:prstClr>
                </a:solidFill>
              </a:rPr>
              <a:pPr>
                <a:defRPr/>
              </a:pPr>
              <a:t>11/29/2017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B20B7BA-3967-4B18-88B1-5CA9856EBE1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406460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28081DE-E6A6-4CDB-9D71-A266D8F09D9E}" type="datetimeFigureOut">
              <a:rPr lang="en-US">
                <a:solidFill>
                  <a:prstClr val="black">
                    <a:tint val="75000"/>
                  </a:prstClr>
                </a:solidFill>
              </a:rPr>
              <a:pPr>
                <a:defRPr/>
              </a:pPr>
              <a:t>11/29/2017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FA835F6-90ED-4327-ADBA-290434BA67F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6493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12475-9B94-42E6-8E89-7D556ECA78AD}"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04BC2-04AE-4471-BD94-077A7F7B4DEC}" type="slidenum">
              <a:rPr lang="en-US" smtClean="0"/>
              <a:t>‹#›</a:t>
            </a:fld>
            <a:endParaRPr lang="en-US"/>
          </a:p>
        </p:txBody>
      </p:sp>
    </p:spTree>
    <p:extLst>
      <p:ext uri="{BB962C8B-B14F-4D97-AF65-F5344CB8AC3E}">
        <p14:creationId xmlns:p14="http://schemas.microsoft.com/office/powerpoint/2010/main" val="2071038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5F390DB-3E4F-48FE-8C21-0770621765B3}" type="datetimeFigureOut">
              <a:rPr lang="en-US">
                <a:solidFill>
                  <a:prstClr val="black">
                    <a:tint val="75000"/>
                  </a:prstClr>
                </a:solidFill>
              </a:rPr>
              <a:pPr>
                <a:defRPr/>
              </a:pPr>
              <a:t>11/29/2017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D76C4CB-7BA3-4BE2-AC24-E8765259F5F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74899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DAC20DB-BDFA-4A4D-AD9A-F717B2E551C1}" type="datetimeFigureOut">
              <a:rPr lang="en-US">
                <a:solidFill>
                  <a:prstClr val="black">
                    <a:tint val="75000"/>
                  </a:prstClr>
                </a:solidFill>
              </a:rPr>
              <a:pPr>
                <a:defRPr/>
              </a:pPr>
              <a:t>11/29/2017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6CAABDC-EECC-498D-BCD7-3A0FE2CA34F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32095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D5AC07-2004-43EA-91F8-D5BB6B9E5C5B}" type="datetimeFigureOut">
              <a:rPr lang="en-US">
                <a:solidFill>
                  <a:prstClr val="black">
                    <a:tint val="75000"/>
                  </a:prstClr>
                </a:solidFill>
              </a:rPr>
              <a:pPr>
                <a:defRPr/>
              </a:pPr>
              <a:t>11/29/2017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22DA50C-2CB3-4FF2-8CD8-B651592FE3D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920323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rtlCol="0">
            <a:normAutofit/>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1CCB488B-4EF6-4B27-8C79-1449009BE23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717204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CE74BC00-F8AC-4DEB-852D-B4FBEB6A4A8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823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12475-9B94-42E6-8E89-7D556ECA78AD}"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04BC2-04AE-4471-BD94-077A7F7B4DEC}" type="slidenum">
              <a:rPr lang="en-US" smtClean="0"/>
              <a:t>‹#›</a:t>
            </a:fld>
            <a:endParaRPr lang="en-US"/>
          </a:p>
        </p:txBody>
      </p:sp>
    </p:spTree>
    <p:extLst>
      <p:ext uri="{BB962C8B-B14F-4D97-AF65-F5344CB8AC3E}">
        <p14:creationId xmlns:p14="http://schemas.microsoft.com/office/powerpoint/2010/main" val="2702740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12475-9B94-42E6-8E89-7D556ECA78AD}" type="datetimeFigureOut">
              <a:rPr lang="en-US" smtClean="0"/>
              <a:t>11/29/2017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104BC2-04AE-4471-BD94-077A7F7B4DEC}" type="slidenum">
              <a:rPr lang="en-US" smtClean="0"/>
              <a:t>‹#›</a:t>
            </a:fld>
            <a:endParaRPr lang="en-US"/>
          </a:p>
        </p:txBody>
      </p:sp>
    </p:spTree>
    <p:extLst>
      <p:ext uri="{BB962C8B-B14F-4D97-AF65-F5344CB8AC3E}">
        <p14:creationId xmlns:p14="http://schemas.microsoft.com/office/powerpoint/2010/main" val="1409683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12475-9B94-42E6-8E89-7D556ECA78AD}" type="datetimeFigureOut">
              <a:rPr lang="en-US" smtClean="0"/>
              <a:t>11/29/2017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104BC2-04AE-4471-BD94-077A7F7B4DEC}" type="slidenum">
              <a:rPr lang="en-US" smtClean="0"/>
              <a:t>‹#›</a:t>
            </a:fld>
            <a:endParaRPr lang="en-US"/>
          </a:p>
        </p:txBody>
      </p:sp>
    </p:spTree>
    <p:extLst>
      <p:ext uri="{BB962C8B-B14F-4D97-AF65-F5344CB8AC3E}">
        <p14:creationId xmlns:p14="http://schemas.microsoft.com/office/powerpoint/2010/main" val="3995783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12475-9B94-42E6-8E89-7D556ECA78AD}" type="datetimeFigureOut">
              <a:rPr lang="en-US" smtClean="0"/>
              <a:t>11/29/2017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104BC2-04AE-4471-BD94-077A7F7B4DEC}" type="slidenum">
              <a:rPr lang="en-US" smtClean="0"/>
              <a:t>‹#›</a:t>
            </a:fld>
            <a:endParaRPr lang="en-US"/>
          </a:p>
        </p:txBody>
      </p:sp>
    </p:spTree>
    <p:extLst>
      <p:ext uri="{BB962C8B-B14F-4D97-AF65-F5344CB8AC3E}">
        <p14:creationId xmlns:p14="http://schemas.microsoft.com/office/powerpoint/2010/main" val="1239622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12475-9B94-42E6-8E89-7D556ECA78AD}" type="datetimeFigureOut">
              <a:rPr lang="en-US" smtClean="0"/>
              <a:t>11/29/2017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104BC2-04AE-4471-BD94-077A7F7B4DEC}" type="slidenum">
              <a:rPr lang="en-US" smtClean="0"/>
              <a:t>‹#›</a:t>
            </a:fld>
            <a:endParaRPr lang="en-US"/>
          </a:p>
        </p:txBody>
      </p:sp>
    </p:spTree>
    <p:extLst>
      <p:ext uri="{BB962C8B-B14F-4D97-AF65-F5344CB8AC3E}">
        <p14:creationId xmlns:p14="http://schemas.microsoft.com/office/powerpoint/2010/main" val="2335035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12475-9B94-42E6-8E89-7D556ECA78AD}" type="datetimeFigureOut">
              <a:rPr lang="en-US" smtClean="0"/>
              <a:t>11/29/2017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104BC2-04AE-4471-BD94-077A7F7B4DEC}" type="slidenum">
              <a:rPr lang="en-US" smtClean="0"/>
              <a:t>‹#›</a:t>
            </a:fld>
            <a:endParaRPr lang="en-US"/>
          </a:p>
        </p:txBody>
      </p:sp>
    </p:spTree>
    <p:extLst>
      <p:ext uri="{BB962C8B-B14F-4D97-AF65-F5344CB8AC3E}">
        <p14:creationId xmlns:p14="http://schemas.microsoft.com/office/powerpoint/2010/main" val="84158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12475-9B94-42E6-8E89-7D556ECA78AD}" type="datetimeFigureOut">
              <a:rPr lang="en-US" smtClean="0"/>
              <a:t>11/29/2017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104BC2-04AE-4471-BD94-077A7F7B4DEC}" type="slidenum">
              <a:rPr lang="en-US" smtClean="0"/>
              <a:t>‹#›</a:t>
            </a:fld>
            <a:endParaRPr lang="en-US"/>
          </a:p>
        </p:txBody>
      </p:sp>
    </p:spTree>
    <p:extLst>
      <p:ext uri="{BB962C8B-B14F-4D97-AF65-F5344CB8AC3E}">
        <p14:creationId xmlns:p14="http://schemas.microsoft.com/office/powerpoint/2010/main" val="2722985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12475-9B94-42E6-8E89-7D556ECA78AD}" type="datetimeFigureOut">
              <a:rPr lang="en-US" smtClean="0"/>
              <a:t>11/29/2017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04BC2-04AE-4471-BD94-077A7F7B4DEC}" type="slidenum">
              <a:rPr lang="en-US" smtClean="0"/>
              <a:t>‹#›</a:t>
            </a:fld>
            <a:endParaRPr lang="en-US"/>
          </a:p>
        </p:txBody>
      </p:sp>
    </p:spTree>
    <p:extLst>
      <p:ext uri="{BB962C8B-B14F-4D97-AF65-F5344CB8AC3E}">
        <p14:creationId xmlns:p14="http://schemas.microsoft.com/office/powerpoint/2010/main" val="1748837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303A5B1-6CB6-4513-BBAF-3C6B5FBD777B}" type="datetimeFigureOut">
              <a:rPr lang="en-US">
                <a:solidFill>
                  <a:prstClr val="black">
                    <a:tint val="75000"/>
                  </a:prstClr>
                </a:solidFill>
              </a:rPr>
              <a:pPr>
                <a:defRPr/>
              </a:pPr>
              <a:t>11/29/2017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B54CF2E-DF47-4E9E-AE80-4A0DF06A92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593678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2.emf"/><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0.emf"/><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1.em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156325"/>
            <a:ext cx="9144000" cy="6858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0419" name="Title 1"/>
          <p:cNvSpPr>
            <a:spLocks noGrp="1"/>
          </p:cNvSpPr>
          <p:nvPr>
            <p:ph type="ctrTitle"/>
          </p:nvPr>
        </p:nvSpPr>
        <p:spPr>
          <a:xfrm>
            <a:off x="147108" y="858646"/>
            <a:ext cx="8789988" cy="1470025"/>
          </a:xfrm>
          <a:extLst>
            <a:ext uri="{91240B29-F687-4F45-9708-019B960494DF}">
              <a14:hiddenLine xmlns:a14="http://schemas.microsoft.com/office/drawing/2010/main" w="38100" cmpd="thickThin">
                <a:solidFill>
                  <a:srgbClr val="0070C0"/>
                </a:solidFill>
                <a:miter lim="800000"/>
                <a:headEnd/>
                <a:tailEnd/>
              </a14:hiddenLine>
            </a:ext>
          </a:extLst>
        </p:spPr>
        <p:txBody>
          <a:bodyPr/>
          <a:lstStyle/>
          <a:p>
            <a:pPr algn="l" eaLnBrk="1" hangingPunct="1"/>
            <a:r>
              <a:rPr lang="en-US" sz="3200" b="1" i="1" dirty="0" smtClean="0">
                <a:solidFill>
                  <a:srgbClr val="0000FF"/>
                </a:solidFill>
              </a:rPr>
              <a:t>U.S. Fish and Wildlife Service Update</a:t>
            </a:r>
            <a:r>
              <a:rPr lang="en-US" sz="3200" b="1" i="1" dirty="0" smtClean="0">
                <a:solidFill>
                  <a:srgbClr val="0000FF"/>
                </a:solidFill>
              </a:rPr>
              <a:t> </a:t>
            </a:r>
            <a:r>
              <a:rPr lang="en-US" sz="3200" b="1" i="1" dirty="0" smtClean="0">
                <a:solidFill>
                  <a:srgbClr val="0000FF"/>
                </a:solidFill>
              </a:rPr>
              <a:t/>
            </a:r>
            <a:br>
              <a:rPr lang="en-US" sz="3200" b="1" i="1" dirty="0" smtClean="0">
                <a:solidFill>
                  <a:srgbClr val="0000FF"/>
                </a:solidFill>
              </a:rPr>
            </a:br>
            <a:endParaRPr lang="en-US" sz="3200" b="1" i="1" dirty="0" smtClean="0">
              <a:solidFill>
                <a:schemeClr val="hlink"/>
              </a:solidFill>
            </a:endParaRPr>
          </a:p>
        </p:txBody>
      </p:sp>
      <p:sp>
        <p:nvSpPr>
          <p:cNvPr id="60420" name="Subtitle 2"/>
          <p:cNvSpPr>
            <a:spLocks noGrp="1"/>
          </p:cNvSpPr>
          <p:nvPr>
            <p:ph type="subTitle" idx="1"/>
          </p:nvPr>
        </p:nvSpPr>
        <p:spPr>
          <a:xfrm>
            <a:off x="97921" y="1752600"/>
            <a:ext cx="6400800" cy="1752600"/>
          </a:xfrm>
        </p:spPr>
        <p:txBody>
          <a:bodyPr/>
          <a:lstStyle/>
          <a:p>
            <a:pPr algn="l" eaLnBrk="1" hangingPunct="1"/>
            <a:r>
              <a:rPr lang="en-US" sz="2800" b="1" dirty="0" smtClean="0">
                <a:solidFill>
                  <a:schemeClr val="tx1"/>
                </a:solidFill>
              </a:rPr>
              <a:t>Western Weed Coordinating Committee</a:t>
            </a:r>
            <a:endParaRPr lang="en-US" sz="2800" b="1" dirty="0" smtClean="0">
              <a:solidFill>
                <a:schemeClr val="tx1"/>
              </a:solidFill>
            </a:endParaRPr>
          </a:p>
          <a:p>
            <a:pPr algn="l" eaLnBrk="1" hangingPunct="1"/>
            <a:r>
              <a:rPr lang="en-US" sz="2800" dirty="0" smtClean="0">
                <a:solidFill>
                  <a:schemeClr val="tx1"/>
                </a:solidFill>
              </a:rPr>
              <a:t>November 28-30, </a:t>
            </a:r>
            <a:r>
              <a:rPr lang="en-US" sz="2800" dirty="0" smtClean="0">
                <a:solidFill>
                  <a:schemeClr val="tx1"/>
                </a:solidFill>
              </a:rPr>
              <a:t>2017</a:t>
            </a:r>
          </a:p>
          <a:p>
            <a:pPr algn="l" eaLnBrk="1" hangingPunct="1"/>
            <a:r>
              <a:rPr lang="en-US" sz="2800" dirty="0" smtClean="0">
                <a:solidFill>
                  <a:schemeClr val="tx1"/>
                </a:solidFill>
              </a:rPr>
              <a:t>Las Vegas, NV</a:t>
            </a:r>
            <a:endParaRPr lang="en-US" sz="2800" dirty="0" smtClean="0">
              <a:solidFill>
                <a:schemeClr val="tx1"/>
              </a:solidFill>
            </a:endParaRPr>
          </a:p>
        </p:txBody>
      </p:sp>
      <p:sp>
        <p:nvSpPr>
          <p:cNvPr id="4" name="Rectangle 3"/>
          <p:cNvSpPr/>
          <p:nvPr/>
        </p:nvSpPr>
        <p:spPr>
          <a:xfrm>
            <a:off x="0" y="0"/>
            <a:ext cx="9144000" cy="6858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0422" name="TextBox 4"/>
          <p:cNvSpPr txBox="1">
            <a:spLocks noChangeArrowheads="1"/>
          </p:cNvSpPr>
          <p:nvPr/>
        </p:nvSpPr>
        <p:spPr bwMode="auto">
          <a:xfrm>
            <a:off x="76200" y="158750"/>
            <a:ext cx="434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000" dirty="0">
                <a:solidFill>
                  <a:prstClr val="white"/>
                </a:solidFill>
                <a:latin typeface="Calibri" pitchFamily="34" charset="0"/>
              </a:rPr>
              <a:t>U.S. Fish &amp; Wildlife Service</a:t>
            </a:r>
          </a:p>
        </p:txBody>
      </p:sp>
      <p:grpSp>
        <p:nvGrpSpPr>
          <p:cNvPr id="60423" name="Group 2"/>
          <p:cNvGrpSpPr>
            <a:grpSpLocks/>
          </p:cNvGrpSpPr>
          <p:nvPr/>
        </p:nvGrpSpPr>
        <p:grpSpPr bwMode="auto">
          <a:xfrm>
            <a:off x="8297863" y="15875"/>
            <a:ext cx="533400" cy="642938"/>
            <a:chOff x="336" y="3024"/>
            <a:chExt cx="864" cy="1029"/>
          </a:xfrm>
        </p:grpSpPr>
        <p:sp>
          <p:nvSpPr>
            <p:cNvPr id="60432" name="Freeform 3"/>
            <p:cNvSpPr>
              <a:spLocks/>
            </p:cNvSpPr>
            <p:nvPr/>
          </p:nvSpPr>
          <p:spPr bwMode="auto">
            <a:xfrm>
              <a:off x="384" y="3072"/>
              <a:ext cx="737" cy="913"/>
            </a:xfrm>
            <a:custGeom>
              <a:avLst/>
              <a:gdLst>
                <a:gd name="T0" fmla="*/ 0 w 624"/>
                <a:gd name="T1" fmla="*/ 0 h 816"/>
                <a:gd name="T2" fmla="*/ 0 w 624"/>
                <a:gd name="T3" fmla="*/ 926 h 816"/>
                <a:gd name="T4" fmla="*/ 219 w 624"/>
                <a:gd name="T5" fmla="*/ 1263 h 816"/>
                <a:gd name="T6" fmla="*/ 772 w 624"/>
                <a:gd name="T7" fmla="*/ 1431 h 816"/>
                <a:gd name="T8" fmla="*/ 1214 w 624"/>
                <a:gd name="T9" fmla="*/ 1263 h 816"/>
                <a:gd name="T10" fmla="*/ 1434 w 624"/>
                <a:gd name="T11" fmla="*/ 926 h 816"/>
                <a:gd name="T12" fmla="*/ 1434 w 624"/>
                <a:gd name="T13" fmla="*/ 84 h 816"/>
                <a:gd name="T14" fmla="*/ 663 w 624"/>
                <a:gd name="T15" fmla="*/ 0 h 816"/>
                <a:gd name="T16" fmla="*/ 0 w 624"/>
                <a:gd name="T17" fmla="*/ 0 h 8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4"/>
                <a:gd name="T28" fmla="*/ 0 h 816"/>
                <a:gd name="T29" fmla="*/ 624 w 624"/>
                <a:gd name="T30" fmla="*/ 816 h 8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4" h="816">
                  <a:moveTo>
                    <a:pt x="0" y="0"/>
                  </a:moveTo>
                  <a:lnTo>
                    <a:pt x="0" y="528"/>
                  </a:lnTo>
                  <a:lnTo>
                    <a:pt x="96" y="720"/>
                  </a:lnTo>
                  <a:lnTo>
                    <a:pt x="336" y="816"/>
                  </a:lnTo>
                  <a:lnTo>
                    <a:pt x="528" y="720"/>
                  </a:lnTo>
                  <a:lnTo>
                    <a:pt x="624" y="528"/>
                  </a:lnTo>
                  <a:lnTo>
                    <a:pt x="624" y="48"/>
                  </a:lnTo>
                  <a:lnTo>
                    <a:pt x="288" y="0"/>
                  </a:lnTo>
                  <a:lnTo>
                    <a:pt x="0" y="0"/>
                  </a:lnTo>
                  <a:close/>
                </a:path>
              </a:pathLst>
            </a:custGeom>
            <a:solidFill>
              <a:schemeClr val="tx1"/>
            </a:solidFill>
            <a:ln w="9525">
              <a:solidFill>
                <a:schemeClr val="tx1"/>
              </a:solidFill>
              <a:round/>
              <a:headEnd/>
              <a:tailEnd/>
            </a:ln>
          </p:spPr>
          <p:txBody>
            <a:bodyPr/>
            <a:lstStyle/>
            <a:p>
              <a:pPr fontAlgn="base">
                <a:spcBef>
                  <a:spcPct val="0"/>
                </a:spcBef>
                <a:spcAft>
                  <a:spcPct val="0"/>
                </a:spcAft>
              </a:pPr>
              <a:endParaRPr lang="en-US">
                <a:solidFill>
                  <a:prstClr val="black"/>
                </a:solidFill>
                <a:latin typeface="Arial" charset="0"/>
              </a:endParaRPr>
            </a:p>
          </p:txBody>
        </p:sp>
        <p:pic>
          <p:nvPicPr>
            <p:cNvPr id="60433" name="Picture 4" descr="FWS_LOGO"/>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6" y="3024"/>
              <a:ext cx="864" cy="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0424" name="Picture 7" descr="NWRSlogoTransparent-we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8338" y="6183313"/>
            <a:ext cx="5334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5" name="Rectangle 11"/>
          <p:cNvSpPr>
            <a:spLocks noChangeArrowheads="1"/>
          </p:cNvSpPr>
          <p:nvPr/>
        </p:nvSpPr>
        <p:spPr bwMode="auto">
          <a:xfrm>
            <a:off x="76200" y="6315075"/>
            <a:ext cx="2720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000" i="1">
                <a:solidFill>
                  <a:srgbClr val="0070C0"/>
                </a:solidFill>
              </a:rPr>
              <a:t>Mountain-Prairie NWRS </a:t>
            </a:r>
          </a:p>
        </p:txBody>
      </p:sp>
      <p:sp>
        <p:nvSpPr>
          <p:cNvPr id="60426" name="Rectangle 12"/>
          <p:cNvSpPr>
            <a:spLocks noChangeArrowheads="1"/>
          </p:cNvSpPr>
          <p:nvPr/>
        </p:nvSpPr>
        <p:spPr bwMode="auto">
          <a:xfrm>
            <a:off x="83634" y="4955996"/>
            <a:ext cx="567928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n-US" sz="2400" b="1" i="1" dirty="0">
                <a:solidFill>
                  <a:srgbClr val="FF9900"/>
                </a:solidFill>
              </a:rPr>
              <a:t>Lindy Garner, </a:t>
            </a:r>
            <a:endParaRPr lang="en-US" sz="2400" b="1" i="1" dirty="0">
              <a:solidFill>
                <a:srgbClr val="FF9900"/>
              </a:solidFill>
            </a:endParaRPr>
          </a:p>
          <a:p>
            <a:pPr fontAlgn="base">
              <a:spcBef>
                <a:spcPct val="0"/>
              </a:spcBef>
              <a:spcAft>
                <a:spcPct val="0"/>
              </a:spcAft>
            </a:pPr>
            <a:r>
              <a:rPr lang="en-US" sz="2400" b="1" i="1" dirty="0">
                <a:solidFill>
                  <a:srgbClr val="FF9900"/>
                </a:solidFill>
              </a:rPr>
              <a:t>Regional Invasive Species Program Lead</a:t>
            </a:r>
          </a:p>
          <a:p>
            <a:pPr fontAlgn="base">
              <a:spcBef>
                <a:spcPct val="0"/>
              </a:spcBef>
              <a:spcAft>
                <a:spcPct val="0"/>
              </a:spcAft>
            </a:pPr>
            <a:r>
              <a:rPr lang="en-US" sz="2400" b="1" i="1" dirty="0">
                <a:solidFill>
                  <a:srgbClr val="FF9900"/>
                </a:solidFill>
              </a:rPr>
              <a:t>Mountain-Prairie Region, Denver CO</a:t>
            </a:r>
          </a:p>
        </p:txBody>
      </p:sp>
      <p:pic>
        <p:nvPicPr>
          <p:cNvPr id="18" name="Picture 4" descr="Cactu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389224" y="2380964"/>
            <a:ext cx="1926696" cy="274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897764" y="5127936"/>
            <a:ext cx="3124200" cy="646331"/>
          </a:xfrm>
          <a:prstGeom prst="rect">
            <a:avLst/>
          </a:prstGeom>
          <a:noFill/>
        </p:spPr>
        <p:txBody>
          <a:bodyPr wrap="square" rtlCol="0">
            <a:spAutoFit/>
          </a:bodyPr>
          <a:lstStyle/>
          <a:p>
            <a:r>
              <a:rPr lang="en-US" i="1" dirty="0">
                <a:solidFill>
                  <a:srgbClr val="FF0000"/>
                </a:solidFill>
                <a:latin typeface="Arial Black" pitchFamily="34" charset="0"/>
              </a:rPr>
              <a:t>Give ‘</a:t>
            </a:r>
            <a:r>
              <a:rPr lang="en-US" i="1" dirty="0" err="1">
                <a:solidFill>
                  <a:srgbClr val="FF0000"/>
                </a:solidFill>
                <a:latin typeface="Arial Black" pitchFamily="34" charset="0"/>
              </a:rPr>
              <a:t>em</a:t>
            </a:r>
            <a:r>
              <a:rPr lang="en-US" i="1" dirty="0">
                <a:solidFill>
                  <a:srgbClr val="FF0000"/>
                </a:solidFill>
                <a:latin typeface="Arial Black" pitchFamily="34" charset="0"/>
              </a:rPr>
              <a:t> an inch, they’ll take an acre!</a:t>
            </a:r>
            <a:endParaRPr lang="en-US" i="1" dirty="0">
              <a:solidFill>
                <a:srgbClr val="FF0000"/>
              </a:solidFill>
              <a:latin typeface="Arial Black" pitchFamily="34" charset="0"/>
            </a:endParaRPr>
          </a:p>
        </p:txBody>
      </p:sp>
    </p:spTree>
    <p:extLst>
      <p:ext uri="{BB962C8B-B14F-4D97-AF65-F5344CB8AC3E}">
        <p14:creationId xmlns:p14="http://schemas.microsoft.com/office/powerpoint/2010/main" val="396231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156325"/>
            <a:ext cx="9144000" cy="6858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0420" name="Subtitle 2"/>
          <p:cNvSpPr>
            <a:spLocks noGrp="1"/>
          </p:cNvSpPr>
          <p:nvPr>
            <p:ph type="subTitle" idx="1"/>
          </p:nvPr>
        </p:nvSpPr>
        <p:spPr>
          <a:xfrm>
            <a:off x="180974" y="990600"/>
            <a:ext cx="8734425" cy="4343399"/>
          </a:xfrm>
        </p:spPr>
        <p:txBody>
          <a:bodyPr/>
          <a:lstStyle/>
          <a:p>
            <a:pPr algn="l" eaLnBrk="1" hangingPunct="1"/>
            <a:endParaRPr lang="en-US" sz="2800" dirty="0" smtClean="0">
              <a:solidFill>
                <a:schemeClr val="tx1"/>
              </a:solidFill>
            </a:endParaRPr>
          </a:p>
        </p:txBody>
      </p:sp>
      <p:sp>
        <p:nvSpPr>
          <p:cNvPr id="4" name="Rectangle 3"/>
          <p:cNvSpPr/>
          <p:nvPr/>
        </p:nvSpPr>
        <p:spPr>
          <a:xfrm>
            <a:off x="0" y="0"/>
            <a:ext cx="9144000" cy="6858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0422" name="TextBox 4"/>
          <p:cNvSpPr txBox="1">
            <a:spLocks noChangeArrowheads="1"/>
          </p:cNvSpPr>
          <p:nvPr/>
        </p:nvSpPr>
        <p:spPr bwMode="auto">
          <a:xfrm>
            <a:off x="76200" y="158750"/>
            <a:ext cx="434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000" dirty="0">
                <a:solidFill>
                  <a:prstClr val="white"/>
                </a:solidFill>
                <a:latin typeface="Calibri" pitchFamily="34" charset="0"/>
              </a:rPr>
              <a:t>U.S. Fish &amp; Wildlife Service</a:t>
            </a:r>
          </a:p>
        </p:txBody>
      </p:sp>
      <p:grpSp>
        <p:nvGrpSpPr>
          <p:cNvPr id="60423" name="Group 2"/>
          <p:cNvGrpSpPr>
            <a:grpSpLocks/>
          </p:cNvGrpSpPr>
          <p:nvPr/>
        </p:nvGrpSpPr>
        <p:grpSpPr bwMode="auto">
          <a:xfrm>
            <a:off x="8297863" y="15875"/>
            <a:ext cx="533400" cy="642938"/>
            <a:chOff x="336" y="3024"/>
            <a:chExt cx="864" cy="1029"/>
          </a:xfrm>
        </p:grpSpPr>
        <p:sp>
          <p:nvSpPr>
            <p:cNvPr id="60432" name="Freeform 3"/>
            <p:cNvSpPr>
              <a:spLocks/>
            </p:cNvSpPr>
            <p:nvPr/>
          </p:nvSpPr>
          <p:spPr bwMode="auto">
            <a:xfrm>
              <a:off x="384" y="3072"/>
              <a:ext cx="737" cy="913"/>
            </a:xfrm>
            <a:custGeom>
              <a:avLst/>
              <a:gdLst>
                <a:gd name="T0" fmla="*/ 0 w 624"/>
                <a:gd name="T1" fmla="*/ 0 h 816"/>
                <a:gd name="T2" fmla="*/ 0 w 624"/>
                <a:gd name="T3" fmla="*/ 926 h 816"/>
                <a:gd name="T4" fmla="*/ 219 w 624"/>
                <a:gd name="T5" fmla="*/ 1263 h 816"/>
                <a:gd name="T6" fmla="*/ 772 w 624"/>
                <a:gd name="T7" fmla="*/ 1431 h 816"/>
                <a:gd name="T8" fmla="*/ 1214 w 624"/>
                <a:gd name="T9" fmla="*/ 1263 h 816"/>
                <a:gd name="T10" fmla="*/ 1434 w 624"/>
                <a:gd name="T11" fmla="*/ 926 h 816"/>
                <a:gd name="T12" fmla="*/ 1434 w 624"/>
                <a:gd name="T13" fmla="*/ 84 h 816"/>
                <a:gd name="T14" fmla="*/ 663 w 624"/>
                <a:gd name="T15" fmla="*/ 0 h 816"/>
                <a:gd name="T16" fmla="*/ 0 w 624"/>
                <a:gd name="T17" fmla="*/ 0 h 8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4"/>
                <a:gd name="T28" fmla="*/ 0 h 816"/>
                <a:gd name="T29" fmla="*/ 624 w 624"/>
                <a:gd name="T30" fmla="*/ 816 h 8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4" h="816">
                  <a:moveTo>
                    <a:pt x="0" y="0"/>
                  </a:moveTo>
                  <a:lnTo>
                    <a:pt x="0" y="528"/>
                  </a:lnTo>
                  <a:lnTo>
                    <a:pt x="96" y="720"/>
                  </a:lnTo>
                  <a:lnTo>
                    <a:pt x="336" y="816"/>
                  </a:lnTo>
                  <a:lnTo>
                    <a:pt x="528" y="720"/>
                  </a:lnTo>
                  <a:lnTo>
                    <a:pt x="624" y="528"/>
                  </a:lnTo>
                  <a:lnTo>
                    <a:pt x="624" y="48"/>
                  </a:lnTo>
                  <a:lnTo>
                    <a:pt x="288" y="0"/>
                  </a:lnTo>
                  <a:lnTo>
                    <a:pt x="0" y="0"/>
                  </a:lnTo>
                  <a:close/>
                </a:path>
              </a:pathLst>
            </a:custGeom>
            <a:solidFill>
              <a:schemeClr val="tx1"/>
            </a:solidFill>
            <a:ln w="9525">
              <a:solidFill>
                <a:schemeClr val="tx1"/>
              </a:solidFill>
              <a:round/>
              <a:headEnd/>
              <a:tailEnd/>
            </a:ln>
          </p:spPr>
          <p:txBody>
            <a:bodyPr/>
            <a:lstStyle/>
            <a:p>
              <a:pPr fontAlgn="base">
                <a:spcBef>
                  <a:spcPct val="0"/>
                </a:spcBef>
                <a:spcAft>
                  <a:spcPct val="0"/>
                </a:spcAft>
              </a:pPr>
              <a:endParaRPr lang="en-US">
                <a:solidFill>
                  <a:prstClr val="black"/>
                </a:solidFill>
                <a:latin typeface="Arial" charset="0"/>
              </a:endParaRPr>
            </a:p>
          </p:txBody>
        </p:sp>
        <p:pic>
          <p:nvPicPr>
            <p:cNvPr id="60433" name="Picture 4" descr="FWS_LOGO"/>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6" y="3024"/>
              <a:ext cx="864" cy="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0424" name="Picture 7" descr="NWRSlogoTransparent-we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8338" y="6183313"/>
            <a:ext cx="5334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5" name="Rectangle 11"/>
          <p:cNvSpPr>
            <a:spLocks noChangeArrowheads="1"/>
          </p:cNvSpPr>
          <p:nvPr/>
        </p:nvSpPr>
        <p:spPr bwMode="auto">
          <a:xfrm>
            <a:off x="76200" y="6315075"/>
            <a:ext cx="2720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000" i="1">
                <a:solidFill>
                  <a:srgbClr val="0070C0"/>
                </a:solidFill>
              </a:rPr>
              <a:t>Mountain-Prairie NWRS </a:t>
            </a:r>
          </a:p>
        </p:txBody>
      </p:sp>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308" y="1169987"/>
            <a:ext cx="9949696" cy="498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le 1"/>
          <p:cNvSpPr txBox="1">
            <a:spLocks/>
          </p:cNvSpPr>
          <p:nvPr/>
        </p:nvSpPr>
        <p:spPr>
          <a:xfrm>
            <a:off x="5382352" y="703029"/>
            <a:ext cx="3708102" cy="533400"/>
          </a:xfrm>
          <a:prstGeom prst="rect">
            <a:avLst/>
          </a:prstGeom>
          <a:solidFill>
            <a:srgbClr val="92D050"/>
          </a:solidFill>
          <a:ln>
            <a:solidFill>
              <a:srgbClr val="00B050"/>
            </a:solidFill>
          </a:ln>
        </p:spPr>
        <p:txBody>
          <a:bodyPr vert="horz" lIns="91440" tIns="45720" rIns="91440" bIns="45720" rtlCol="0" anchor="ctr">
            <a:normAutofit fontScale="4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i="1" dirty="0" smtClean="0">
                <a:solidFill>
                  <a:prstClr val="white"/>
                </a:solidFill>
              </a:rPr>
              <a:t>INVASIVE SPECIES MANAGEMENT </a:t>
            </a:r>
          </a:p>
          <a:p>
            <a:r>
              <a:rPr lang="en-US" sz="3600" i="1" dirty="0" smtClean="0">
                <a:solidFill>
                  <a:prstClr val="white"/>
                </a:solidFill>
              </a:rPr>
              <a:t>San Luis Valley NWR Complex, Colorado</a:t>
            </a:r>
            <a:endParaRPr lang="en-US" sz="3600" i="1" dirty="0">
              <a:solidFill>
                <a:prstClr val="white"/>
              </a:solidFill>
            </a:endParaRPr>
          </a:p>
        </p:txBody>
      </p:sp>
    </p:spTree>
    <p:extLst>
      <p:ext uri="{BB962C8B-B14F-4D97-AF65-F5344CB8AC3E}">
        <p14:creationId xmlns:p14="http://schemas.microsoft.com/office/powerpoint/2010/main" val="36357130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457200" y="685800"/>
            <a:ext cx="8229600" cy="1143000"/>
          </a:xfrm>
        </p:spPr>
        <p:txBody>
          <a:bodyPr/>
          <a:lstStyle/>
          <a:p>
            <a:pPr algn="l" eaLnBrk="1" hangingPunct="1"/>
            <a:r>
              <a:rPr lang="en-US" sz="3600" b="1" i="1" dirty="0" smtClean="0">
                <a:solidFill>
                  <a:schemeClr val="hlink"/>
                </a:solidFill>
              </a:rPr>
              <a:t>Several Other Initiatives</a:t>
            </a:r>
          </a:p>
        </p:txBody>
      </p:sp>
      <p:sp>
        <p:nvSpPr>
          <p:cNvPr id="86019" name="Rectangle 14"/>
          <p:cNvSpPr>
            <a:spLocks noGrp="1"/>
          </p:cNvSpPr>
          <p:nvPr>
            <p:ph type="body" idx="1"/>
          </p:nvPr>
        </p:nvSpPr>
        <p:spPr>
          <a:xfrm>
            <a:off x="475873" y="1854671"/>
            <a:ext cx="8088160" cy="4638194"/>
          </a:xfrm>
        </p:spPr>
        <p:txBody>
          <a:bodyPr/>
          <a:lstStyle/>
          <a:p>
            <a:pPr marL="0" indent="0">
              <a:buNone/>
            </a:pPr>
            <a:r>
              <a:rPr lang="en-US" sz="2800" dirty="0" smtClean="0"/>
              <a:t>Large Eradication Project Fund $1 million</a:t>
            </a:r>
          </a:p>
          <a:p>
            <a:pPr marL="0" indent="0">
              <a:buNone/>
            </a:pPr>
            <a:r>
              <a:rPr lang="en-US" sz="2800" dirty="0" smtClean="0"/>
              <a:t>Inventory and Early Detection Guide</a:t>
            </a:r>
          </a:p>
          <a:p>
            <a:pPr marL="0" indent="0">
              <a:buNone/>
            </a:pPr>
            <a:r>
              <a:rPr lang="en-US" sz="2800" dirty="0" smtClean="0"/>
              <a:t>Prevention Policy and BMPs</a:t>
            </a:r>
          </a:p>
          <a:p>
            <a:pPr marL="0" indent="0">
              <a:buNone/>
            </a:pPr>
            <a:r>
              <a:rPr lang="en-US" sz="2800" dirty="0" smtClean="0"/>
              <a:t>Spatial Data Management Team</a:t>
            </a:r>
          </a:p>
          <a:p>
            <a:pPr marL="0" indent="0">
              <a:buNone/>
            </a:pPr>
            <a:r>
              <a:rPr lang="en-US" sz="2800" dirty="0" smtClean="0"/>
              <a:t>Sagebrush Operations with Partners</a:t>
            </a:r>
          </a:p>
          <a:p>
            <a:pPr marL="0" indent="0">
              <a:buNone/>
            </a:pPr>
            <a:r>
              <a:rPr lang="en-US" sz="2800" dirty="0" smtClean="0"/>
              <a:t>Inventory and Monitoring Protocols</a:t>
            </a:r>
            <a:endParaRPr lang="en-US" sz="2800" dirty="0"/>
          </a:p>
          <a:p>
            <a:pPr eaLnBrk="1" hangingPunct="1">
              <a:buFont typeface="Arial" charset="0"/>
              <a:buNone/>
            </a:pPr>
            <a:endParaRPr lang="en-US" sz="2800" dirty="0" smtClean="0"/>
          </a:p>
        </p:txBody>
      </p:sp>
      <p:grpSp>
        <p:nvGrpSpPr>
          <p:cNvPr id="86020" name="Group 3"/>
          <p:cNvGrpSpPr>
            <a:grpSpLocks/>
          </p:cNvGrpSpPr>
          <p:nvPr/>
        </p:nvGrpSpPr>
        <p:grpSpPr bwMode="auto">
          <a:xfrm>
            <a:off x="0" y="0"/>
            <a:ext cx="9144000" cy="6842125"/>
            <a:chOff x="0" y="0"/>
            <a:chExt cx="9144000" cy="6842598"/>
          </a:xfrm>
        </p:grpSpPr>
        <p:sp>
          <p:nvSpPr>
            <p:cNvPr id="5" name="Rectangle 4"/>
            <p:cNvSpPr/>
            <p:nvPr/>
          </p:nvSpPr>
          <p:spPr>
            <a:xfrm>
              <a:off x="0" y="6156751"/>
              <a:ext cx="9144000" cy="685847"/>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0" y="0"/>
              <a:ext cx="9144000" cy="685847"/>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6027" name="TextBox 6"/>
            <p:cNvSpPr txBox="1">
              <a:spLocks noChangeArrowheads="1"/>
            </p:cNvSpPr>
            <p:nvPr/>
          </p:nvSpPr>
          <p:spPr bwMode="auto">
            <a:xfrm>
              <a:off x="76200" y="158831"/>
              <a:ext cx="4343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prstClr val="white"/>
                  </a:solidFill>
                  <a:latin typeface="Calibri" pitchFamily="34" charset="0"/>
                </a:rPr>
                <a:t>U.S. Fish &amp; Wildlife Service</a:t>
              </a:r>
            </a:p>
          </p:txBody>
        </p:sp>
        <p:grpSp>
          <p:nvGrpSpPr>
            <p:cNvPr id="86028" name="Group 2"/>
            <p:cNvGrpSpPr>
              <a:grpSpLocks/>
            </p:cNvGrpSpPr>
            <p:nvPr/>
          </p:nvGrpSpPr>
          <p:grpSpPr bwMode="auto">
            <a:xfrm>
              <a:off x="8297333" y="15182"/>
              <a:ext cx="533400" cy="642938"/>
              <a:chOff x="336" y="3024"/>
              <a:chExt cx="864" cy="1029"/>
            </a:xfrm>
          </p:grpSpPr>
          <p:sp>
            <p:nvSpPr>
              <p:cNvPr id="86031" name="Freeform 3"/>
              <p:cNvSpPr>
                <a:spLocks/>
              </p:cNvSpPr>
              <p:nvPr/>
            </p:nvSpPr>
            <p:spPr bwMode="auto">
              <a:xfrm>
                <a:off x="384" y="3072"/>
                <a:ext cx="737" cy="913"/>
              </a:xfrm>
              <a:custGeom>
                <a:avLst/>
                <a:gdLst>
                  <a:gd name="T0" fmla="*/ 0 w 624"/>
                  <a:gd name="T1" fmla="*/ 0 h 816"/>
                  <a:gd name="T2" fmla="*/ 0 w 624"/>
                  <a:gd name="T3" fmla="*/ 1036 h 816"/>
                  <a:gd name="T4" fmla="*/ 259 w 624"/>
                  <a:gd name="T5" fmla="*/ 1413 h 816"/>
                  <a:gd name="T6" fmla="*/ 912 w 624"/>
                  <a:gd name="T7" fmla="*/ 1601 h 816"/>
                  <a:gd name="T8" fmla="*/ 1434 w 624"/>
                  <a:gd name="T9" fmla="*/ 1413 h 816"/>
                  <a:gd name="T10" fmla="*/ 1694 w 624"/>
                  <a:gd name="T11" fmla="*/ 1036 h 816"/>
                  <a:gd name="T12" fmla="*/ 1694 w 624"/>
                  <a:gd name="T13" fmla="*/ 94 h 816"/>
                  <a:gd name="T14" fmla="*/ 783 w 624"/>
                  <a:gd name="T15" fmla="*/ 0 h 816"/>
                  <a:gd name="T16" fmla="*/ 0 w 624"/>
                  <a:gd name="T17" fmla="*/ 0 h 8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4"/>
                  <a:gd name="T28" fmla="*/ 0 h 816"/>
                  <a:gd name="T29" fmla="*/ 624 w 624"/>
                  <a:gd name="T30" fmla="*/ 816 h 8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4" h="816">
                    <a:moveTo>
                      <a:pt x="0" y="0"/>
                    </a:moveTo>
                    <a:lnTo>
                      <a:pt x="0" y="528"/>
                    </a:lnTo>
                    <a:lnTo>
                      <a:pt x="96" y="720"/>
                    </a:lnTo>
                    <a:lnTo>
                      <a:pt x="336" y="816"/>
                    </a:lnTo>
                    <a:lnTo>
                      <a:pt x="528" y="720"/>
                    </a:lnTo>
                    <a:lnTo>
                      <a:pt x="624" y="528"/>
                    </a:lnTo>
                    <a:lnTo>
                      <a:pt x="624" y="48"/>
                    </a:lnTo>
                    <a:lnTo>
                      <a:pt x="288" y="0"/>
                    </a:lnTo>
                    <a:lnTo>
                      <a:pt x="0" y="0"/>
                    </a:lnTo>
                    <a:close/>
                  </a:path>
                </a:pathLst>
              </a:custGeom>
              <a:solidFill>
                <a:schemeClr val="tx1"/>
              </a:solidFill>
              <a:ln w="9525">
                <a:solidFill>
                  <a:schemeClr val="tx1"/>
                </a:solidFill>
                <a:round/>
                <a:headEnd/>
                <a:tailEnd/>
              </a:ln>
            </p:spPr>
            <p:txBody>
              <a:bodyPr/>
              <a:lstStyle/>
              <a:p>
                <a:endParaRPr lang="en-US">
                  <a:solidFill>
                    <a:prstClr val="black"/>
                  </a:solidFill>
                </a:endParaRPr>
              </a:p>
            </p:txBody>
          </p:sp>
          <p:pic>
            <p:nvPicPr>
              <p:cNvPr id="86032" name="Picture 4" descr="FWS_LOGO"/>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6" y="3024"/>
                <a:ext cx="864" cy="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6029" name="Picture 7" descr="NWRSlogoTransparent-we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7763" y="6182593"/>
              <a:ext cx="533400" cy="63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30" name="Rectangle 9"/>
            <p:cNvSpPr>
              <a:spLocks noChangeArrowheads="1"/>
            </p:cNvSpPr>
            <p:nvPr/>
          </p:nvSpPr>
          <p:spPr bwMode="auto">
            <a:xfrm>
              <a:off x="76200" y="6315032"/>
              <a:ext cx="26631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i="1">
                  <a:solidFill>
                    <a:srgbClr val="0070C0"/>
                  </a:solidFill>
                </a:rPr>
                <a:t>Mountain-Prairie NWRS</a:t>
              </a:r>
            </a:p>
          </p:txBody>
        </p:sp>
      </p:grpSp>
    </p:spTree>
    <p:extLst>
      <p:ext uri="{BB962C8B-B14F-4D97-AF65-F5344CB8AC3E}">
        <p14:creationId xmlns:p14="http://schemas.microsoft.com/office/powerpoint/2010/main" val="8596374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156325"/>
            <a:ext cx="9144000" cy="6858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0419" name="Title 1"/>
          <p:cNvSpPr>
            <a:spLocks noGrp="1"/>
          </p:cNvSpPr>
          <p:nvPr>
            <p:ph type="title"/>
          </p:nvPr>
        </p:nvSpPr>
        <p:spPr>
          <a:xfrm>
            <a:off x="457200" y="457200"/>
            <a:ext cx="8229600" cy="1422400"/>
          </a:xfrm>
          <a:extLst>
            <a:ext uri="{91240B29-F687-4F45-9708-019B960494DF}">
              <a14:hiddenLine xmlns:a14="http://schemas.microsoft.com/office/drawing/2010/main" w="38100" cmpd="thickThin">
                <a:solidFill>
                  <a:srgbClr val="0070C0"/>
                </a:solidFill>
                <a:miter lim="800000"/>
                <a:headEnd/>
                <a:tailEnd/>
              </a14:hiddenLine>
            </a:ext>
          </a:extLst>
        </p:spPr>
        <p:txBody>
          <a:bodyPr/>
          <a:lstStyle/>
          <a:p>
            <a:pPr algn="l" eaLnBrk="1" hangingPunct="1"/>
            <a:r>
              <a:rPr lang="en-US" sz="3200" i="1" dirty="0" smtClean="0">
                <a:solidFill>
                  <a:schemeClr val="hlink"/>
                </a:solidFill>
              </a:rPr>
              <a:t>Crucial Conservation Conversations – Prioritize</a:t>
            </a:r>
          </a:p>
        </p:txBody>
      </p:sp>
      <p:sp>
        <p:nvSpPr>
          <p:cNvPr id="60420" name="Subtitle 2"/>
          <p:cNvSpPr>
            <a:spLocks noGrp="1"/>
          </p:cNvSpPr>
          <p:nvPr>
            <p:ph idx="1"/>
          </p:nvPr>
        </p:nvSpPr>
        <p:spPr>
          <a:xfrm>
            <a:off x="457200" y="1600200"/>
            <a:ext cx="8229600" cy="4343400"/>
          </a:xfrm>
        </p:spPr>
        <p:txBody>
          <a:bodyPr/>
          <a:lstStyle/>
          <a:p>
            <a:pPr eaLnBrk="1" hangingPunct="1"/>
            <a:r>
              <a:rPr lang="en-US" sz="2400" dirty="0" smtClean="0"/>
              <a:t>Define and communicate primary </a:t>
            </a:r>
            <a:r>
              <a:rPr lang="en-US" sz="2400" dirty="0" smtClean="0">
                <a:solidFill>
                  <a:srgbClr val="FF0000"/>
                </a:solidFill>
              </a:rPr>
              <a:t>management objective</a:t>
            </a:r>
            <a:r>
              <a:rPr lang="en-US" sz="2400" dirty="0" smtClean="0"/>
              <a:t> with staff and partners</a:t>
            </a:r>
          </a:p>
          <a:p>
            <a:pPr eaLnBrk="1" hangingPunct="1"/>
            <a:r>
              <a:rPr lang="en-US" sz="2400" dirty="0"/>
              <a:t>Evaluate species distribution and abundance within context of </a:t>
            </a:r>
            <a:r>
              <a:rPr lang="en-US" sz="2400" dirty="0">
                <a:solidFill>
                  <a:srgbClr val="FF0000"/>
                </a:solidFill>
              </a:rPr>
              <a:t>invasiveness and feasibility of control</a:t>
            </a:r>
          </a:p>
          <a:p>
            <a:pPr eaLnBrk="1" hangingPunct="1"/>
            <a:r>
              <a:rPr lang="en-US" sz="2400" dirty="0" smtClean="0"/>
              <a:t>Evaluate weed </a:t>
            </a:r>
            <a:r>
              <a:rPr lang="en-US" sz="2400" dirty="0" smtClean="0">
                <a:solidFill>
                  <a:srgbClr val="FF0000"/>
                </a:solidFill>
              </a:rPr>
              <a:t>impact</a:t>
            </a:r>
            <a:r>
              <a:rPr lang="en-US" sz="2400" dirty="0" smtClean="0"/>
              <a:t> specifically to primary management objective; biological integrity, grazing forage, migratory bird nesting habitat</a:t>
            </a:r>
            <a:endParaRPr lang="en-US" sz="2400" dirty="0"/>
          </a:p>
          <a:p>
            <a:pPr algn="l" eaLnBrk="1" hangingPunct="1"/>
            <a:r>
              <a:rPr lang="en-US" sz="2400" dirty="0" smtClean="0">
                <a:solidFill>
                  <a:srgbClr val="FF0000"/>
                </a:solidFill>
              </a:rPr>
              <a:t>Area</a:t>
            </a:r>
            <a:r>
              <a:rPr lang="en-US" sz="2400" dirty="0" smtClean="0"/>
              <a:t> prioritization too rather than just </a:t>
            </a:r>
            <a:r>
              <a:rPr lang="en-US" sz="2400" dirty="0" smtClean="0">
                <a:solidFill>
                  <a:srgbClr val="FF0000"/>
                </a:solidFill>
              </a:rPr>
              <a:t>species</a:t>
            </a:r>
            <a:r>
              <a:rPr lang="en-US" sz="2400" dirty="0" smtClean="0"/>
              <a:t> prioritization </a:t>
            </a:r>
            <a:endParaRPr lang="en-US" sz="2400" dirty="0" smtClean="0">
              <a:solidFill>
                <a:schemeClr val="tx1"/>
              </a:solidFill>
            </a:endParaRPr>
          </a:p>
          <a:p>
            <a:pPr algn="l" eaLnBrk="1" hangingPunct="1"/>
            <a:r>
              <a:rPr lang="en-US" sz="2400" dirty="0" smtClean="0"/>
              <a:t>Accept that some invasive species may not have direct, or immediate harmful impacts, sacrifice areas?</a:t>
            </a:r>
            <a:endParaRPr lang="en-US" sz="2800" dirty="0" smtClean="0">
              <a:solidFill>
                <a:schemeClr val="tx1"/>
              </a:solidFill>
            </a:endParaRPr>
          </a:p>
        </p:txBody>
      </p:sp>
      <p:sp>
        <p:nvSpPr>
          <p:cNvPr id="4" name="Rectangle 3"/>
          <p:cNvSpPr/>
          <p:nvPr/>
        </p:nvSpPr>
        <p:spPr>
          <a:xfrm>
            <a:off x="0" y="0"/>
            <a:ext cx="9144000" cy="6858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0422" name="TextBox 4"/>
          <p:cNvSpPr txBox="1">
            <a:spLocks noChangeArrowheads="1"/>
          </p:cNvSpPr>
          <p:nvPr/>
        </p:nvSpPr>
        <p:spPr bwMode="auto">
          <a:xfrm>
            <a:off x="76200" y="158750"/>
            <a:ext cx="434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000">
                <a:solidFill>
                  <a:prstClr val="white"/>
                </a:solidFill>
                <a:latin typeface="Calibri" pitchFamily="34" charset="0"/>
              </a:rPr>
              <a:t>U.S. Fish &amp; Wildlife Service</a:t>
            </a:r>
          </a:p>
        </p:txBody>
      </p:sp>
      <p:grpSp>
        <p:nvGrpSpPr>
          <p:cNvPr id="60423" name="Group 2"/>
          <p:cNvGrpSpPr>
            <a:grpSpLocks/>
          </p:cNvGrpSpPr>
          <p:nvPr/>
        </p:nvGrpSpPr>
        <p:grpSpPr bwMode="auto">
          <a:xfrm>
            <a:off x="8297863" y="15875"/>
            <a:ext cx="533400" cy="642938"/>
            <a:chOff x="336" y="3024"/>
            <a:chExt cx="864" cy="1029"/>
          </a:xfrm>
        </p:grpSpPr>
        <p:sp>
          <p:nvSpPr>
            <p:cNvPr id="60432" name="Freeform 3"/>
            <p:cNvSpPr>
              <a:spLocks/>
            </p:cNvSpPr>
            <p:nvPr/>
          </p:nvSpPr>
          <p:spPr bwMode="auto">
            <a:xfrm>
              <a:off x="384" y="3072"/>
              <a:ext cx="737" cy="913"/>
            </a:xfrm>
            <a:custGeom>
              <a:avLst/>
              <a:gdLst>
                <a:gd name="T0" fmla="*/ 0 w 624"/>
                <a:gd name="T1" fmla="*/ 0 h 816"/>
                <a:gd name="T2" fmla="*/ 0 w 624"/>
                <a:gd name="T3" fmla="*/ 926 h 816"/>
                <a:gd name="T4" fmla="*/ 219 w 624"/>
                <a:gd name="T5" fmla="*/ 1263 h 816"/>
                <a:gd name="T6" fmla="*/ 772 w 624"/>
                <a:gd name="T7" fmla="*/ 1431 h 816"/>
                <a:gd name="T8" fmla="*/ 1214 w 624"/>
                <a:gd name="T9" fmla="*/ 1263 h 816"/>
                <a:gd name="T10" fmla="*/ 1434 w 624"/>
                <a:gd name="T11" fmla="*/ 926 h 816"/>
                <a:gd name="T12" fmla="*/ 1434 w 624"/>
                <a:gd name="T13" fmla="*/ 84 h 816"/>
                <a:gd name="T14" fmla="*/ 663 w 624"/>
                <a:gd name="T15" fmla="*/ 0 h 816"/>
                <a:gd name="T16" fmla="*/ 0 w 624"/>
                <a:gd name="T17" fmla="*/ 0 h 8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4"/>
                <a:gd name="T28" fmla="*/ 0 h 816"/>
                <a:gd name="T29" fmla="*/ 624 w 624"/>
                <a:gd name="T30" fmla="*/ 816 h 8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4" h="816">
                  <a:moveTo>
                    <a:pt x="0" y="0"/>
                  </a:moveTo>
                  <a:lnTo>
                    <a:pt x="0" y="528"/>
                  </a:lnTo>
                  <a:lnTo>
                    <a:pt x="96" y="720"/>
                  </a:lnTo>
                  <a:lnTo>
                    <a:pt x="336" y="816"/>
                  </a:lnTo>
                  <a:lnTo>
                    <a:pt x="528" y="720"/>
                  </a:lnTo>
                  <a:lnTo>
                    <a:pt x="624" y="528"/>
                  </a:lnTo>
                  <a:lnTo>
                    <a:pt x="624" y="48"/>
                  </a:lnTo>
                  <a:lnTo>
                    <a:pt x="288" y="0"/>
                  </a:lnTo>
                  <a:lnTo>
                    <a:pt x="0" y="0"/>
                  </a:lnTo>
                  <a:close/>
                </a:path>
              </a:pathLst>
            </a:custGeom>
            <a:solidFill>
              <a:schemeClr val="tx1"/>
            </a:solidFill>
            <a:ln w="9525">
              <a:solidFill>
                <a:schemeClr val="tx1"/>
              </a:solidFill>
              <a:round/>
              <a:headEnd/>
              <a:tailEnd/>
            </a:ln>
          </p:spPr>
          <p:txBody>
            <a:bodyPr/>
            <a:lstStyle/>
            <a:p>
              <a:pPr fontAlgn="base">
                <a:spcBef>
                  <a:spcPct val="0"/>
                </a:spcBef>
                <a:spcAft>
                  <a:spcPct val="0"/>
                </a:spcAft>
              </a:pPr>
              <a:endParaRPr lang="en-US">
                <a:solidFill>
                  <a:prstClr val="black"/>
                </a:solidFill>
                <a:latin typeface="Arial" charset="0"/>
              </a:endParaRPr>
            </a:p>
          </p:txBody>
        </p:sp>
        <p:pic>
          <p:nvPicPr>
            <p:cNvPr id="60433" name="Picture 4" descr="FWS_LOGO"/>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6" y="3024"/>
              <a:ext cx="864" cy="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0424" name="Picture 7" descr="NWRSlogoTransparent-we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8338" y="6183313"/>
            <a:ext cx="5334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5" name="Rectangle 11"/>
          <p:cNvSpPr>
            <a:spLocks noChangeArrowheads="1"/>
          </p:cNvSpPr>
          <p:nvPr/>
        </p:nvSpPr>
        <p:spPr bwMode="auto">
          <a:xfrm>
            <a:off x="76200" y="6315075"/>
            <a:ext cx="2720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000" i="1">
                <a:solidFill>
                  <a:srgbClr val="0070C0"/>
                </a:solidFill>
              </a:rPr>
              <a:t>Mountain-Prairie NWRS </a:t>
            </a:r>
          </a:p>
        </p:txBody>
      </p:sp>
    </p:spTree>
    <p:extLst>
      <p:ext uri="{BB962C8B-B14F-4D97-AF65-F5344CB8AC3E}">
        <p14:creationId xmlns:p14="http://schemas.microsoft.com/office/powerpoint/2010/main" val="3985620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7" name="Group 46"/>
          <p:cNvGrpSpPr/>
          <p:nvPr/>
        </p:nvGrpSpPr>
        <p:grpSpPr>
          <a:xfrm>
            <a:off x="1266714" y="76200"/>
            <a:ext cx="5943601" cy="6593714"/>
            <a:chOff x="1447800" y="304800"/>
            <a:chExt cx="5105400" cy="6014082"/>
          </a:xfrm>
        </p:grpSpPr>
        <p:sp>
          <p:nvSpPr>
            <p:cNvPr id="5" name="Rectangle 4"/>
            <p:cNvSpPr/>
            <p:nvPr/>
          </p:nvSpPr>
          <p:spPr>
            <a:xfrm>
              <a:off x="1447800" y="304800"/>
              <a:ext cx="4343400" cy="736742"/>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prstClr val="white"/>
                </a:solidFill>
              </a:endParaRPr>
            </a:p>
          </p:txBody>
        </p:sp>
        <p:sp>
          <p:nvSpPr>
            <p:cNvPr id="6" name="Rectangle 5"/>
            <p:cNvSpPr/>
            <p:nvPr/>
          </p:nvSpPr>
          <p:spPr>
            <a:xfrm>
              <a:off x="1581443" y="405265"/>
              <a:ext cx="1937825" cy="535812"/>
            </a:xfrm>
            <a:prstGeom prst="rect">
              <a:avLst/>
            </a:prstGeom>
            <a:solidFill>
              <a:schemeClr val="accent2">
                <a:lumMod val="40000"/>
                <a:lumOff val="60000"/>
              </a:schemeClr>
            </a:solidFill>
            <a:ln w="31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00" i="1" dirty="0">
                  <a:solidFill>
                    <a:prstClr val="black"/>
                  </a:solidFill>
                </a:rPr>
                <a:t>Review conservation targets and goals</a:t>
              </a:r>
              <a:endParaRPr lang="en-US" sz="1000" i="1" dirty="0">
                <a:solidFill>
                  <a:prstClr val="black"/>
                </a:solidFill>
              </a:endParaRPr>
            </a:p>
          </p:txBody>
        </p:sp>
        <p:sp>
          <p:nvSpPr>
            <p:cNvPr id="8" name="Rectangle 7"/>
            <p:cNvSpPr/>
            <p:nvPr/>
          </p:nvSpPr>
          <p:spPr>
            <a:xfrm>
              <a:off x="3719732" y="394361"/>
              <a:ext cx="1937825" cy="535812"/>
            </a:xfrm>
            <a:prstGeom prst="rect">
              <a:avLst/>
            </a:prstGeom>
            <a:solidFill>
              <a:schemeClr val="accent2">
                <a:lumMod val="40000"/>
                <a:lumOff val="60000"/>
              </a:schemeClr>
            </a:solidFill>
            <a:ln w="31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00" i="1" dirty="0">
                  <a:solidFill>
                    <a:prstClr val="black"/>
                  </a:solidFill>
                </a:rPr>
                <a:t>Compile list of non-native plants (established and nearby  [early detection])</a:t>
              </a:r>
            </a:p>
            <a:p>
              <a:pPr algn="ctr"/>
              <a:endParaRPr lang="en-US" sz="1000" i="1" dirty="0">
                <a:solidFill>
                  <a:prstClr val="black"/>
                </a:solidFill>
              </a:endParaRPr>
            </a:p>
          </p:txBody>
        </p:sp>
        <p:sp>
          <p:nvSpPr>
            <p:cNvPr id="9" name="Rectangle 8"/>
            <p:cNvSpPr/>
            <p:nvPr/>
          </p:nvSpPr>
          <p:spPr>
            <a:xfrm>
              <a:off x="1447800" y="1195744"/>
              <a:ext cx="4343400" cy="736742"/>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prstClr val="white"/>
                </a:solidFill>
              </a:endParaRPr>
            </a:p>
          </p:txBody>
        </p:sp>
        <p:sp>
          <p:nvSpPr>
            <p:cNvPr id="10" name="Rectangle 9"/>
            <p:cNvSpPr/>
            <p:nvPr/>
          </p:nvSpPr>
          <p:spPr>
            <a:xfrm>
              <a:off x="1555836" y="1296209"/>
              <a:ext cx="2052819" cy="535812"/>
            </a:xfrm>
            <a:prstGeom prst="rect">
              <a:avLst/>
            </a:prstGeom>
            <a:solidFill>
              <a:schemeClr val="accent2">
                <a:lumMod val="40000"/>
                <a:lumOff val="60000"/>
              </a:schemeClr>
            </a:solidFill>
            <a:ln w="31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00" i="1" dirty="0">
                  <a:solidFill>
                    <a:prstClr val="black"/>
                  </a:solidFill>
                </a:rPr>
                <a:t>Prioritize species: which non-native plants should be a focus of our limited resources?</a:t>
              </a:r>
              <a:endParaRPr lang="en-US" sz="1000" i="1" dirty="0">
                <a:solidFill>
                  <a:prstClr val="black"/>
                </a:solidFill>
              </a:endParaRPr>
            </a:p>
          </p:txBody>
        </p:sp>
        <p:sp>
          <p:nvSpPr>
            <p:cNvPr id="11" name="Rectangle 10"/>
            <p:cNvSpPr/>
            <p:nvPr/>
          </p:nvSpPr>
          <p:spPr>
            <a:xfrm>
              <a:off x="3676220" y="1296209"/>
              <a:ext cx="1981337" cy="535812"/>
            </a:xfrm>
            <a:prstGeom prst="rect">
              <a:avLst/>
            </a:prstGeom>
            <a:solidFill>
              <a:schemeClr val="accent2">
                <a:lumMod val="40000"/>
                <a:lumOff val="60000"/>
              </a:schemeClr>
            </a:solidFill>
            <a:ln w="31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00" i="1" dirty="0">
                  <a:solidFill>
                    <a:prstClr val="black"/>
                  </a:solidFill>
                </a:rPr>
                <a:t>Prioritize areas: which areas are at greatest risk from invasive plants?</a:t>
              </a:r>
              <a:endParaRPr lang="en-US" sz="1000" i="1" dirty="0">
                <a:solidFill>
                  <a:prstClr val="black"/>
                </a:solidFill>
              </a:endParaRPr>
            </a:p>
          </p:txBody>
        </p:sp>
        <p:sp>
          <p:nvSpPr>
            <p:cNvPr id="12" name="Rectangle 11"/>
            <p:cNvSpPr/>
            <p:nvPr/>
          </p:nvSpPr>
          <p:spPr>
            <a:xfrm>
              <a:off x="2125339" y="2180143"/>
              <a:ext cx="2989875" cy="669765"/>
            </a:xfrm>
            <a:prstGeom prst="rect">
              <a:avLst/>
            </a:prstGeom>
            <a:solidFill>
              <a:srgbClr val="FFFF99"/>
            </a:solidFill>
            <a:ln w="317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00" i="1" dirty="0">
                  <a:solidFill>
                    <a:prstClr val="black"/>
                  </a:solidFill>
                </a:rPr>
                <a:t>Assess the distribution and abundance of priority invasive plants in in priority areas</a:t>
              </a:r>
            </a:p>
            <a:p>
              <a:pPr algn="ctr"/>
              <a:endParaRPr lang="en-US" sz="1000" i="1" dirty="0">
                <a:solidFill>
                  <a:prstClr val="black"/>
                </a:solidFill>
              </a:endParaRPr>
            </a:p>
            <a:p>
              <a:pPr algn="ctr"/>
              <a:r>
                <a:rPr lang="en-US" sz="1000" i="1" dirty="0">
                  <a:solidFill>
                    <a:prstClr val="black"/>
                  </a:solidFill>
                </a:rPr>
                <a:t>Understand the ecology of priority invasive plants</a:t>
              </a:r>
              <a:endParaRPr lang="en-US" sz="1000" i="1" dirty="0">
                <a:solidFill>
                  <a:prstClr val="black"/>
                </a:solidFill>
              </a:endParaRPr>
            </a:p>
          </p:txBody>
        </p:sp>
        <p:sp>
          <p:nvSpPr>
            <p:cNvPr id="14" name="Flowchart: Preparation 13"/>
            <p:cNvSpPr/>
            <p:nvPr/>
          </p:nvSpPr>
          <p:spPr>
            <a:xfrm>
              <a:off x="2088042" y="3019687"/>
              <a:ext cx="3064467" cy="566963"/>
            </a:xfrm>
            <a:prstGeom prst="flowChartPreparation">
              <a:avLst/>
            </a:prstGeom>
            <a:solidFill>
              <a:srgbClr val="FFFF99"/>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00" i="1" dirty="0">
                  <a:solidFill>
                    <a:prstClr val="black"/>
                  </a:solidFill>
                </a:rPr>
                <a:t>Identify and document optimal strategies for managing priority invasive plant threats</a:t>
              </a:r>
              <a:endParaRPr lang="en-US" sz="1000" i="1" dirty="0">
                <a:solidFill>
                  <a:prstClr val="black"/>
                </a:solidFill>
              </a:endParaRPr>
            </a:p>
          </p:txBody>
        </p:sp>
        <p:sp>
          <p:nvSpPr>
            <p:cNvPr id="15" name="Rectangle 14"/>
            <p:cNvSpPr/>
            <p:nvPr/>
          </p:nvSpPr>
          <p:spPr>
            <a:xfrm>
              <a:off x="2491303" y="3719046"/>
              <a:ext cx="2271932" cy="535812"/>
            </a:xfrm>
            <a:prstGeom prst="rect">
              <a:avLst/>
            </a:prstGeom>
            <a:solidFill>
              <a:schemeClr val="accent3">
                <a:lumMod val="60000"/>
                <a:lumOff val="40000"/>
              </a:schemeClr>
            </a:solidFill>
            <a:ln w="317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00" i="1" dirty="0">
                  <a:solidFill>
                    <a:prstClr val="black"/>
                  </a:solidFill>
                </a:rPr>
                <a:t>Develop SMART objectives: what are the expected results of our strategies? (short and long term?)</a:t>
              </a:r>
              <a:endParaRPr lang="en-US" sz="1000" i="1" dirty="0">
                <a:solidFill>
                  <a:prstClr val="black"/>
                </a:solidFill>
              </a:endParaRPr>
            </a:p>
          </p:txBody>
        </p:sp>
        <p:sp>
          <p:nvSpPr>
            <p:cNvPr id="16" name="Rectangle 15"/>
            <p:cNvSpPr/>
            <p:nvPr/>
          </p:nvSpPr>
          <p:spPr>
            <a:xfrm>
              <a:off x="2621838" y="4390369"/>
              <a:ext cx="2007755" cy="1306043"/>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prstClr val="white"/>
                </a:solidFill>
              </a:endParaRPr>
            </a:p>
          </p:txBody>
        </p:sp>
        <p:sp>
          <p:nvSpPr>
            <p:cNvPr id="17" name="Rectangle 16"/>
            <p:cNvSpPr/>
            <p:nvPr/>
          </p:nvSpPr>
          <p:spPr>
            <a:xfrm>
              <a:off x="2708084" y="4957688"/>
              <a:ext cx="1838370" cy="633232"/>
            </a:xfrm>
            <a:prstGeom prst="rect">
              <a:avLst/>
            </a:prstGeom>
            <a:solidFill>
              <a:schemeClr val="accent3">
                <a:lumMod val="60000"/>
                <a:lumOff val="40000"/>
              </a:schemeClr>
            </a:solidFill>
            <a:ln w="31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00" i="1" dirty="0">
                  <a:solidFill>
                    <a:prstClr val="black"/>
                  </a:solidFill>
                </a:rPr>
                <a:t>Track implementation: what actions were taken and where</a:t>
              </a:r>
              <a:endParaRPr lang="en-US" sz="1000" i="1" dirty="0">
                <a:solidFill>
                  <a:prstClr val="black"/>
                </a:solidFill>
              </a:endParaRPr>
            </a:p>
          </p:txBody>
        </p:sp>
        <p:sp>
          <p:nvSpPr>
            <p:cNvPr id="18" name="Rectangle 17"/>
            <p:cNvSpPr/>
            <p:nvPr/>
          </p:nvSpPr>
          <p:spPr>
            <a:xfrm>
              <a:off x="2708084" y="4490835"/>
              <a:ext cx="1838370" cy="334882"/>
            </a:xfrm>
            <a:prstGeom prst="rect">
              <a:avLst/>
            </a:prstGeom>
            <a:solidFill>
              <a:schemeClr val="accent3">
                <a:lumMod val="60000"/>
                <a:lumOff val="40000"/>
              </a:schemeClr>
            </a:solidFill>
            <a:ln w="31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00" i="1" dirty="0">
                  <a:solidFill>
                    <a:prstClr val="black"/>
                  </a:solidFill>
                </a:rPr>
                <a:t>Implement strategies</a:t>
              </a:r>
              <a:endParaRPr lang="en-US" sz="1000" i="1" dirty="0">
                <a:solidFill>
                  <a:prstClr val="black"/>
                </a:solidFill>
              </a:endParaRPr>
            </a:p>
          </p:txBody>
        </p:sp>
        <p:sp>
          <p:nvSpPr>
            <p:cNvPr id="19" name="Rectangle 18"/>
            <p:cNvSpPr/>
            <p:nvPr/>
          </p:nvSpPr>
          <p:spPr>
            <a:xfrm>
              <a:off x="2483534" y="5810682"/>
              <a:ext cx="2271932" cy="508200"/>
            </a:xfrm>
            <a:prstGeom prst="rect">
              <a:avLst/>
            </a:prstGeom>
            <a:solidFill>
              <a:schemeClr val="accent3">
                <a:lumMod val="60000"/>
                <a:lumOff val="40000"/>
              </a:schemeClr>
            </a:solidFill>
            <a:ln w="317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00" i="1" dirty="0">
                  <a:solidFill>
                    <a:prstClr val="black"/>
                  </a:solidFill>
                </a:rPr>
                <a:t>Monitor: are we achieving the results we expected? (see SMART objectives)</a:t>
              </a:r>
              <a:endParaRPr lang="en-US" sz="1000" i="1" dirty="0">
                <a:solidFill>
                  <a:prstClr val="black"/>
                </a:solidFill>
              </a:endParaRPr>
            </a:p>
          </p:txBody>
        </p:sp>
        <p:cxnSp>
          <p:nvCxnSpPr>
            <p:cNvPr id="21" name="Straight Arrow Connector 20"/>
            <p:cNvCxnSpPr>
              <a:stCxn id="5" idx="2"/>
              <a:endCxn id="9" idx="0"/>
            </p:cNvCxnSpPr>
            <p:nvPr/>
          </p:nvCxnSpPr>
          <p:spPr>
            <a:xfrm>
              <a:off x="3619500" y="1041542"/>
              <a:ext cx="0" cy="1542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9" idx="2"/>
              <a:endCxn id="12" idx="0"/>
            </p:cNvCxnSpPr>
            <p:nvPr/>
          </p:nvCxnSpPr>
          <p:spPr>
            <a:xfrm>
              <a:off x="3619500" y="1932486"/>
              <a:ext cx="777" cy="2476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2" idx="2"/>
              <a:endCxn id="14" idx="0"/>
            </p:cNvCxnSpPr>
            <p:nvPr/>
          </p:nvCxnSpPr>
          <p:spPr>
            <a:xfrm flipH="1">
              <a:off x="3620276" y="2849909"/>
              <a:ext cx="1" cy="1697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4" idx="2"/>
              <a:endCxn id="15" idx="0"/>
            </p:cNvCxnSpPr>
            <p:nvPr/>
          </p:nvCxnSpPr>
          <p:spPr>
            <a:xfrm>
              <a:off x="3620276" y="3586650"/>
              <a:ext cx="6993" cy="1323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5" idx="2"/>
              <a:endCxn id="16" idx="0"/>
            </p:cNvCxnSpPr>
            <p:nvPr/>
          </p:nvCxnSpPr>
          <p:spPr>
            <a:xfrm flipH="1">
              <a:off x="3625716" y="4254858"/>
              <a:ext cx="1553" cy="13551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6" idx="2"/>
              <a:endCxn id="19" idx="0"/>
            </p:cNvCxnSpPr>
            <p:nvPr/>
          </p:nvCxnSpPr>
          <p:spPr>
            <a:xfrm flipH="1">
              <a:off x="3619500" y="5696412"/>
              <a:ext cx="6216" cy="1142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19" idx="1"/>
              <a:endCxn id="5" idx="1"/>
            </p:cNvCxnSpPr>
            <p:nvPr/>
          </p:nvCxnSpPr>
          <p:spPr>
            <a:xfrm rot="10800000">
              <a:off x="1447800" y="673171"/>
              <a:ext cx="1035734" cy="5391612"/>
            </a:xfrm>
            <a:prstGeom prst="bentConnector3">
              <a:avLst>
                <a:gd name="adj1" fmla="val 119355"/>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Right Arrow 40"/>
            <p:cNvSpPr/>
            <p:nvPr/>
          </p:nvSpPr>
          <p:spPr>
            <a:xfrm rot="5400000">
              <a:off x="5457095" y="960209"/>
              <a:ext cx="1735010" cy="457200"/>
            </a:xfrm>
            <a:prstGeom prst="rightArrow">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black"/>
                  </a:solidFill>
                </a:rPr>
                <a:t>PLANNING</a:t>
              </a:r>
              <a:endParaRPr lang="en-US" sz="1600" b="1" dirty="0">
                <a:solidFill>
                  <a:prstClr val="black"/>
                </a:solidFill>
              </a:endParaRPr>
            </a:p>
          </p:txBody>
        </p:sp>
        <p:sp>
          <p:nvSpPr>
            <p:cNvPr id="42" name="Right Arrow 41"/>
            <p:cNvSpPr/>
            <p:nvPr/>
          </p:nvSpPr>
          <p:spPr>
            <a:xfrm rot="5400000">
              <a:off x="5493234" y="2659080"/>
              <a:ext cx="1662732" cy="457200"/>
            </a:xfrm>
            <a:prstGeom prst="rightArrow">
              <a:avLst/>
            </a:prstGeom>
            <a:solidFill>
              <a:srgbClr val="FFFF99"/>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black"/>
                  </a:solidFill>
                </a:rPr>
                <a:t>ASSESSMENT</a:t>
              </a:r>
              <a:endParaRPr lang="en-US" sz="1600" b="1" dirty="0">
                <a:solidFill>
                  <a:prstClr val="black"/>
                </a:solidFill>
              </a:endParaRPr>
            </a:p>
          </p:txBody>
        </p:sp>
        <p:sp>
          <p:nvSpPr>
            <p:cNvPr id="43" name="Right Arrow 42"/>
            <p:cNvSpPr/>
            <p:nvPr/>
          </p:nvSpPr>
          <p:spPr>
            <a:xfrm rot="5400000">
              <a:off x="5024682" y="4790364"/>
              <a:ext cx="2599836" cy="457200"/>
            </a:xfrm>
            <a:prstGeom prst="rightArrow">
              <a:avLst/>
            </a:prstGeom>
            <a:solidFill>
              <a:schemeClr val="accent3">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black"/>
                  </a:solidFill>
                </a:rPr>
                <a:t>IMPLEMENTATION</a:t>
              </a:r>
              <a:endParaRPr lang="en-US" sz="1600" b="1" dirty="0">
                <a:solidFill>
                  <a:prstClr val="black"/>
                </a:solidFill>
              </a:endParaRPr>
            </a:p>
          </p:txBody>
        </p:sp>
        <p:cxnSp>
          <p:nvCxnSpPr>
            <p:cNvPr id="45" name="Elbow Connector 44"/>
            <p:cNvCxnSpPr>
              <a:endCxn id="12" idx="1"/>
            </p:cNvCxnSpPr>
            <p:nvPr/>
          </p:nvCxnSpPr>
          <p:spPr>
            <a:xfrm rot="16200000" flipV="1">
              <a:off x="590150" y="4050215"/>
              <a:ext cx="3428574" cy="358195"/>
            </a:xfrm>
            <a:prstGeom prst="bentConnector4">
              <a:avLst>
                <a:gd name="adj1" fmla="val 149"/>
                <a:gd name="adj2" fmla="val 16382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359452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3577" r="25000" b="6573"/>
          <a:stretch/>
        </p:blipFill>
        <p:spPr bwMode="auto">
          <a:xfrm>
            <a:off x="5963" y="23854"/>
            <a:ext cx="8001000" cy="6814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8" descr="C:\Users\vfields\AppData\Local\Microsoft\Windows\Temporary Internet Files\Content.IE5\ZM8GXBGK\NDrive_GPS[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5716" y="4217858"/>
            <a:ext cx="2822921" cy="211719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6163026" y="41460"/>
            <a:ext cx="2857500" cy="2857500"/>
            <a:chOff x="6286500" y="23854"/>
            <a:chExt cx="2857500" cy="2857500"/>
          </a:xfrm>
        </p:grpSpPr>
        <p:pic>
          <p:nvPicPr>
            <p:cNvPr id="3" name="Picture 4" descr="C:\Users\vfields\AppData\Local\Microsoft\Windows\Temporary Internet Files\Content.IE5\UR2O5SKK\blackbox-300x3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0" y="23854"/>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189966" y="304800"/>
              <a:ext cx="838200" cy="1569660"/>
            </a:xfrm>
            <a:prstGeom prst="rect">
              <a:avLst/>
            </a:prstGeom>
            <a:noFill/>
          </p:spPr>
          <p:txBody>
            <a:bodyPr wrap="square" rtlCol="0">
              <a:spAutoFit/>
            </a:bodyPr>
            <a:lstStyle/>
            <a:p>
              <a:r>
                <a:rPr lang="en-US" sz="9600" dirty="0">
                  <a:solidFill>
                    <a:srgbClr val="FF0000"/>
                  </a:solidFill>
                </a:rPr>
                <a:t>x</a:t>
              </a:r>
              <a:endParaRPr lang="en-US" sz="9600" dirty="0">
                <a:solidFill>
                  <a:srgbClr val="FF0000"/>
                </a:solidFill>
              </a:endParaRPr>
            </a:p>
          </p:txBody>
        </p:sp>
      </p:grpSp>
      <p:cxnSp>
        <p:nvCxnSpPr>
          <p:cNvPr id="10" name="Straight Arrow Connector 9"/>
          <p:cNvCxnSpPr/>
          <p:nvPr/>
        </p:nvCxnSpPr>
        <p:spPr>
          <a:xfrm flipH="1">
            <a:off x="1371600" y="2133600"/>
            <a:ext cx="1371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371600" y="1874460"/>
            <a:ext cx="1371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6502013" y="2350710"/>
            <a:ext cx="2438400" cy="1569660"/>
            <a:chOff x="6502013" y="2350710"/>
            <a:chExt cx="2438400" cy="1569660"/>
          </a:xfrm>
        </p:grpSpPr>
        <p:pic>
          <p:nvPicPr>
            <p:cNvPr id="4098" name="Picture 2" descr="C:\Users\vfields\AppData\Local\Microsoft\Windows\Temporary Internet Files\Content.IE5\ZM8GXBGK\1_tNTaBKnlZ2aWkGhAASXl-w[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02013" y="2362200"/>
              <a:ext cx="2438400" cy="1524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342366" y="2350710"/>
              <a:ext cx="838200" cy="1569660"/>
            </a:xfrm>
            <a:prstGeom prst="rect">
              <a:avLst/>
            </a:prstGeom>
            <a:noFill/>
          </p:spPr>
          <p:txBody>
            <a:bodyPr wrap="square" rtlCol="0">
              <a:spAutoFit/>
            </a:bodyPr>
            <a:lstStyle/>
            <a:p>
              <a:r>
                <a:rPr lang="en-US" sz="9600" dirty="0">
                  <a:solidFill>
                    <a:srgbClr val="FF0000"/>
                  </a:solidFill>
                </a:rPr>
                <a:t>x</a:t>
              </a:r>
              <a:endParaRPr lang="en-US" sz="9600" dirty="0">
                <a:solidFill>
                  <a:srgbClr val="FF0000"/>
                </a:solidFill>
              </a:endParaRPr>
            </a:p>
          </p:txBody>
        </p:sp>
      </p:grpSp>
      <p:cxnSp>
        <p:nvCxnSpPr>
          <p:cNvPr id="13" name="Straight Arrow Connector 12"/>
          <p:cNvCxnSpPr/>
          <p:nvPr/>
        </p:nvCxnSpPr>
        <p:spPr>
          <a:xfrm flipH="1">
            <a:off x="1371600" y="1524000"/>
            <a:ext cx="1371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371600" y="1295400"/>
            <a:ext cx="1371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646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56" name="Rectangle 55"/>
          <p:cNvSpPr/>
          <p:nvPr/>
        </p:nvSpPr>
        <p:spPr>
          <a:xfrm>
            <a:off x="152401" y="152400"/>
            <a:ext cx="3886200" cy="62484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TextBox 24"/>
          <p:cNvSpPr txBox="1"/>
          <p:nvPr/>
        </p:nvSpPr>
        <p:spPr>
          <a:xfrm>
            <a:off x="4200686" y="877135"/>
            <a:ext cx="1836272" cy="369332"/>
          </a:xfrm>
          <a:prstGeom prst="rect">
            <a:avLst/>
          </a:prstGeom>
          <a:noFill/>
        </p:spPr>
        <p:txBody>
          <a:bodyPr wrap="none" rtlCol="0">
            <a:spAutoFit/>
          </a:bodyPr>
          <a:lstStyle/>
          <a:p>
            <a:r>
              <a:rPr lang="en-US" dirty="0">
                <a:solidFill>
                  <a:prstClr val="black"/>
                </a:solidFill>
              </a:rPr>
              <a:t>Review by Refuge</a:t>
            </a:r>
            <a:endParaRPr lang="en-US" dirty="0">
              <a:solidFill>
                <a:prstClr val="black"/>
              </a:solidFill>
            </a:endParaRPr>
          </a:p>
        </p:txBody>
      </p:sp>
      <p:sp>
        <p:nvSpPr>
          <p:cNvPr id="29" name="Rectangle 28"/>
          <p:cNvSpPr/>
          <p:nvPr/>
        </p:nvSpPr>
        <p:spPr>
          <a:xfrm>
            <a:off x="729982" y="703285"/>
            <a:ext cx="2665925" cy="717031"/>
          </a:xfrm>
          <a:prstGeom prst="rect">
            <a:avLst/>
          </a:prstGeom>
          <a:solidFill>
            <a:srgbClr val="FFCC00"/>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black"/>
                </a:solidFill>
              </a:rPr>
              <a:t>Review conservation targets and goals</a:t>
            </a:r>
            <a:endParaRPr lang="en-US" sz="1600" dirty="0">
              <a:solidFill>
                <a:prstClr val="black"/>
              </a:solidFill>
            </a:endParaRPr>
          </a:p>
        </p:txBody>
      </p:sp>
      <p:sp>
        <p:nvSpPr>
          <p:cNvPr id="30" name="Rectangle 29"/>
          <p:cNvSpPr/>
          <p:nvPr/>
        </p:nvSpPr>
        <p:spPr>
          <a:xfrm>
            <a:off x="257977" y="1947526"/>
            <a:ext cx="3609935" cy="1066799"/>
          </a:xfrm>
          <a:prstGeom prst="rect">
            <a:avLst/>
          </a:prstGeom>
          <a:solidFill>
            <a:srgbClr val="FFCC00"/>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black"/>
                </a:solidFill>
              </a:rPr>
              <a:t>Compile list of non-native plants </a:t>
            </a:r>
          </a:p>
          <a:p>
            <a:pPr algn="ctr"/>
            <a:r>
              <a:rPr lang="en-US" sz="1600" dirty="0">
                <a:solidFill>
                  <a:prstClr val="black"/>
                </a:solidFill>
              </a:rPr>
              <a:t>(established and nearby</a:t>
            </a:r>
            <a:r>
              <a:rPr lang="en-US" sz="1600" dirty="0">
                <a:solidFill>
                  <a:prstClr val="black"/>
                </a:solidFill>
              </a:rPr>
              <a:t>)</a:t>
            </a:r>
            <a:endParaRPr lang="en-US" sz="1600" dirty="0">
              <a:solidFill>
                <a:prstClr val="black"/>
              </a:solidFill>
            </a:endParaRPr>
          </a:p>
        </p:txBody>
      </p:sp>
      <p:sp>
        <p:nvSpPr>
          <p:cNvPr id="32" name="Rectangle 31"/>
          <p:cNvSpPr/>
          <p:nvPr/>
        </p:nvSpPr>
        <p:spPr>
          <a:xfrm>
            <a:off x="705174" y="3795599"/>
            <a:ext cx="2665925" cy="598200"/>
          </a:xfrm>
          <a:prstGeom prst="rect">
            <a:avLst/>
          </a:prstGeom>
          <a:solidFill>
            <a:srgbClr val="FFCC00"/>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black"/>
                </a:solidFill>
              </a:rPr>
              <a:t>Prioritize species</a:t>
            </a:r>
          </a:p>
        </p:txBody>
      </p:sp>
      <p:sp>
        <p:nvSpPr>
          <p:cNvPr id="33" name="Rectangle 32"/>
          <p:cNvSpPr/>
          <p:nvPr/>
        </p:nvSpPr>
        <p:spPr>
          <a:xfrm>
            <a:off x="703517" y="5338686"/>
            <a:ext cx="2665925" cy="598200"/>
          </a:xfrm>
          <a:prstGeom prst="rect">
            <a:avLst/>
          </a:prstGeom>
          <a:solidFill>
            <a:srgbClr val="FFCC00"/>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black"/>
                </a:solidFill>
              </a:rPr>
              <a:t>Prioritize areas</a:t>
            </a:r>
            <a:endParaRPr lang="en-US" sz="1600" dirty="0">
              <a:solidFill>
                <a:prstClr val="black"/>
              </a:solidFill>
            </a:endParaRPr>
          </a:p>
        </p:txBody>
      </p:sp>
      <p:cxnSp>
        <p:nvCxnSpPr>
          <p:cNvPr id="35" name="Straight Arrow Connector 34"/>
          <p:cNvCxnSpPr>
            <a:stCxn id="30" idx="2"/>
            <a:endCxn id="32" idx="0"/>
          </p:cNvCxnSpPr>
          <p:nvPr/>
        </p:nvCxnSpPr>
        <p:spPr>
          <a:xfrm flipH="1">
            <a:off x="2038137" y="3014325"/>
            <a:ext cx="24808" cy="7812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29" idx="2"/>
            <a:endCxn id="30" idx="0"/>
          </p:cNvCxnSpPr>
          <p:nvPr/>
        </p:nvCxnSpPr>
        <p:spPr>
          <a:xfrm>
            <a:off x="2062945" y="1420316"/>
            <a:ext cx="0" cy="5272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2" idx="2"/>
            <a:endCxn id="33" idx="0"/>
          </p:cNvCxnSpPr>
          <p:nvPr/>
        </p:nvCxnSpPr>
        <p:spPr>
          <a:xfrm flipH="1">
            <a:off x="2036480" y="4393799"/>
            <a:ext cx="1657" cy="9448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201632" y="2253115"/>
            <a:ext cx="4023278" cy="455620"/>
          </a:xfrm>
          <a:prstGeom prst="rect">
            <a:avLst/>
          </a:prstGeom>
          <a:noFill/>
        </p:spPr>
        <p:txBody>
          <a:bodyPr wrap="none" rtlCol="0">
            <a:spAutoFit/>
          </a:bodyPr>
          <a:lstStyle/>
          <a:p>
            <a:r>
              <a:rPr lang="en-US" dirty="0">
                <a:solidFill>
                  <a:prstClr val="black"/>
                </a:solidFill>
              </a:rPr>
              <a:t>Pulled together prior to meeting</a:t>
            </a:r>
            <a:endParaRPr lang="en-US" dirty="0">
              <a:solidFill>
                <a:prstClr val="black"/>
              </a:solidFill>
            </a:endParaRPr>
          </a:p>
        </p:txBody>
      </p:sp>
      <p:sp>
        <p:nvSpPr>
          <p:cNvPr id="52" name="TextBox 51"/>
          <p:cNvSpPr txBox="1"/>
          <p:nvPr/>
        </p:nvSpPr>
        <p:spPr>
          <a:xfrm>
            <a:off x="4201632" y="3866889"/>
            <a:ext cx="2211567" cy="369332"/>
          </a:xfrm>
          <a:prstGeom prst="rect">
            <a:avLst/>
          </a:prstGeom>
          <a:noFill/>
        </p:spPr>
        <p:txBody>
          <a:bodyPr wrap="none" rtlCol="0">
            <a:spAutoFit/>
          </a:bodyPr>
          <a:lstStyle/>
          <a:p>
            <a:r>
              <a:rPr lang="en-US" dirty="0">
                <a:solidFill>
                  <a:prstClr val="black"/>
                </a:solidFill>
              </a:rPr>
              <a:t>Tuesday - Wednesday</a:t>
            </a:r>
            <a:endParaRPr lang="en-US" dirty="0">
              <a:solidFill>
                <a:prstClr val="black"/>
              </a:solidFill>
            </a:endParaRPr>
          </a:p>
        </p:txBody>
      </p:sp>
      <p:sp>
        <p:nvSpPr>
          <p:cNvPr id="53" name="TextBox 52"/>
          <p:cNvSpPr txBox="1"/>
          <p:nvPr/>
        </p:nvSpPr>
        <p:spPr>
          <a:xfrm>
            <a:off x="4201632" y="5381588"/>
            <a:ext cx="2308452" cy="369332"/>
          </a:xfrm>
          <a:prstGeom prst="rect">
            <a:avLst/>
          </a:prstGeom>
          <a:noFill/>
        </p:spPr>
        <p:txBody>
          <a:bodyPr wrap="none" rtlCol="0">
            <a:spAutoFit/>
          </a:bodyPr>
          <a:lstStyle/>
          <a:p>
            <a:r>
              <a:rPr lang="en-US" dirty="0">
                <a:solidFill>
                  <a:prstClr val="black"/>
                </a:solidFill>
              </a:rPr>
              <a:t>Wednesday - Thursday</a:t>
            </a:r>
            <a:endParaRPr lang="en-US" dirty="0">
              <a:solidFill>
                <a:prstClr val="black"/>
              </a:solidFill>
            </a:endParaRPr>
          </a:p>
        </p:txBody>
      </p:sp>
      <p:pic>
        <p:nvPicPr>
          <p:cNvPr id="59" name="Picture 3" descr="C:\Users\vfields\AppData\Local\Microsoft\Windows\Temporary Internet Files\Content.IE5\FDO9BQX9\meetin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0455" y="4094699"/>
            <a:ext cx="2057400" cy="1514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1107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638" t="11448" r="28707" b="5931"/>
          <a:stretch/>
        </p:blipFill>
        <p:spPr bwMode="auto">
          <a:xfrm>
            <a:off x="1752600" y="0"/>
            <a:ext cx="5270613" cy="6863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24241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156325"/>
            <a:ext cx="9144000" cy="6858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0420" name="Subtitle 2"/>
          <p:cNvSpPr>
            <a:spLocks noGrp="1"/>
          </p:cNvSpPr>
          <p:nvPr>
            <p:ph type="subTitle" idx="1"/>
          </p:nvPr>
        </p:nvSpPr>
        <p:spPr>
          <a:xfrm>
            <a:off x="180974" y="838200"/>
            <a:ext cx="8734425" cy="4495799"/>
          </a:xfrm>
        </p:spPr>
        <p:txBody>
          <a:bodyPr/>
          <a:lstStyle/>
          <a:p>
            <a:pPr algn="l" eaLnBrk="1" hangingPunct="1"/>
            <a:endParaRPr lang="en-US" sz="2800" dirty="0" smtClean="0">
              <a:solidFill>
                <a:schemeClr val="tx1"/>
              </a:solidFill>
            </a:endParaRPr>
          </a:p>
        </p:txBody>
      </p:sp>
      <p:sp>
        <p:nvSpPr>
          <p:cNvPr id="4" name="Rectangle 3"/>
          <p:cNvSpPr/>
          <p:nvPr/>
        </p:nvSpPr>
        <p:spPr>
          <a:xfrm>
            <a:off x="0" y="0"/>
            <a:ext cx="9144000" cy="6858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0422" name="TextBox 4"/>
          <p:cNvSpPr txBox="1">
            <a:spLocks noChangeArrowheads="1"/>
          </p:cNvSpPr>
          <p:nvPr/>
        </p:nvSpPr>
        <p:spPr bwMode="auto">
          <a:xfrm>
            <a:off x="76200" y="158750"/>
            <a:ext cx="434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000" dirty="0">
                <a:solidFill>
                  <a:prstClr val="white"/>
                </a:solidFill>
                <a:latin typeface="Calibri" pitchFamily="34" charset="0"/>
              </a:rPr>
              <a:t>U.S. Fish &amp; Wildlife Service</a:t>
            </a:r>
          </a:p>
        </p:txBody>
      </p:sp>
      <p:grpSp>
        <p:nvGrpSpPr>
          <p:cNvPr id="60423" name="Group 2"/>
          <p:cNvGrpSpPr>
            <a:grpSpLocks/>
          </p:cNvGrpSpPr>
          <p:nvPr/>
        </p:nvGrpSpPr>
        <p:grpSpPr bwMode="auto">
          <a:xfrm>
            <a:off x="8297863" y="15875"/>
            <a:ext cx="533400" cy="642938"/>
            <a:chOff x="336" y="3024"/>
            <a:chExt cx="864" cy="1029"/>
          </a:xfrm>
        </p:grpSpPr>
        <p:sp>
          <p:nvSpPr>
            <p:cNvPr id="60432" name="Freeform 3"/>
            <p:cNvSpPr>
              <a:spLocks/>
            </p:cNvSpPr>
            <p:nvPr/>
          </p:nvSpPr>
          <p:spPr bwMode="auto">
            <a:xfrm>
              <a:off x="384" y="3072"/>
              <a:ext cx="737" cy="913"/>
            </a:xfrm>
            <a:custGeom>
              <a:avLst/>
              <a:gdLst>
                <a:gd name="T0" fmla="*/ 0 w 624"/>
                <a:gd name="T1" fmla="*/ 0 h 816"/>
                <a:gd name="T2" fmla="*/ 0 w 624"/>
                <a:gd name="T3" fmla="*/ 926 h 816"/>
                <a:gd name="T4" fmla="*/ 219 w 624"/>
                <a:gd name="T5" fmla="*/ 1263 h 816"/>
                <a:gd name="T6" fmla="*/ 772 w 624"/>
                <a:gd name="T7" fmla="*/ 1431 h 816"/>
                <a:gd name="T8" fmla="*/ 1214 w 624"/>
                <a:gd name="T9" fmla="*/ 1263 h 816"/>
                <a:gd name="T10" fmla="*/ 1434 w 624"/>
                <a:gd name="T11" fmla="*/ 926 h 816"/>
                <a:gd name="T12" fmla="*/ 1434 w 624"/>
                <a:gd name="T13" fmla="*/ 84 h 816"/>
                <a:gd name="T14" fmla="*/ 663 w 624"/>
                <a:gd name="T15" fmla="*/ 0 h 816"/>
                <a:gd name="T16" fmla="*/ 0 w 624"/>
                <a:gd name="T17" fmla="*/ 0 h 8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4"/>
                <a:gd name="T28" fmla="*/ 0 h 816"/>
                <a:gd name="T29" fmla="*/ 624 w 624"/>
                <a:gd name="T30" fmla="*/ 816 h 8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4" h="816">
                  <a:moveTo>
                    <a:pt x="0" y="0"/>
                  </a:moveTo>
                  <a:lnTo>
                    <a:pt x="0" y="528"/>
                  </a:lnTo>
                  <a:lnTo>
                    <a:pt x="96" y="720"/>
                  </a:lnTo>
                  <a:lnTo>
                    <a:pt x="336" y="816"/>
                  </a:lnTo>
                  <a:lnTo>
                    <a:pt x="528" y="720"/>
                  </a:lnTo>
                  <a:lnTo>
                    <a:pt x="624" y="528"/>
                  </a:lnTo>
                  <a:lnTo>
                    <a:pt x="624" y="48"/>
                  </a:lnTo>
                  <a:lnTo>
                    <a:pt x="288" y="0"/>
                  </a:lnTo>
                  <a:lnTo>
                    <a:pt x="0" y="0"/>
                  </a:lnTo>
                  <a:close/>
                </a:path>
              </a:pathLst>
            </a:custGeom>
            <a:solidFill>
              <a:schemeClr val="tx1"/>
            </a:solidFill>
            <a:ln w="9525">
              <a:solidFill>
                <a:schemeClr val="tx1"/>
              </a:solidFill>
              <a:round/>
              <a:headEnd/>
              <a:tailEnd/>
            </a:ln>
          </p:spPr>
          <p:txBody>
            <a:bodyPr/>
            <a:lstStyle/>
            <a:p>
              <a:pPr fontAlgn="base">
                <a:spcBef>
                  <a:spcPct val="0"/>
                </a:spcBef>
                <a:spcAft>
                  <a:spcPct val="0"/>
                </a:spcAft>
              </a:pPr>
              <a:endParaRPr lang="en-US">
                <a:solidFill>
                  <a:prstClr val="black"/>
                </a:solidFill>
                <a:latin typeface="Arial" charset="0"/>
              </a:endParaRPr>
            </a:p>
          </p:txBody>
        </p:sp>
        <p:pic>
          <p:nvPicPr>
            <p:cNvPr id="60433" name="Picture 4" descr="FWS_LOGO"/>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6" y="3024"/>
              <a:ext cx="864" cy="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0424" name="Picture 7" descr="NWRSlogoTransparent-we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8338" y="6183313"/>
            <a:ext cx="5334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5" name="Rectangle 11"/>
          <p:cNvSpPr>
            <a:spLocks noChangeArrowheads="1"/>
          </p:cNvSpPr>
          <p:nvPr/>
        </p:nvSpPr>
        <p:spPr bwMode="auto">
          <a:xfrm>
            <a:off x="76200" y="6315075"/>
            <a:ext cx="2720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000" i="1">
                <a:solidFill>
                  <a:srgbClr val="0070C0"/>
                </a:solidFill>
              </a:rPr>
              <a:t>Mountain-Prairie NWRS </a:t>
            </a:r>
          </a:p>
        </p:txBody>
      </p:sp>
      <p:pic>
        <p:nvPicPr>
          <p:cNvPr id="61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212" y="1600200"/>
            <a:ext cx="8936037" cy="398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1"/>
          <p:cNvSpPr txBox="1">
            <a:spLocks/>
          </p:cNvSpPr>
          <p:nvPr/>
        </p:nvSpPr>
        <p:spPr>
          <a:xfrm>
            <a:off x="5365147" y="715386"/>
            <a:ext cx="3708102" cy="533400"/>
          </a:xfrm>
          <a:prstGeom prst="rect">
            <a:avLst/>
          </a:prstGeom>
          <a:solidFill>
            <a:srgbClr val="92D050"/>
          </a:solidFill>
          <a:ln>
            <a:solidFill>
              <a:srgbClr val="00B050"/>
            </a:solidFill>
          </a:ln>
        </p:spPr>
        <p:txBody>
          <a:bodyPr vert="horz" lIns="91440" tIns="45720" rIns="91440" bIns="45720" rtlCol="0" anchor="ctr">
            <a:normAutofit fontScale="4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i="1" dirty="0" smtClean="0">
                <a:solidFill>
                  <a:prstClr val="white"/>
                </a:solidFill>
              </a:rPr>
              <a:t>INVASIVE SPECIES MANAGEMENT </a:t>
            </a:r>
          </a:p>
          <a:p>
            <a:r>
              <a:rPr lang="en-US" sz="3600" i="1" dirty="0" smtClean="0">
                <a:solidFill>
                  <a:prstClr val="white"/>
                </a:solidFill>
              </a:rPr>
              <a:t>San Luis Valley NWR Complex, Colorado</a:t>
            </a:r>
            <a:endParaRPr lang="en-US" sz="3600" i="1" dirty="0">
              <a:solidFill>
                <a:prstClr val="white"/>
              </a:solidFill>
            </a:endParaRPr>
          </a:p>
        </p:txBody>
      </p:sp>
    </p:spTree>
    <p:extLst>
      <p:ext uri="{BB962C8B-B14F-4D97-AF65-F5344CB8AC3E}">
        <p14:creationId xmlns:p14="http://schemas.microsoft.com/office/powerpoint/2010/main" val="102643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Rectangle 3"/>
          <p:cNvSpPr/>
          <p:nvPr/>
        </p:nvSpPr>
        <p:spPr>
          <a:xfrm>
            <a:off x="3828826" y="152400"/>
            <a:ext cx="1219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SLV COMPLEX</a:t>
            </a:r>
            <a:endParaRPr lang="en-US" dirty="0">
              <a:solidFill>
                <a:prstClr val="white"/>
              </a:solidFill>
            </a:endParaRPr>
          </a:p>
        </p:txBody>
      </p:sp>
      <p:sp>
        <p:nvSpPr>
          <p:cNvPr id="5" name="Rectangle 4"/>
          <p:cNvSpPr/>
          <p:nvPr/>
        </p:nvSpPr>
        <p:spPr>
          <a:xfrm>
            <a:off x="977508" y="12192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BACA</a:t>
            </a:r>
            <a:endParaRPr lang="en-US" dirty="0">
              <a:solidFill>
                <a:prstClr val="white"/>
              </a:solidFill>
            </a:endParaRPr>
          </a:p>
        </p:txBody>
      </p:sp>
      <p:sp>
        <p:nvSpPr>
          <p:cNvPr id="6" name="Rectangle 5"/>
          <p:cNvSpPr/>
          <p:nvPr/>
        </p:nvSpPr>
        <p:spPr>
          <a:xfrm>
            <a:off x="3866926" y="1219200"/>
            <a:ext cx="1143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ALAMOSA</a:t>
            </a:r>
            <a:endParaRPr lang="en-US" dirty="0">
              <a:solidFill>
                <a:prstClr val="white"/>
              </a:solidFill>
            </a:endParaRPr>
          </a:p>
        </p:txBody>
      </p:sp>
      <p:sp>
        <p:nvSpPr>
          <p:cNvPr id="7" name="Rectangle 6"/>
          <p:cNvSpPr/>
          <p:nvPr/>
        </p:nvSpPr>
        <p:spPr>
          <a:xfrm>
            <a:off x="7083649" y="12192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MONTE</a:t>
            </a:r>
          </a:p>
          <a:p>
            <a:pPr algn="ctr"/>
            <a:r>
              <a:rPr lang="en-US" dirty="0">
                <a:solidFill>
                  <a:prstClr val="white"/>
                </a:solidFill>
              </a:rPr>
              <a:t>VISTA</a:t>
            </a:r>
            <a:endParaRPr lang="en-US" dirty="0">
              <a:solidFill>
                <a:prstClr val="white"/>
              </a:solidFill>
            </a:endParaRPr>
          </a:p>
        </p:txBody>
      </p:sp>
      <p:sp>
        <p:nvSpPr>
          <p:cNvPr id="8" name="Oval 7"/>
          <p:cNvSpPr/>
          <p:nvPr/>
        </p:nvSpPr>
        <p:spPr>
          <a:xfrm>
            <a:off x="144103" y="4898390"/>
            <a:ext cx="1142301" cy="9144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black"/>
                </a:solidFill>
              </a:rPr>
              <a:t>Retired Ag</a:t>
            </a:r>
            <a:endParaRPr lang="en-US" sz="1400" dirty="0">
              <a:solidFill>
                <a:prstClr val="black"/>
              </a:solidFill>
            </a:endParaRPr>
          </a:p>
        </p:txBody>
      </p:sp>
      <p:sp>
        <p:nvSpPr>
          <p:cNvPr id="9" name="Oval 8"/>
          <p:cNvSpPr/>
          <p:nvPr/>
        </p:nvSpPr>
        <p:spPr>
          <a:xfrm>
            <a:off x="1558727" y="4898390"/>
            <a:ext cx="1219200" cy="91440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Riparian</a:t>
            </a:r>
            <a:endParaRPr lang="en-US" sz="1400" dirty="0">
              <a:solidFill>
                <a:prstClr val="white"/>
              </a:solidFill>
            </a:endParaRPr>
          </a:p>
        </p:txBody>
      </p:sp>
      <p:sp>
        <p:nvSpPr>
          <p:cNvPr id="10" name="Oval 9"/>
          <p:cNvSpPr/>
          <p:nvPr/>
        </p:nvSpPr>
        <p:spPr>
          <a:xfrm>
            <a:off x="1593960" y="3886200"/>
            <a:ext cx="1143000" cy="914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black"/>
                </a:solidFill>
              </a:rPr>
              <a:t>Playa</a:t>
            </a:r>
            <a:endParaRPr lang="en-US" sz="1400" dirty="0">
              <a:solidFill>
                <a:prstClr val="black"/>
              </a:solidFill>
            </a:endParaRPr>
          </a:p>
        </p:txBody>
      </p:sp>
      <p:sp>
        <p:nvSpPr>
          <p:cNvPr id="11" name="Oval 10"/>
          <p:cNvSpPr/>
          <p:nvPr/>
        </p:nvSpPr>
        <p:spPr>
          <a:xfrm>
            <a:off x="112649" y="2860506"/>
            <a:ext cx="1159778" cy="914400"/>
          </a:xfrm>
          <a:prstGeom prst="ellipse">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black"/>
                </a:solidFill>
              </a:rPr>
              <a:t>Upland</a:t>
            </a:r>
          </a:p>
          <a:p>
            <a:pPr algn="ctr"/>
            <a:r>
              <a:rPr lang="en-US" sz="1400" dirty="0">
                <a:solidFill>
                  <a:prstClr val="black"/>
                </a:solidFill>
              </a:rPr>
              <a:t>Rabbit-brush</a:t>
            </a:r>
            <a:endParaRPr lang="en-US" sz="1400" dirty="0">
              <a:solidFill>
                <a:prstClr val="black"/>
              </a:solidFill>
            </a:endParaRPr>
          </a:p>
        </p:txBody>
      </p:sp>
      <p:sp>
        <p:nvSpPr>
          <p:cNvPr id="12" name="Oval 11"/>
          <p:cNvSpPr/>
          <p:nvPr/>
        </p:nvSpPr>
        <p:spPr>
          <a:xfrm>
            <a:off x="1618252" y="2874942"/>
            <a:ext cx="1175158" cy="914400"/>
          </a:xfrm>
          <a:prstGeom prst="ellipse">
            <a:avLst/>
          </a:prstGeom>
          <a:solidFill>
            <a:srgbClr val="D1A7F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black"/>
                </a:solidFill>
              </a:rPr>
              <a:t>Wet</a:t>
            </a:r>
          </a:p>
          <a:p>
            <a:pPr algn="ctr"/>
            <a:r>
              <a:rPr lang="en-US" sz="1400" dirty="0">
                <a:solidFill>
                  <a:prstClr val="black"/>
                </a:solidFill>
              </a:rPr>
              <a:t>Meadow</a:t>
            </a:r>
            <a:endParaRPr lang="en-US" sz="1400" dirty="0">
              <a:solidFill>
                <a:prstClr val="black"/>
              </a:solidFill>
            </a:endParaRPr>
          </a:p>
        </p:txBody>
      </p:sp>
      <p:sp>
        <p:nvSpPr>
          <p:cNvPr id="13" name="Oval 12"/>
          <p:cNvSpPr/>
          <p:nvPr/>
        </p:nvSpPr>
        <p:spPr>
          <a:xfrm>
            <a:off x="3124199" y="3886200"/>
            <a:ext cx="1264973" cy="9144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black"/>
                </a:solidFill>
              </a:rPr>
              <a:t>Retired Ag</a:t>
            </a:r>
            <a:endParaRPr lang="en-US" sz="1400" dirty="0">
              <a:solidFill>
                <a:prstClr val="black"/>
              </a:solidFill>
            </a:endParaRPr>
          </a:p>
        </p:txBody>
      </p:sp>
      <p:sp>
        <p:nvSpPr>
          <p:cNvPr id="14" name="Oval 13"/>
          <p:cNvSpPr/>
          <p:nvPr/>
        </p:nvSpPr>
        <p:spPr>
          <a:xfrm>
            <a:off x="4618147" y="3886200"/>
            <a:ext cx="1219200" cy="91440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Riparian</a:t>
            </a:r>
            <a:endParaRPr lang="en-US" sz="1400" dirty="0">
              <a:solidFill>
                <a:prstClr val="white"/>
              </a:solidFill>
            </a:endParaRPr>
          </a:p>
        </p:txBody>
      </p:sp>
      <p:sp>
        <p:nvSpPr>
          <p:cNvPr id="16" name="Oval 15"/>
          <p:cNvSpPr/>
          <p:nvPr/>
        </p:nvSpPr>
        <p:spPr>
          <a:xfrm>
            <a:off x="3124198" y="2884467"/>
            <a:ext cx="1191155" cy="914400"/>
          </a:xfrm>
          <a:prstGeom prst="ellipse">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black"/>
                </a:solidFill>
              </a:rPr>
              <a:t>Uplands</a:t>
            </a:r>
          </a:p>
        </p:txBody>
      </p:sp>
      <p:sp>
        <p:nvSpPr>
          <p:cNvPr id="17" name="Oval 16"/>
          <p:cNvSpPr/>
          <p:nvPr/>
        </p:nvSpPr>
        <p:spPr>
          <a:xfrm>
            <a:off x="4572000" y="2884467"/>
            <a:ext cx="1371600" cy="914400"/>
          </a:xfrm>
          <a:prstGeom prst="ellipse">
            <a:avLst/>
          </a:prstGeom>
          <a:solidFill>
            <a:srgbClr val="D1A7F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black"/>
                </a:solidFill>
              </a:rPr>
              <a:t>Wetlands/</a:t>
            </a:r>
          </a:p>
          <a:p>
            <a:pPr algn="ctr"/>
            <a:r>
              <a:rPr lang="en-US" sz="1400" dirty="0">
                <a:solidFill>
                  <a:prstClr val="black"/>
                </a:solidFill>
              </a:rPr>
              <a:t>Wet Meadow</a:t>
            </a:r>
            <a:endParaRPr lang="en-US" sz="1400" dirty="0">
              <a:solidFill>
                <a:prstClr val="black"/>
              </a:solidFill>
            </a:endParaRPr>
          </a:p>
        </p:txBody>
      </p:sp>
      <p:sp>
        <p:nvSpPr>
          <p:cNvPr id="21" name="Oval 20"/>
          <p:cNvSpPr/>
          <p:nvPr/>
        </p:nvSpPr>
        <p:spPr>
          <a:xfrm>
            <a:off x="6118869" y="2860506"/>
            <a:ext cx="1286404" cy="914400"/>
          </a:xfrm>
          <a:prstGeom prst="ellipse">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black"/>
              </a:solidFill>
            </a:endParaRPr>
          </a:p>
          <a:p>
            <a:pPr algn="ctr"/>
            <a:r>
              <a:rPr lang="en-US" sz="1400" dirty="0">
                <a:solidFill>
                  <a:prstClr val="black"/>
                </a:solidFill>
              </a:rPr>
              <a:t>Uplands</a:t>
            </a:r>
          </a:p>
          <a:p>
            <a:pPr algn="ctr"/>
            <a:endParaRPr lang="en-US" sz="1400" dirty="0">
              <a:solidFill>
                <a:prstClr val="black"/>
              </a:solidFill>
            </a:endParaRPr>
          </a:p>
        </p:txBody>
      </p:sp>
      <p:sp>
        <p:nvSpPr>
          <p:cNvPr id="22" name="Oval 21"/>
          <p:cNvSpPr/>
          <p:nvPr/>
        </p:nvSpPr>
        <p:spPr>
          <a:xfrm>
            <a:off x="7709283" y="2867724"/>
            <a:ext cx="1371600" cy="914400"/>
          </a:xfrm>
          <a:prstGeom prst="ellipse">
            <a:avLst/>
          </a:prstGeom>
          <a:solidFill>
            <a:srgbClr val="D1A7F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black"/>
                </a:solidFill>
              </a:rPr>
              <a:t>Wetlands/</a:t>
            </a:r>
          </a:p>
          <a:p>
            <a:pPr algn="ctr"/>
            <a:r>
              <a:rPr lang="en-US" sz="1400" dirty="0">
                <a:solidFill>
                  <a:prstClr val="black"/>
                </a:solidFill>
              </a:rPr>
              <a:t>Wet Meadow</a:t>
            </a:r>
            <a:endParaRPr lang="en-US" sz="1400" dirty="0">
              <a:solidFill>
                <a:prstClr val="black"/>
              </a:solidFill>
            </a:endParaRPr>
          </a:p>
        </p:txBody>
      </p:sp>
      <p:cxnSp>
        <p:nvCxnSpPr>
          <p:cNvPr id="24" name="Straight Connector 23"/>
          <p:cNvCxnSpPr>
            <a:stCxn id="4" idx="2"/>
            <a:endCxn id="6" idx="0"/>
          </p:cNvCxnSpPr>
          <p:nvPr/>
        </p:nvCxnSpPr>
        <p:spPr>
          <a:xfrm>
            <a:off x="4438426" y="10668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6" idx="1"/>
            <a:endCxn id="5" idx="3"/>
          </p:cNvCxnSpPr>
          <p:nvPr/>
        </p:nvCxnSpPr>
        <p:spPr>
          <a:xfrm flipH="1">
            <a:off x="1891908" y="1676400"/>
            <a:ext cx="19750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6" idx="3"/>
            <a:endCxn id="7" idx="1"/>
          </p:cNvCxnSpPr>
          <p:nvPr/>
        </p:nvCxnSpPr>
        <p:spPr>
          <a:xfrm>
            <a:off x="5009926" y="1676400"/>
            <a:ext cx="20737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 idx="2"/>
          </p:cNvCxnSpPr>
          <p:nvPr/>
        </p:nvCxnSpPr>
        <p:spPr>
          <a:xfrm>
            <a:off x="1434708" y="2133600"/>
            <a:ext cx="0" cy="322199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1" idx="6"/>
            <a:endCxn id="12" idx="2"/>
          </p:cNvCxnSpPr>
          <p:nvPr/>
        </p:nvCxnSpPr>
        <p:spPr>
          <a:xfrm>
            <a:off x="1272427" y="3317706"/>
            <a:ext cx="345825" cy="144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6" idx="2"/>
          </p:cNvCxnSpPr>
          <p:nvPr/>
        </p:nvCxnSpPr>
        <p:spPr>
          <a:xfrm>
            <a:off x="4438426" y="2133600"/>
            <a:ext cx="32617" cy="2209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389173" y="4343400"/>
            <a:ext cx="2289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6" idx="6"/>
            <a:endCxn id="17" idx="2"/>
          </p:cNvCxnSpPr>
          <p:nvPr/>
        </p:nvCxnSpPr>
        <p:spPr>
          <a:xfrm>
            <a:off x="4315353" y="3341667"/>
            <a:ext cx="2566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7" idx="2"/>
          </p:cNvCxnSpPr>
          <p:nvPr/>
        </p:nvCxnSpPr>
        <p:spPr>
          <a:xfrm flipH="1">
            <a:off x="7533450" y="2133600"/>
            <a:ext cx="7399" cy="2209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80" idx="6"/>
          </p:cNvCxnSpPr>
          <p:nvPr/>
        </p:nvCxnSpPr>
        <p:spPr>
          <a:xfrm>
            <a:off x="7470306" y="4343400"/>
            <a:ext cx="705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21" idx="6"/>
            <a:endCxn id="22" idx="2"/>
          </p:cNvCxnSpPr>
          <p:nvPr/>
        </p:nvCxnSpPr>
        <p:spPr>
          <a:xfrm>
            <a:off x="7405273" y="3317706"/>
            <a:ext cx="304010" cy="7218"/>
          </a:xfrm>
          <a:prstGeom prst="line">
            <a:avLst/>
          </a:prstGeom>
        </p:spPr>
        <p:style>
          <a:lnRef idx="1">
            <a:schemeClr val="accent1"/>
          </a:lnRef>
          <a:fillRef idx="0">
            <a:schemeClr val="accent1"/>
          </a:fillRef>
          <a:effectRef idx="0">
            <a:schemeClr val="accent1"/>
          </a:effectRef>
          <a:fontRef idx="minor">
            <a:schemeClr val="tx1"/>
          </a:fontRef>
        </p:style>
      </p:cxnSp>
      <p:sp>
        <p:nvSpPr>
          <p:cNvPr id="80" name="Oval 79"/>
          <p:cNvSpPr/>
          <p:nvPr/>
        </p:nvSpPr>
        <p:spPr>
          <a:xfrm>
            <a:off x="6128394" y="3886200"/>
            <a:ext cx="1341912" cy="9144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black"/>
                </a:solidFill>
              </a:rPr>
              <a:t>Retired Ag</a:t>
            </a:r>
          </a:p>
        </p:txBody>
      </p:sp>
      <p:sp>
        <p:nvSpPr>
          <p:cNvPr id="40" name="Oval 39"/>
          <p:cNvSpPr/>
          <p:nvPr/>
        </p:nvSpPr>
        <p:spPr>
          <a:xfrm>
            <a:off x="98051" y="3886200"/>
            <a:ext cx="1143000" cy="9144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black"/>
                </a:solidFill>
              </a:rPr>
              <a:t>Upland Grease-wood</a:t>
            </a:r>
          </a:p>
        </p:txBody>
      </p:sp>
      <p:cxnSp>
        <p:nvCxnSpPr>
          <p:cNvPr id="43" name="Straight Connector 42"/>
          <p:cNvCxnSpPr>
            <a:stCxn id="8" idx="6"/>
            <a:endCxn id="9" idx="2"/>
          </p:cNvCxnSpPr>
          <p:nvPr/>
        </p:nvCxnSpPr>
        <p:spPr>
          <a:xfrm>
            <a:off x="1286404" y="5355590"/>
            <a:ext cx="272323"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Title 1"/>
          <p:cNvSpPr txBox="1">
            <a:spLocks/>
          </p:cNvSpPr>
          <p:nvPr/>
        </p:nvSpPr>
        <p:spPr>
          <a:xfrm>
            <a:off x="5437187" y="0"/>
            <a:ext cx="3708102" cy="533400"/>
          </a:xfrm>
          <a:prstGeom prst="rect">
            <a:avLst/>
          </a:prstGeom>
          <a:solidFill>
            <a:srgbClr val="92D050"/>
          </a:solidFill>
          <a:ln>
            <a:solidFill>
              <a:srgbClr val="00B050"/>
            </a:solidFill>
          </a:ln>
        </p:spPr>
        <p:txBody>
          <a:bodyPr vert="horz" lIns="91440" tIns="45720" rIns="91440" bIns="45720" rtlCol="0" anchor="ctr">
            <a:normAutofit fontScale="4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i="1" dirty="0" smtClean="0">
                <a:solidFill>
                  <a:prstClr val="white"/>
                </a:solidFill>
              </a:rPr>
              <a:t>INVASIVE SPECIES MANAGEMENT </a:t>
            </a:r>
          </a:p>
          <a:p>
            <a:r>
              <a:rPr lang="en-US" sz="3600" i="1" dirty="0" smtClean="0">
                <a:solidFill>
                  <a:prstClr val="white"/>
                </a:solidFill>
              </a:rPr>
              <a:t>San Luis Valley NWR Complex, Colorado</a:t>
            </a:r>
            <a:endParaRPr lang="en-US" sz="3600" i="1" dirty="0">
              <a:solidFill>
                <a:prstClr val="white"/>
              </a:solidFill>
            </a:endParaRPr>
          </a:p>
        </p:txBody>
      </p:sp>
      <p:sp>
        <p:nvSpPr>
          <p:cNvPr id="2" name="TextBox 1"/>
          <p:cNvSpPr txBox="1"/>
          <p:nvPr/>
        </p:nvSpPr>
        <p:spPr>
          <a:xfrm>
            <a:off x="228600" y="161925"/>
            <a:ext cx="3005695" cy="461665"/>
          </a:xfrm>
          <a:prstGeom prst="rect">
            <a:avLst/>
          </a:prstGeom>
          <a:noFill/>
        </p:spPr>
        <p:txBody>
          <a:bodyPr wrap="none" rtlCol="0">
            <a:spAutoFit/>
          </a:bodyPr>
          <a:lstStyle/>
          <a:p>
            <a:r>
              <a:rPr lang="en-US" sz="2400" b="1" i="1" dirty="0">
                <a:solidFill>
                  <a:prstClr val="black"/>
                </a:solidFill>
              </a:rPr>
              <a:t>AREA PRIORITIZATION</a:t>
            </a:r>
            <a:endParaRPr lang="en-US" sz="2400" b="1" i="1" dirty="0">
              <a:solidFill>
                <a:prstClr val="black"/>
              </a:solidFill>
            </a:endParaRPr>
          </a:p>
        </p:txBody>
      </p:sp>
      <p:cxnSp>
        <p:nvCxnSpPr>
          <p:cNvPr id="45" name="Straight Connector 44"/>
          <p:cNvCxnSpPr>
            <a:stCxn id="40" idx="6"/>
            <a:endCxn id="10" idx="2"/>
          </p:cNvCxnSpPr>
          <p:nvPr/>
        </p:nvCxnSpPr>
        <p:spPr>
          <a:xfrm>
            <a:off x="1241051" y="4343400"/>
            <a:ext cx="352909"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52400" y="6360532"/>
            <a:ext cx="5638800" cy="369332"/>
          </a:xfrm>
          <a:prstGeom prst="rect">
            <a:avLst/>
          </a:prstGeom>
          <a:noFill/>
        </p:spPr>
        <p:txBody>
          <a:bodyPr wrap="square" rtlCol="0">
            <a:spAutoFit/>
          </a:bodyPr>
          <a:lstStyle/>
          <a:p>
            <a:r>
              <a:rPr lang="en-US" b="1" i="1" dirty="0">
                <a:solidFill>
                  <a:srgbClr val="FFC000"/>
                </a:solidFill>
              </a:rPr>
              <a:t>Vanessa Fields</a:t>
            </a:r>
            <a:endParaRPr lang="en-US" b="1" i="1" dirty="0">
              <a:solidFill>
                <a:srgbClr val="FFC000"/>
              </a:solidFill>
            </a:endParaRPr>
          </a:p>
        </p:txBody>
      </p:sp>
    </p:spTree>
    <p:extLst>
      <p:ext uri="{BB962C8B-B14F-4D97-AF65-F5344CB8AC3E}">
        <p14:creationId xmlns:p14="http://schemas.microsoft.com/office/powerpoint/2010/main" val="12389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156325"/>
            <a:ext cx="9144000" cy="6858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0420" name="Subtitle 2"/>
          <p:cNvSpPr>
            <a:spLocks noGrp="1"/>
          </p:cNvSpPr>
          <p:nvPr>
            <p:ph type="subTitle" idx="1"/>
          </p:nvPr>
        </p:nvSpPr>
        <p:spPr>
          <a:xfrm>
            <a:off x="203993" y="1369265"/>
            <a:ext cx="8734425" cy="4495799"/>
          </a:xfrm>
        </p:spPr>
        <p:txBody>
          <a:bodyPr/>
          <a:lstStyle/>
          <a:p>
            <a:pPr algn="l" eaLnBrk="1" hangingPunct="1"/>
            <a:endParaRPr lang="en-US" sz="2800" dirty="0" smtClean="0">
              <a:solidFill>
                <a:schemeClr val="tx1"/>
              </a:solidFill>
            </a:endParaRPr>
          </a:p>
        </p:txBody>
      </p:sp>
      <p:sp>
        <p:nvSpPr>
          <p:cNvPr id="4" name="Rectangle 3"/>
          <p:cNvSpPr/>
          <p:nvPr/>
        </p:nvSpPr>
        <p:spPr>
          <a:xfrm>
            <a:off x="0" y="0"/>
            <a:ext cx="9144000" cy="6858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0422" name="TextBox 4"/>
          <p:cNvSpPr txBox="1">
            <a:spLocks noChangeArrowheads="1"/>
          </p:cNvSpPr>
          <p:nvPr/>
        </p:nvSpPr>
        <p:spPr bwMode="auto">
          <a:xfrm>
            <a:off x="76200" y="158750"/>
            <a:ext cx="434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000" dirty="0">
                <a:solidFill>
                  <a:prstClr val="white"/>
                </a:solidFill>
                <a:latin typeface="Calibri" pitchFamily="34" charset="0"/>
              </a:rPr>
              <a:t>U.S. Fish &amp; Wildlife Service</a:t>
            </a:r>
          </a:p>
        </p:txBody>
      </p:sp>
      <p:grpSp>
        <p:nvGrpSpPr>
          <p:cNvPr id="60423" name="Group 2"/>
          <p:cNvGrpSpPr>
            <a:grpSpLocks/>
          </p:cNvGrpSpPr>
          <p:nvPr/>
        </p:nvGrpSpPr>
        <p:grpSpPr bwMode="auto">
          <a:xfrm>
            <a:off x="8297863" y="15875"/>
            <a:ext cx="533400" cy="642938"/>
            <a:chOff x="336" y="3024"/>
            <a:chExt cx="864" cy="1029"/>
          </a:xfrm>
        </p:grpSpPr>
        <p:sp>
          <p:nvSpPr>
            <p:cNvPr id="60432" name="Freeform 3"/>
            <p:cNvSpPr>
              <a:spLocks/>
            </p:cNvSpPr>
            <p:nvPr/>
          </p:nvSpPr>
          <p:spPr bwMode="auto">
            <a:xfrm>
              <a:off x="384" y="3072"/>
              <a:ext cx="737" cy="913"/>
            </a:xfrm>
            <a:custGeom>
              <a:avLst/>
              <a:gdLst>
                <a:gd name="T0" fmla="*/ 0 w 624"/>
                <a:gd name="T1" fmla="*/ 0 h 816"/>
                <a:gd name="T2" fmla="*/ 0 w 624"/>
                <a:gd name="T3" fmla="*/ 926 h 816"/>
                <a:gd name="T4" fmla="*/ 219 w 624"/>
                <a:gd name="T5" fmla="*/ 1263 h 816"/>
                <a:gd name="T6" fmla="*/ 772 w 624"/>
                <a:gd name="T7" fmla="*/ 1431 h 816"/>
                <a:gd name="T8" fmla="*/ 1214 w 624"/>
                <a:gd name="T9" fmla="*/ 1263 h 816"/>
                <a:gd name="T10" fmla="*/ 1434 w 624"/>
                <a:gd name="T11" fmla="*/ 926 h 816"/>
                <a:gd name="T12" fmla="*/ 1434 w 624"/>
                <a:gd name="T13" fmla="*/ 84 h 816"/>
                <a:gd name="T14" fmla="*/ 663 w 624"/>
                <a:gd name="T15" fmla="*/ 0 h 816"/>
                <a:gd name="T16" fmla="*/ 0 w 624"/>
                <a:gd name="T17" fmla="*/ 0 h 8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4"/>
                <a:gd name="T28" fmla="*/ 0 h 816"/>
                <a:gd name="T29" fmla="*/ 624 w 624"/>
                <a:gd name="T30" fmla="*/ 816 h 8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4" h="816">
                  <a:moveTo>
                    <a:pt x="0" y="0"/>
                  </a:moveTo>
                  <a:lnTo>
                    <a:pt x="0" y="528"/>
                  </a:lnTo>
                  <a:lnTo>
                    <a:pt x="96" y="720"/>
                  </a:lnTo>
                  <a:lnTo>
                    <a:pt x="336" y="816"/>
                  </a:lnTo>
                  <a:lnTo>
                    <a:pt x="528" y="720"/>
                  </a:lnTo>
                  <a:lnTo>
                    <a:pt x="624" y="528"/>
                  </a:lnTo>
                  <a:lnTo>
                    <a:pt x="624" y="48"/>
                  </a:lnTo>
                  <a:lnTo>
                    <a:pt x="288" y="0"/>
                  </a:lnTo>
                  <a:lnTo>
                    <a:pt x="0" y="0"/>
                  </a:lnTo>
                  <a:close/>
                </a:path>
              </a:pathLst>
            </a:custGeom>
            <a:solidFill>
              <a:schemeClr val="tx1"/>
            </a:solidFill>
            <a:ln w="9525">
              <a:solidFill>
                <a:schemeClr val="tx1"/>
              </a:solidFill>
              <a:round/>
              <a:headEnd/>
              <a:tailEnd/>
            </a:ln>
          </p:spPr>
          <p:txBody>
            <a:bodyPr/>
            <a:lstStyle/>
            <a:p>
              <a:pPr fontAlgn="base">
                <a:spcBef>
                  <a:spcPct val="0"/>
                </a:spcBef>
                <a:spcAft>
                  <a:spcPct val="0"/>
                </a:spcAft>
              </a:pPr>
              <a:endParaRPr lang="en-US">
                <a:solidFill>
                  <a:prstClr val="black"/>
                </a:solidFill>
                <a:latin typeface="Arial" charset="0"/>
              </a:endParaRPr>
            </a:p>
          </p:txBody>
        </p:sp>
        <p:pic>
          <p:nvPicPr>
            <p:cNvPr id="60433" name="Picture 4" descr="FWS_LOGO"/>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6" y="3024"/>
              <a:ext cx="864" cy="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0424" name="Picture 7" descr="NWRSlogoTransparent-we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8338" y="6183313"/>
            <a:ext cx="5334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5" name="Rectangle 11"/>
          <p:cNvSpPr>
            <a:spLocks noChangeArrowheads="1"/>
          </p:cNvSpPr>
          <p:nvPr/>
        </p:nvSpPr>
        <p:spPr bwMode="auto">
          <a:xfrm>
            <a:off x="76200" y="6315075"/>
            <a:ext cx="2720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000" i="1">
                <a:solidFill>
                  <a:srgbClr val="0070C0"/>
                </a:solidFill>
              </a:rPr>
              <a:t>Mountain-Prairie NWRS </a:t>
            </a:r>
          </a:p>
        </p:txBody>
      </p:sp>
      <p:pic>
        <p:nvPicPr>
          <p:cNvPr id="717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188" y="1965325"/>
            <a:ext cx="8936037" cy="293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1"/>
          <p:cNvSpPr txBox="1">
            <a:spLocks/>
          </p:cNvSpPr>
          <p:nvPr/>
        </p:nvSpPr>
        <p:spPr>
          <a:xfrm>
            <a:off x="5331123" y="838200"/>
            <a:ext cx="3708102" cy="533400"/>
          </a:xfrm>
          <a:prstGeom prst="rect">
            <a:avLst/>
          </a:prstGeom>
          <a:solidFill>
            <a:srgbClr val="92D050"/>
          </a:solidFill>
          <a:ln>
            <a:solidFill>
              <a:srgbClr val="00B050"/>
            </a:solidFill>
          </a:ln>
        </p:spPr>
        <p:txBody>
          <a:bodyPr vert="horz" lIns="91440" tIns="45720" rIns="91440" bIns="45720" rtlCol="0" anchor="ctr">
            <a:normAutofit fontScale="4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i="1" dirty="0" smtClean="0">
                <a:solidFill>
                  <a:prstClr val="white"/>
                </a:solidFill>
              </a:rPr>
              <a:t>INVASIVE SPECIES MANAGEMENT </a:t>
            </a:r>
          </a:p>
          <a:p>
            <a:r>
              <a:rPr lang="en-US" sz="3600" i="1" dirty="0" smtClean="0">
                <a:solidFill>
                  <a:prstClr val="white"/>
                </a:solidFill>
              </a:rPr>
              <a:t>San Luis Valley NWR Complex, Colorado</a:t>
            </a:r>
            <a:endParaRPr lang="en-US" sz="3600" i="1" dirty="0">
              <a:solidFill>
                <a:prstClr val="white"/>
              </a:solidFill>
            </a:endParaRPr>
          </a:p>
        </p:txBody>
      </p:sp>
    </p:spTree>
    <p:extLst>
      <p:ext uri="{BB962C8B-B14F-4D97-AF65-F5344CB8AC3E}">
        <p14:creationId xmlns:p14="http://schemas.microsoft.com/office/powerpoint/2010/main" val="16830561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1318</Words>
  <Application>Microsoft Office PowerPoint</Application>
  <PresentationFormat>On-screen Show (4:3)</PresentationFormat>
  <Paragraphs>127</Paragraphs>
  <Slides>11</Slides>
  <Notes>9</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1_Office Theme</vt:lpstr>
      <vt:lpstr>U.S. Fish and Wildlife Service Update  </vt:lpstr>
      <vt:lpstr>Crucial Conservation Conversations – Prioritize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Several Other Initiatives</vt:lpstr>
    </vt:vector>
  </TitlesOfParts>
  <Company>USFWS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Garner, Lindy</dc:creator>
  <cp:lastModifiedBy>Garner, Lindy</cp:lastModifiedBy>
  <cp:revision>3</cp:revision>
  <dcterms:created xsi:type="dcterms:W3CDTF">2017-11-29T15:22:54Z</dcterms:created>
  <dcterms:modified xsi:type="dcterms:W3CDTF">2017-11-29T15:48:25Z</dcterms:modified>
</cp:coreProperties>
</file>