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</p:sldMasterIdLst>
  <p:notesMasterIdLst>
    <p:notesMasterId r:id="rId23"/>
  </p:notesMasterIdLst>
  <p:sldIdLst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8" r:id="rId18"/>
    <p:sldId id="289" r:id="rId19"/>
    <p:sldId id="290" r:id="rId20"/>
    <p:sldId id="291" r:id="rId21"/>
    <p:sldId id="29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333" autoAdjust="0"/>
  </p:normalViewPr>
  <p:slideViewPr>
    <p:cSldViewPr snapToGrid="0">
      <p:cViewPr varScale="1">
        <p:scale>
          <a:sx n="58" d="100"/>
          <a:sy n="58" d="100"/>
        </p:scale>
        <p:origin x="1500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F022A-BD50-4781-9C99-A1F2C3911B9A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9457B-F458-4602-B998-10908A085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23DCF-7830-4DFF-807B-4B446DDE212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02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Added to the Monitor List in 2011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23DCF-7830-4DFF-807B-4B446DDE212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16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23DCF-7830-4DFF-807B-4B446DDE212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42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23DCF-7830-4DFF-807B-4B446DDE212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03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23DCF-7830-4DFF-807B-4B446DDE212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6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23DCF-7830-4DFF-807B-4B446DDE212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11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23DCF-7830-4DFF-807B-4B446DDE212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15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23DCF-7830-4DFF-807B-4B446DDE212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67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23DCF-7830-4DFF-807B-4B446DDE212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26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23DCF-7830-4DFF-807B-4B446DDE212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58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Naturalized in Africa (other parts), Australia, New Zealand, United States, parts of South America (Argentina, Chile, Uruguay, Ecuador, Peru)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23DCF-7830-4DFF-807B-4B446DDE212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9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23DCF-7830-4DFF-807B-4B446DDE212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461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23DCF-7830-4DFF-807B-4B446DDE212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67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Funding for testing, check</a:t>
            </a:r>
            <a:r>
              <a:rPr lang="en-US" baseline="0" dirty="0" smtClean="0"/>
              <a:t> with Jen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23DCF-7830-4DFF-807B-4B446DDE212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28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0FA5-6A3A-461B-95AA-F733661E8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B2D8A-2376-4223-BAFC-4E79BA58F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10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0FA5-6A3A-461B-95AA-F733661E8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B2D8A-2376-4223-BAFC-4E79BA58F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0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0FA5-6A3A-461B-95AA-F733661E8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B2D8A-2376-4223-BAFC-4E79BA58F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39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861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862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016165-0A25-40AF-8FFD-4440441475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71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60289-6C85-487F-B501-2EC9F929834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24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CAB0D-8CEC-4200-9F51-F641AD87B8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50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7D922-9254-45A8-AF32-FE9182F0EF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5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41D98-42CE-4CB9-9D85-545FA9663D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67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3C855-31E7-45B5-A396-002B4590F5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986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F8451-654B-4B97-A230-F7AB804EA8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24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3CB42-4FF2-410F-A86C-834F55796C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0FA5-6A3A-461B-95AA-F733661E8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B2D8A-2376-4223-BAFC-4E79BA58F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87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69E9B-66AF-4217-823E-69E6F4A6824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83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C8D8E-77B6-45E3-B413-729D5445534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41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3617A-0A42-457E-B88A-C73DE58467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6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1A0BF-DE11-44DE-838F-165C24789B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5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0FA5-6A3A-461B-95AA-F733661E8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B2D8A-2376-4223-BAFC-4E79BA58F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42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0FA5-6A3A-461B-95AA-F733661E8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B2D8A-2376-4223-BAFC-4E79BA58F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0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0FA5-6A3A-461B-95AA-F733661E8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B2D8A-2376-4223-BAFC-4E79BA58F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0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0FA5-6A3A-461B-95AA-F733661E8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B2D8A-2376-4223-BAFC-4E79BA58F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0FA5-6A3A-461B-95AA-F733661E8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B2D8A-2376-4223-BAFC-4E79BA58F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5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0FA5-6A3A-461B-95AA-F733661E8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B2D8A-2376-4223-BAFC-4E79BA58F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3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0FA5-6A3A-461B-95AA-F733661E8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B2D8A-2376-4223-BAFC-4E79BA58F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5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F0FA5-6A3A-461B-95AA-F733661E8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B2D8A-2376-4223-BAFC-4E79BA58F6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7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CE027A-5A2E-4586-A770-F701F510C721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0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759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9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9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9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59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759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759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759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06169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79931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2018 noxious weed list changes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306" y="1744599"/>
            <a:ext cx="8179684" cy="4945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Additions: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Impatiens parviflora</a:t>
            </a:r>
            <a:r>
              <a:rPr lang="en-US" dirty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small-flowered </a:t>
            </a:r>
            <a:r>
              <a:rPr lang="en-US" dirty="0" smtClean="0">
                <a:solidFill>
                  <a:schemeClr val="bg1"/>
                </a:solidFill>
              </a:rPr>
              <a:t>jewelweed - Class A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Tussilago farfara</a:t>
            </a:r>
            <a:r>
              <a:rPr lang="en-US" dirty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European </a:t>
            </a:r>
            <a:r>
              <a:rPr lang="en-US" dirty="0" smtClean="0">
                <a:solidFill>
                  <a:schemeClr val="bg1"/>
                </a:solidFill>
              </a:rPr>
              <a:t>coltsfoot - Class B 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Centaurea melitensis</a:t>
            </a:r>
            <a:r>
              <a:rPr lang="en-US" dirty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Malta </a:t>
            </a:r>
            <a:r>
              <a:rPr lang="en-US" dirty="0" smtClean="0">
                <a:solidFill>
                  <a:schemeClr val="bg1"/>
                </a:solidFill>
              </a:rPr>
              <a:t>starthistle - Class B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Myriophyllum </a:t>
            </a:r>
            <a:r>
              <a:rPr lang="en-US" i="1" dirty="0">
                <a:solidFill>
                  <a:schemeClr val="bg1"/>
                </a:solidFill>
              </a:rPr>
              <a:t>spicatum </a:t>
            </a:r>
            <a:r>
              <a:rPr lang="en-US" dirty="0" smtClean="0">
                <a:solidFill>
                  <a:schemeClr val="bg1"/>
                </a:solidFill>
              </a:rPr>
              <a:t>x </a:t>
            </a:r>
            <a:r>
              <a:rPr lang="en-US" i="1" dirty="0" smtClean="0">
                <a:solidFill>
                  <a:schemeClr val="bg1"/>
                </a:solidFill>
              </a:rPr>
              <a:t>Myriophyllum sibiricum </a:t>
            </a:r>
            <a:r>
              <a:rPr lang="en-US" dirty="0" smtClean="0">
                <a:solidFill>
                  <a:schemeClr val="bg1"/>
                </a:solidFill>
              </a:rPr>
              <a:t>hybrid - Class C 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Impatiens capensis</a:t>
            </a:r>
            <a:r>
              <a:rPr lang="en-US" dirty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spotted </a:t>
            </a:r>
            <a:r>
              <a:rPr lang="en-US" dirty="0" smtClean="0">
                <a:solidFill>
                  <a:schemeClr val="bg1"/>
                </a:solidFill>
              </a:rPr>
              <a:t>jewelweed - Class C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Reclassification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Reclassify</a:t>
            </a:r>
            <a:r>
              <a:rPr lang="en-US" i="1" dirty="0" smtClean="0">
                <a:solidFill>
                  <a:schemeClr val="bg1"/>
                </a:solidFill>
              </a:rPr>
              <a:t> Thymelaea passerina, </a:t>
            </a:r>
            <a:r>
              <a:rPr lang="en-US" dirty="0" smtClean="0">
                <a:solidFill>
                  <a:schemeClr val="bg1"/>
                </a:solidFill>
              </a:rPr>
              <a:t>spurge flax, from a Class A to a Class B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Class B designation changes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1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14" y="0"/>
            <a:ext cx="8920265" cy="110895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Eurasian watermilfoil hybrid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15" y="901179"/>
            <a:ext cx="8813260" cy="308716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Many negative impacts of Eurasian watermilfoil, aggressive strains of hybrid watermilfoil.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Not all strains of hybrid are bad actors; pretty widespread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Department of Ecology—testing information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Grant funded projects that can include multiple test</a:t>
            </a:r>
          </a:p>
        </p:txBody>
      </p:sp>
      <p:pic>
        <p:nvPicPr>
          <p:cNvPr id="4" name="Picture 3" descr="C:\Users\wdescamp\Desktop\Code revision 2018\draft WF\Myriophyllum hybrid\images\milfoil hybrid Mattoon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9259" y="3433586"/>
            <a:ext cx="5426817" cy="34303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6077" y="6596391"/>
            <a:ext cx="36460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white"/>
                </a:solidFill>
              </a:rPr>
              <a:t>Image by Jenifer Parsons, DOE</a:t>
            </a:r>
          </a:p>
        </p:txBody>
      </p:sp>
    </p:spTree>
    <p:extLst>
      <p:ext uri="{BB962C8B-B14F-4D97-AF65-F5344CB8AC3E}">
        <p14:creationId xmlns:p14="http://schemas.microsoft.com/office/powerpoint/2010/main" val="42139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05049" y="68082"/>
            <a:ext cx="4265233" cy="1007011"/>
          </a:xfr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schemeClr val="bg1"/>
                </a:solidFill>
              </a:rPr>
              <a:t>Impatiens capensis</a:t>
            </a:r>
            <a:r>
              <a:rPr lang="en-US" sz="3200" dirty="0" smtClean="0">
                <a:solidFill>
                  <a:schemeClr val="bg1"/>
                </a:solidFill>
              </a:rPr>
              <a:t>, spotted jewelweed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18661" y="1075094"/>
            <a:ext cx="5744817" cy="294242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Class C noxious weed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Native to eastern U. S. and Canada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Glabrous annual, up to </a:t>
            </a:r>
            <a:r>
              <a:rPr lang="en-US" dirty="0">
                <a:solidFill>
                  <a:schemeClr val="bg1"/>
                </a:solidFill>
              </a:rPr>
              <a:t>about 4.9 feet</a:t>
            </a:r>
          </a:p>
          <a:p>
            <a:r>
              <a:rPr lang="en-US" dirty="0">
                <a:solidFill>
                  <a:schemeClr val="bg1"/>
                </a:solidFill>
              </a:rPr>
              <a:t>Alternate leaves, </a:t>
            </a:r>
            <a:r>
              <a:rPr lang="en-US" dirty="0" smtClean="0">
                <a:solidFill>
                  <a:schemeClr val="bg1"/>
                </a:solidFill>
              </a:rPr>
              <a:t>margins scalloped </a:t>
            </a:r>
            <a:r>
              <a:rPr lang="en-US" dirty="0">
                <a:solidFill>
                  <a:schemeClr val="bg1"/>
                </a:solidFill>
              </a:rPr>
              <a:t>with sharp </a:t>
            </a:r>
            <a:r>
              <a:rPr lang="en-US" dirty="0" smtClean="0">
                <a:solidFill>
                  <a:schemeClr val="bg1"/>
                </a:solidFill>
              </a:rPr>
              <a:t>points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wo </a:t>
            </a:r>
            <a:r>
              <a:rPr lang="en-US" dirty="0">
                <a:solidFill>
                  <a:schemeClr val="bg1"/>
                </a:solidFill>
              </a:rPr>
              <a:t>kinds of </a:t>
            </a:r>
            <a:r>
              <a:rPr lang="en-US" dirty="0" smtClean="0">
                <a:solidFill>
                  <a:schemeClr val="bg1"/>
                </a:solidFill>
              </a:rPr>
              <a:t>flowers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Flowers </a:t>
            </a:r>
            <a:r>
              <a:rPr lang="en-US" dirty="0">
                <a:solidFill>
                  <a:schemeClr val="bg1"/>
                </a:solidFill>
              </a:rPr>
              <a:t>have </a:t>
            </a:r>
            <a:r>
              <a:rPr lang="en-US" dirty="0" smtClean="0">
                <a:solidFill>
                  <a:schemeClr val="bg1"/>
                </a:solidFill>
              </a:rPr>
              <a:t>recurved </a:t>
            </a:r>
            <a:r>
              <a:rPr lang="en-US" dirty="0">
                <a:solidFill>
                  <a:schemeClr val="bg1"/>
                </a:solidFill>
              </a:rPr>
              <a:t>spurs, are typically spotted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Capsules, about 1 inch long, </a:t>
            </a:r>
            <a:r>
              <a:rPr lang="en-US" dirty="0">
                <a:solidFill>
                  <a:schemeClr val="bg1"/>
                </a:solidFill>
              </a:rPr>
              <a:t>explosively open and propel seeds a short distance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454" y="4017521"/>
            <a:ext cx="3557195" cy="2834640"/>
          </a:xfrm>
        </p:spPr>
      </p:pic>
      <p:pic>
        <p:nvPicPr>
          <p:cNvPr id="8" name="Picture 7" descr="https://bugwoodcloud.org/images/768x512/5474281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37666" y="4011951"/>
            <a:ext cx="2585328" cy="2834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82358" y="6639475"/>
            <a:ext cx="33621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Rob Routledge, Sault College, Bugwood.org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18631" y="206807"/>
            <a:ext cx="31543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white"/>
                </a:solidFill>
              </a:rPr>
              <a:t>Image by King County NWCB</a:t>
            </a: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2333" y="6561651"/>
            <a:ext cx="19514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white"/>
                </a:solidFill>
              </a:rPr>
              <a:t>King County NWCB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999" y="2821022"/>
            <a:ext cx="3017520" cy="40233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97044" y="6600370"/>
            <a:ext cx="23046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white"/>
                </a:solidFill>
              </a:rPr>
              <a:t>Image by Whatcom County NWCB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99" y="447505"/>
            <a:ext cx="3013751" cy="236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452" y="-81351"/>
            <a:ext cx="4406348" cy="123746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potted jewelweed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0093" y="2879388"/>
            <a:ext cx="4398961" cy="3978612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Moist soils in forests, lake and pond edges, riverbanks, sloughs, disturbed wetlands and sunny roadside ditches or </a:t>
            </a:r>
            <a:r>
              <a:rPr lang="en-US" dirty="0" smtClean="0">
                <a:solidFill>
                  <a:schemeClr val="bg1"/>
                </a:solidFill>
              </a:rPr>
              <a:t>canals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Primarily western Washington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Impatiens capensis </a:t>
            </a:r>
            <a:r>
              <a:rPr lang="en-US" dirty="0" smtClean="0">
                <a:solidFill>
                  <a:schemeClr val="bg1"/>
                </a:solidFill>
              </a:rPr>
              <a:t>and</a:t>
            </a:r>
            <a:r>
              <a:rPr lang="en-US" i="1" dirty="0" smtClean="0">
                <a:solidFill>
                  <a:schemeClr val="bg1"/>
                </a:solidFill>
              </a:rPr>
              <a:t> Impatiens ecornuta, </a:t>
            </a:r>
            <a:r>
              <a:rPr lang="en-US" dirty="0" err="1" smtClean="0">
                <a:solidFill>
                  <a:schemeClr val="bg1"/>
                </a:solidFill>
              </a:rPr>
              <a:t>spurless</a:t>
            </a:r>
            <a:r>
              <a:rPr lang="en-US" dirty="0" smtClean="0">
                <a:solidFill>
                  <a:schemeClr val="bg1"/>
                </a:solidFill>
              </a:rPr>
              <a:t> jewelweed, hybridize to produce </a:t>
            </a:r>
            <a:r>
              <a:rPr lang="en-US" i="1" dirty="0">
                <a:solidFill>
                  <a:schemeClr val="bg1"/>
                </a:solidFill>
              </a:rPr>
              <a:t>Impatiens</a:t>
            </a:r>
            <a:r>
              <a:rPr lang="en-US" dirty="0">
                <a:solidFill>
                  <a:schemeClr val="bg1"/>
                </a:solidFill>
              </a:rPr>
              <a:t> x </a:t>
            </a:r>
            <a:r>
              <a:rPr lang="en-US" i="1" dirty="0" err="1" smtClean="0">
                <a:solidFill>
                  <a:schemeClr val="bg1"/>
                </a:solidFill>
              </a:rPr>
              <a:t>pacifica</a:t>
            </a:r>
            <a:endParaRPr lang="en-US" i="1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Can survive in tough, variable conditions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Populations noted as increasing in Washington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Being found in areas of knotweed control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Control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Hand pull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Herbicide</a:t>
            </a:r>
          </a:p>
        </p:txBody>
      </p:sp>
      <p:pic>
        <p:nvPicPr>
          <p:cNvPr id="9" name="Picture 8" descr="Impatiens x pacifica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393" y="4463640"/>
            <a:ext cx="4064505" cy="21394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0" y="6611779"/>
            <a:ext cx="3148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white"/>
                </a:solidFill>
              </a:rPr>
              <a:t>©2016 Ryan Batten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591" y="1063487"/>
            <a:ext cx="4317862" cy="33417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677186" y="3588631"/>
            <a:ext cx="1503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white"/>
                </a:solidFill>
              </a:rPr>
              <a:t>Image by Warren Gold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8789" y="142176"/>
            <a:ext cx="2168954" cy="2592210"/>
          </a:xfrm>
          <a:prstGeom prst="rect">
            <a:avLst/>
          </a:prstGeom>
        </p:spPr>
      </p:pic>
      <p:pic>
        <p:nvPicPr>
          <p:cNvPr id="3074" name="Picture 2" descr="http://biology.burke.washington.edu/herbarium/imagecollection/wtu9500-9999/md/wtu009725_md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34199" y="142176"/>
            <a:ext cx="2165509" cy="259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77175" y="2560666"/>
            <a:ext cx="1571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Image by Ben Legler</a:t>
            </a:r>
          </a:p>
        </p:txBody>
      </p:sp>
    </p:spTree>
    <p:extLst>
      <p:ext uri="{BB962C8B-B14F-4D97-AF65-F5344CB8AC3E}">
        <p14:creationId xmlns:p14="http://schemas.microsoft.com/office/powerpoint/2010/main" val="289651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95" y="365126"/>
            <a:ext cx="8900808" cy="11913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Reclassification:</a:t>
            </a:r>
            <a:r>
              <a:rPr lang="en-US" sz="3600" i="1" dirty="0">
                <a:solidFill>
                  <a:schemeClr val="bg1"/>
                </a:solidFill>
              </a:rPr>
              <a:t/>
            </a:r>
            <a:br>
              <a:rPr lang="en-US" sz="3600" i="1" dirty="0">
                <a:solidFill>
                  <a:schemeClr val="bg1"/>
                </a:solidFill>
              </a:rPr>
            </a:br>
            <a:r>
              <a:rPr lang="en-US" sz="3600" i="1" dirty="0">
                <a:solidFill>
                  <a:schemeClr val="bg1"/>
                </a:solidFill>
              </a:rPr>
              <a:t>Thymelaea passerina,</a:t>
            </a:r>
            <a:r>
              <a:rPr lang="en-US" sz="3600" dirty="0">
                <a:solidFill>
                  <a:schemeClr val="bg1"/>
                </a:solidFill>
              </a:rPr>
              <a:t> spurge flax: Class A to Class B noxious weed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5541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Class </a:t>
            </a:r>
            <a:r>
              <a:rPr lang="en-US" dirty="0">
                <a:solidFill>
                  <a:schemeClr val="bg1"/>
                </a:solidFill>
              </a:rPr>
              <a:t>B noxious </a:t>
            </a:r>
            <a:r>
              <a:rPr lang="en-US" dirty="0" smtClean="0">
                <a:solidFill>
                  <a:schemeClr val="bg1"/>
                </a:solidFill>
              </a:rPr>
              <a:t>weed designated for control in </a:t>
            </a:r>
            <a:r>
              <a:rPr lang="en-US" dirty="0">
                <a:solidFill>
                  <a:schemeClr val="bg1"/>
                </a:solidFill>
              </a:rPr>
              <a:t>eastern Washington except Okanogan County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Listed as a Class A noxious weed in 1999; WSDA Quarantine list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7626" y="3379768"/>
            <a:ext cx="2550964" cy="3474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12" y="3379768"/>
            <a:ext cx="2609285" cy="3474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2324" y="3373552"/>
            <a:ext cx="4260313" cy="3474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4066" y="6615291"/>
            <a:ext cx="2782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white"/>
                </a:solidFill>
              </a:rPr>
              <a:t>Images by Larry Hudson</a:t>
            </a:r>
          </a:p>
        </p:txBody>
      </p:sp>
    </p:spTree>
    <p:extLst>
      <p:ext uri="{BB962C8B-B14F-4D97-AF65-F5344CB8AC3E}">
        <p14:creationId xmlns:p14="http://schemas.microsoft.com/office/powerpoint/2010/main" val="371096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98" y="202200"/>
            <a:ext cx="5524662" cy="15148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purge flax,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Thymelaea </a:t>
            </a:r>
            <a:r>
              <a:rPr lang="en-US" i="1" dirty="0" smtClean="0">
                <a:solidFill>
                  <a:schemeClr val="bg1"/>
                </a:solidFill>
              </a:rPr>
              <a:t>passerina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098" y="1850845"/>
            <a:ext cx="5058383" cy="47226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Native </a:t>
            </a:r>
            <a:r>
              <a:rPr lang="en-US" dirty="0">
                <a:solidFill>
                  <a:schemeClr val="bg1"/>
                </a:solidFill>
              </a:rPr>
              <a:t>to parts of northern Africa, Asia and Europe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Annual, up to 24 inches tall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Yellowish-green stems, turn red in fall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Leaves alternate, narrow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Small greenish-yellow flowers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Capsules, spreads by seed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Grows in</a:t>
            </a:r>
            <a:r>
              <a:rPr lang="en-US" dirty="0">
                <a:solidFill>
                  <a:schemeClr val="bg1"/>
                </a:solidFill>
              </a:rPr>
              <a:t> rangeland areas, disturbed sites and dry </a:t>
            </a:r>
            <a:r>
              <a:rPr lang="en-US" dirty="0" smtClean="0">
                <a:solidFill>
                  <a:schemeClr val="bg1"/>
                </a:solidFill>
              </a:rPr>
              <a:t>pastures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Weed in grain crops; animals do not graze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Spreads quickly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405659" y="961889"/>
            <a:ext cx="5700230" cy="3776452"/>
          </a:xfrm>
          <a:prstGeom prst="rect">
            <a:avLst/>
          </a:prstGeom>
        </p:spPr>
      </p:pic>
      <p:pic>
        <p:nvPicPr>
          <p:cNvPr id="8" name="Picture 4" descr="http://nwcb.wa.gov/images/weeds/spurge-flax/spurge_flax_flower.gif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504"/>
          <a:stretch/>
        </p:blipFill>
        <p:spPr bwMode="auto">
          <a:xfrm>
            <a:off x="5547361" y="4903597"/>
            <a:ext cx="2127762" cy="195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6344" y="4903596"/>
            <a:ext cx="1432246" cy="195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9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21769"/>
            <a:ext cx="6228977" cy="114060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Spurge flax reclassification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5594" y="1168557"/>
            <a:ext cx="4126519" cy="54068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Hard to find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Difficult to control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New populations keep being found (2010, 2011, 2016)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Wildfire (2013, 2015)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As of 2016, ~10,560 acres infested (in 2004, 130 acres)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New! 2017 new infestation ~800 acres infested (~30-50 acres of treatment)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Many vectors of spread in infested areas (ATV/ORV, wildlife, hunters, fire suppression vehicles)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Class B noxious weed, designated in eastern Washington except Okanogan County</a:t>
            </a:r>
            <a:endParaRPr lang="en-US" dirty="0">
              <a:solidFill>
                <a:schemeClr val="bg1"/>
              </a:solidFill>
            </a:endParaRPr>
          </a:p>
          <a:p>
            <a:pPr marL="457189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63535" y="6206088"/>
            <a:ext cx="479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*</a:t>
            </a:r>
            <a:r>
              <a:rPr lang="en-US" sz="1400" dirty="0">
                <a:solidFill>
                  <a:prstClr val="white"/>
                </a:solidFill>
              </a:rPr>
              <a:t>Red squares are new locations of spurge flax found in 2017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3535" y="1380075"/>
            <a:ext cx="4588724" cy="4798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977" y="0"/>
            <a:ext cx="2934704" cy="158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Impacts of Select Invasive Species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592472" y="1600200"/>
          <a:ext cx="4016671" cy="5198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2331409" imgH="3017520" progId="AcroExch.Document.DC">
                  <p:embed/>
                </p:oleObj>
              </mc:Choice>
              <mc:Fallback>
                <p:oleObj name="Acrobat Document" r:id="rId3" imgW="2331409" imgH="301752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2472" y="1600200"/>
                        <a:ext cx="4016671" cy="5198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1567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Five At Risk Counties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619304" y="1600200"/>
          <a:ext cx="3920391" cy="5073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3" imgW="2331409" imgH="3017520" progId="AcroExch.Document.DC">
                  <p:embed/>
                </p:oleObj>
              </mc:Choice>
              <mc:Fallback>
                <p:oleObj name="Acrobat Document" r:id="rId3" imgW="2331409" imgH="301752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9304" y="1600200"/>
                        <a:ext cx="3920391" cy="5073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5761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Public Weed Data Viewer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5" y="2801382"/>
            <a:ext cx="9104471" cy="2349351"/>
          </a:xfrm>
        </p:spPr>
      </p:pic>
    </p:spTree>
    <p:extLst>
      <p:ext uri="{BB962C8B-B14F-4D97-AF65-F5344CB8AC3E}">
        <p14:creationId xmlns:p14="http://schemas.microsoft.com/office/powerpoint/2010/main" val="19826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5" y="1968821"/>
            <a:ext cx="9111436" cy="4194698"/>
          </a:xfrm>
        </p:spPr>
      </p:pic>
    </p:spTree>
    <p:extLst>
      <p:ext uri="{BB962C8B-B14F-4D97-AF65-F5344CB8AC3E}">
        <p14:creationId xmlns:p14="http://schemas.microsoft.com/office/powerpoint/2010/main" val="39531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01"/>
            <a:ext cx="9021179" cy="1172654"/>
          </a:xfrm>
        </p:spPr>
        <p:txBody>
          <a:bodyPr>
            <a:noAutofit/>
          </a:bodyPr>
          <a:lstStyle/>
          <a:p>
            <a:pPr algn="ctr"/>
            <a:r>
              <a:rPr lang="en-US" sz="3600" i="1" dirty="0">
                <a:solidFill>
                  <a:schemeClr val="bg1"/>
                </a:solidFill>
              </a:rPr>
              <a:t>Impatiens parviflora,</a:t>
            </a:r>
            <a:r>
              <a:rPr lang="en-US" sz="3600" dirty="0">
                <a:solidFill>
                  <a:schemeClr val="bg1"/>
                </a:solidFill>
              </a:rPr>
              <a:t> small-flowered jewelweed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701" y="1101561"/>
            <a:ext cx="3804471" cy="5236278"/>
          </a:xfrm>
        </p:spPr>
        <p:txBody>
          <a:bodyPr wrap="square"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Class A noxious weed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Native </a:t>
            </a:r>
            <a:r>
              <a:rPr lang="en-US" dirty="0">
                <a:solidFill>
                  <a:schemeClr val="bg1"/>
                </a:solidFill>
              </a:rPr>
              <a:t>to Asia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Annual, </a:t>
            </a:r>
            <a:r>
              <a:rPr lang="en-US" dirty="0">
                <a:solidFill>
                  <a:schemeClr val="bg1"/>
                </a:solidFill>
              </a:rPr>
              <a:t>hairless, </a:t>
            </a:r>
            <a:r>
              <a:rPr lang="en-US" dirty="0" smtClean="0">
                <a:solidFill>
                  <a:schemeClr val="bg1"/>
                </a:solidFill>
              </a:rPr>
              <a:t>up to about 1 meter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Leaves alternate</a:t>
            </a:r>
            <a:r>
              <a:rPr lang="en-US" dirty="0">
                <a:solidFill>
                  <a:schemeClr val="bg1"/>
                </a:solidFill>
              </a:rPr>
              <a:t>, sharply </a:t>
            </a:r>
            <a:r>
              <a:rPr lang="en-US" dirty="0" smtClean="0">
                <a:solidFill>
                  <a:schemeClr val="bg1"/>
                </a:solidFill>
              </a:rPr>
              <a:t>serrated margins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Flowers </a:t>
            </a:r>
            <a:r>
              <a:rPr lang="en-US" dirty="0">
                <a:solidFill>
                  <a:schemeClr val="bg1"/>
                </a:solidFill>
              </a:rPr>
              <a:t>one to several in </a:t>
            </a:r>
            <a:r>
              <a:rPr lang="en-US" dirty="0" smtClean="0">
                <a:solidFill>
                  <a:schemeClr val="bg1"/>
                </a:solidFill>
              </a:rPr>
              <a:t>upper leaf </a:t>
            </a:r>
            <a:r>
              <a:rPr lang="en-US" dirty="0">
                <a:solidFill>
                  <a:schemeClr val="bg1"/>
                </a:solidFill>
              </a:rPr>
              <a:t>axils, pale </a:t>
            </a:r>
            <a:r>
              <a:rPr lang="en-US" dirty="0" smtClean="0">
                <a:solidFill>
                  <a:schemeClr val="bg1"/>
                </a:solidFill>
              </a:rPr>
              <a:t>yellow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Also self-fertilizing flowers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Capsules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up to 1 inch, elastically </a:t>
            </a:r>
            <a:r>
              <a:rPr lang="en-US" dirty="0">
                <a:solidFill>
                  <a:schemeClr val="bg1"/>
                </a:solidFill>
              </a:rPr>
              <a:t>dehiscent, 1 to 5 seeds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Spreads by seed, </a:t>
            </a:r>
            <a:r>
              <a:rPr lang="en-US" dirty="0">
                <a:solidFill>
                  <a:schemeClr val="bg1"/>
                </a:solidFill>
              </a:rPr>
              <a:t>220 seeds to 1,000-2,000 seeds per </a:t>
            </a:r>
            <a:r>
              <a:rPr lang="en-US" dirty="0" smtClean="0">
                <a:solidFill>
                  <a:schemeClr val="bg1"/>
                </a:solidFill>
              </a:rPr>
              <a:t>plant</a:t>
            </a:r>
          </a:p>
        </p:txBody>
      </p:sp>
      <p:pic>
        <p:nvPicPr>
          <p:cNvPr id="2050" name="Picture 2" descr="http://www.nwcb.wa.gov/images/weeds/small-flowered-jewelweed/14114871_684317881717206_4297872729709362820_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6771" y="4304458"/>
            <a:ext cx="3407229" cy="255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21848" y="6635432"/>
            <a:ext cx="30537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white"/>
                </a:solidFill>
              </a:rPr>
              <a:t>Image by Tim Miller</a:t>
            </a:r>
          </a:p>
        </p:txBody>
      </p:sp>
      <p:pic>
        <p:nvPicPr>
          <p:cNvPr id="8" name="Picture 4" descr="http://www.nwcb.wa.gov/images/weeds/small-flowered-jewelweed/14188235_684317731717221_8369256350745355361_o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7657" y="1395476"/>
            <a:ext cx="3401118" cy="291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56874" y="4090082"/>
            <a:ext cx="2752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 Image by Alexander J. Wright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172" y="2164488"/>
            <a:ext cx="2047863" cy="36485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05873" y="5601875"/>
            <a:ext cx="2752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 Image by Alexander J. Wright</a:t>
            </a:r>
          </a:p>
        </p:txBody>
      </p:sp>
    </p:spTree>
    <p:extLst>
      <p:ext uri="{BB962C8B-B14F-4D97-AF65-F5344CB8AC3E}">
        <p14:creationId xmlns:p14="http://schemas.microsoft.com/office/powerpoint/2010/main" val="324515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" y="1916956"/>
            <a:ext cx="9100641" cy="4304435"/>
          </a:xfrm>
        </p:spPr>
      </p:pic>
    </p:spTree>
    <p:extLst>
      <p:ext uri="{BB962C8B-B14F-4D97-AF65-F5344CB8AC3E}">
        <p14:creationId xmlns:p14="http://schemas.microsoft.com/office/powerpoint/2010/main" val="9714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18" y="-9778"/>
            <a:ext cx="6974840" cy="12299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mall-flowered jewelweed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618" y="1186543"/>
            <a:ext cx="5479549" cy="53122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U.S.: Washington, Oregon, Wisconsin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only two locations in King County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Grows in shade to part-shade, dry to moist soils: wooded areas, forest edges, paths, riverbanks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Invasive in Europe, widespread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Dominating herbaceous layer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Control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Hand pulling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Herbicide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3355" y="1"/>
            <a:ext cx="4254647" cy="3346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3167" y="3346102"/>
            <a:ext cx="5079405" cy="35118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20258" y="6611782"/>
            <a:ext cx="2752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white"/>
                </a:solidFill>
              </a:rPr>
              <a:t> Image by Alexander J. Wright</a:t>
            </a:r>
          </a:p>
        </p:txBody>
      </p:sp>
    </p:spTree>
    <p:extLst>
      <p:ext uri="{BB962C8B-B14F-4D97-AF65-F5344CB8AC3E}">
        <p14:creationId xmlns:p14="http://schemas.microsoft.com/office/powerpoint/2010/main" val="8053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8673" y="396112"/>
            <a:ext cx="3640711" cy="1536769"/>
          </a:xfrm>
        </p:spPr>
        <p:txBody>
          <a:bodyPr>
            <a:noAutofit/>
          </a:bodyPr>
          <a:lstStyle/>
          <a:p>
            <a:r>
              <a:rPr lang="en-US" sz="3200" i="1" dirty="0">
                <a:solidFill>
                  <a:schemeClr val="bg1"/>
                </a:solidFill>
              </a:rPr>
              <a:t>Tussilago farfara, </a:t>
            </a:r>
            <a:br>
              <a:rPr lang="en-US" sz="3200" i="1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European </a:t>
            </a:r>
            <a:r>
              <a:rPr lang="en-US" sz="3200" dirty="0" smtClean="0">
                <a:solidFill>
                  <a:schemeClr val="bg1"/>
                </a:solidFill>
              </a:rPr>
              <a:t>coltsfoot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02723" y="2181547"/>
            <a:ext cx="5181600" cy="465076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Class B noxious weed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Native </a:t>
            </a:r>
            <a:r>
              <a:rPr lang="en-US" dirty="0">
                <a:solidFill>
                  <a:schemeClr val="bg1"/>
                </a:solidFill>
              </a:rPr>
              <a:t>to Europe, Asia, North Africa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Rhizomatous perennial 2 to 20 </a:t>
            </a:r>
            <a:r>
              <a:rPr lang="en-US" dirty="0" smtClean="0">
                <a:solidFill>
                  <a:schemeClr val="bg1"/>
                </a:solidFill>
              </a:rPr>
              <a:t>inches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Flowering stems grow first in spring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Small leaves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Tip of stem, yellow flowerhead, disk and ray flowers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Leaves sprout during to after flowering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Basal leave grow from rhizomes, up to 11.8 inches long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white-woolly below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Seed production varies depending on conditions</a:t>
            </a:r>
          </a:p>
          <a:p>
            <a:endParaRPr lang="en-US" dirty="0"/>
          </a:p>
        </p:txBody>
      </p:sp>
      <p:pic>
        <p:nvPicPr>
          <p:cNvPr id="4098" name="Picture 2" descr="http://biology.burke.washington.edu/herbarium/imagecollection/wtu19000-19499/md/wtu019228_md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69987" y="2221503"/>
            <a:ext cx="3075132" cy="463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60468" y="6586095"/>
            <a:ext cx="277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white"/>
                </a:solidFill>
              </a:rPr>
              <a:t>Image by Richard Old</a:t>
            </a:r>
          </a:p>
        </p:txBody>
      </p:sp>
      <p:pic>
        <p:nvPicPr>
          <p:cNvPr id="4100" name="Picture 4" descr="http://www.nwcb.wa.gov/images/weeds/european-coltsfoot/European_coltsfoot_main.gif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012" b="11695"/>
          <a:stretch/>
        </p:blipFill>
        <p:spPr bwMode="auto">
          <a:xfrm>
            <a:off x="3552746" y="1"/>
            <a:ext cx="2531326" cy="229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bugwoodcloud.org/images/1536x1024/54481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986" y="0"/>
            <a:ext cx="3105327" cy="232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5400000">
            <a:off x="7254267" y="1589255"/>
            <a:ext cx="3595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white"/>
                </a:solidFill>
              </a:rPr>
              <a:t>Leslie J. </a:t>
            </a:r>
            <a:r>
              <a:rPr lang="en-US" sz="1000" dirty="0" err="1">
                <a:solidFill>
                  <a:prstClr val="white"/>
                </a:solidFill>
              </a:rPr>
              <a:t>Mehrhoff</a:t>
            </a:r>
            <a:r>
              <a:rPr lang="en-US" sz="1000" dirty="0">
                <a:solidFill>
                  <a:prstClr val="white"/>
                </a:solidFill>
              </a:rPr>
              <a:t>, University of Connecticut, Bugwood.org </a:t>
            </a:r>
          </a:p>
        </p:txBody>
      </p:sp>
    </p:spTree>
    <p:extLst>
      <p:ext uri="{BB962C8B-B14F-4D97-AF65-F5344CB8AC3E}">
        <p14:creationId xmlns:p14="http://schemas.microsoft.com/office/powerpoint/2010/main" val="10056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171" y="90806"/>
            <a:ext cx="4615543" cy="915035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European </a:t>
            </a:r>
            <a:r>
              <a:rPr lang="en-US" sz="3200" dirty="0">
                <a:solidFill>
                  <a:schemeClr val="bg1"/>
                </a:solidFill>
              </a:rPr>
              <a:t>coltsfoot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82142" y="1005840"/>
            <a:ext cx="4920343" cy="586691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Open </a:t>
            </a:r>
            <a:r>
              <a:rPr lang="en-US" dirty="0">
                <a:solidFill>
                  <a:schemeClr val="bg1"/>
                </a:solidFill>
              </a:rPr>
              <a:t>to </a:t>
            </a:r>
            <a:r>
              <a:rPr lang="en-US" dirty="0" smtClean="0">
                <a:solidFill>
                  <a:schemeClr val="bg1"/>
                </a:solidFill>
              </a:rPr>
              <a:t>shaded, </a:t>
            </a:r>
            <a:r>
              <a:rPr lang="en-US" dirty="0">
                <a:solidFill>
                  <a:schemeClr val="bg1"/>
                </a:solidFill>
              </a:rPr>
              <a:t>disturbed environments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Spreads </a:t>
            </a:r>
            <a:r>
              <a:rPr lang="en-US" dirty="0">
                <a:solidFill>
                  <a:schemeClr val="bg1"/>
                </a:solidFill>
              </a:rPr>
              <a:t>by windblown seeds or by </a:t>
            </a:r>
            <a:r>
              <a:rPr lang="en-US" dirty="0" smtClean="0">
                <a:solidFill>
                  <a:schemeClr val="bg1"/>
                </a:solidFill>
              </a:rPr>
              <a:t>rhizomes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Dispersed </a:t>
            </a:r>
            <a:r>
              <a:rPr lang="en-US" dirty="0">
                <a:solidFill>
                  <a:schemeClr val="bg1"/>
                </a:solidFill>
              </a:rPr>
              <a:t>in agricultural fields by tillage </a:t>
            </a:r>
            <a:r>
              <a:rPr lang="en-US" dirty="0" smtClean="0">
                <a:solidFill>
                  <a:schemeClr val="bg1"/>
                </a:solidFill>
              </a:rPr>
              <a:t>equipment, in water along rivers.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Rhizome fragment with one node can produce plant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Can invade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impact </a:t>
            </a:r>
            <a:r>
              <a:rPr lang="en-US" dirty="0">
                <a:solidFill>
                  <a:schemeClr val="bg1"/>
                </a:solidFill>
              </a:rPr>
              <a:t>natural areas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established in </a:t>
            </a:r>
            <a:r>
              <a:rPr lang="en-US" dirty="0" smtClean="0">
                <a:solidFill>
                  <a:schemeClr val="bg1"/>
                </a:solidFill>
              </a:rPr>
              <a:t>areas after knotweed treatment</a:t>
            </a:r>
          </a:p>
          <a:p>
            <a:r>
              <a:rPr lang="en-US" b="1" dirty="0">
                <a:solidFill>
                  <a:schemeClr val="bg1"/>
                </a:solidFill>
              </a:rPr>
              <a:t>Class B noxious weed; designated </a:t>
            </a:r>
            <a:r>
              <a:rPr lang="en-US" b="1" dirty="0" smtClean="0">
                <a:solidFill>
                  <a:schemeClr val="bg1"/>
                </a:solidFill>
              </a:rPr>
              <a:t>in WA except </a:t>
            </a:r>
            <a:r>
              <a:rPr lang="en-US" b="1" dirty="0">
                <a:solidFill>
                  <a:schemeClr val="bg1"/>
                </a:solidFill>
              </a:rPr>
              <a:t>for Grant, </a:t>
            </a:r>
            <a:r>
              <a:rPr lang="en-US" b="1" dirty="0" smtClean="0">
                <a:solidFill>
                  <a:schemeClr val="bg1"/>
                </a:solidFill>
              </a:rPr>
              <a:t>Lincoln, Adams, Benton </a:t>
            </a:r>
            <a:r>
              <a:rPr lang="en-US" b="1" dirty="0">
                <a:solidFill>
                  <a:schemeClr val="bg1"/>
                </a:solidFill>
              </a:rPr>
              <a:t>and Franklin counties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Control: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Small amounts: maybe dig out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Establish competition, reduce disturbance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Herbicide to fully emerged leaves, glyphosate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10" descr="https://bugwoodcloud.org/images/768x512/52741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262" y="90806"/>
            <a:ext cx="3906347" cy="349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1976860" y="1412260"/>
            <a:ext cx="4109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Leslie J. </a:t>
            </a:r>
            <a:r>
              <a:rPr lang="en-US" sz="1000" dirty="0" err="1">
                <a:solidFill>
                  <a:prstClr val="black"/>
                </a:solidFill>
              </a:rPr>
              <a:t>Mehrhoff</a:t>
            </a:r>
            <a:r>
              <a:rPr lang="en-US" sz="1000" dirty="0">
                <a:solidFill>
                  <a:prstClr val="black"/>
                </a:solidFill>
              </a:rPr>
              <a:t>, University of Connecticut, Bugwood.org</a:t>
            </a:r>
          </a:p>
        </p:txBody>
      </p:sp>
      <p:pic>
        <p:nvPicPr>
          <p:cNvPr id="9" name="Picture 2" descr="TUSFAR_Proposal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262" y="3590231"/>
            <a:ext cx="3906347" cy="326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2718" y="6626534"/>
            <a:ext cx="62402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King County Noxious Weed Program</a:t>
            </a:r>
          </a:p>
        </p:txBody>
      </p:sp>
    </p:spTree>
    <p:extLst>
      <p:ext uri="{BB962C8B-B14F-4D97-AF65-F5344CB8AC3E}">
        <p14:creationId xmlns:p14="http://schemas.microsoft.com/office/powerpoint/2010/main" val="322140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biology.burke.washington.edu/herbarium/imagecollection/wtu11500-11999/md/wtu011884_md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2614" y="3294874"/>
            <a:ext cx="2046515" cy="214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51608"/>
            <a:ext cx="5399313" cy="1426043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</a:rPr>
              <a:t>Centaurea melitensis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Malta starthistle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2" y="1295401"/>
            <a:ext cx="4283751" cy="508362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Class B noxious weed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Native </a:t>
            </a:r>
            <a:r>
              <a:rPr lang="en-US" dirty="0">
                <a:solidFill>
                  <a:schemeClr val="bg1"/>
                </a:solidFill>
              </a:rPr>
              <a:t>to Europe and Northern Africa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Annual, to 36 inches </a:t>
            </a:r>
            <a:r>
              <a:rPr lang="en-US" dirty="0">
                <a:solidFill>
                  <a:schemeClr val="bg1"/>
                </a:solidFill>
              </a:rPr>
              <a:t>tall, </a:t>
            </a:r>
            <a:r>
              <a:rPr lang="en-US" dirty="0" smtClean="0">
                <a:solidFill>
                  <a:schemeClr val="bg1"/>
                </a:solidFill>
              </a:rPr>
              <a:t>loosely gray-tomentose, the </a:t>
            </a:r>
            <a:r>
              <a:rPr lang="en-US" dirty="0">
                <a:solidFill>
                  <a:schemeClr val="bg1"/>
                </a:solidFill>
              </a:rPr>
              <a:t>stem with narrow </a:t>
            </a:r>
            <a:r>
              <a:rPr lang="en-US" dirty="0" smtClean="0">
                <a:solidFill>
                  <a:schemeClr val="bg1"/>
                </a:solidFill>
              </a:rPr>
              <a:t>wings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Leaves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Basal </a:t>
            </a:r>
            <a:r>
              <a:rPr lang="en-US" dirty="0">
                <a:solidFill>
                  <a:schemeClr val="bg1"/>
                </a:solidFill>
              </a:rPr>
              <a:t>and lower </a:t>
            </a:r>
            <a:r>
              <a:rPr lang="en-US" dirty="0" smtClean="0">
                <a:solidFill>
                  <a:schemeClr val="bg1"/>
                </a:solidFill>
              </a:rPr>
              <a:t>stem leaves: margins </a:t>
            </a:r>
            <a:r>
              <a:rPr lang="en-US" dirty="0">
                <a:solidFill>
                  <a:schemeClr val="bg1"/>
                </a:solidFill>
              </a:rPr>
              <a:t>entire to dentate </a:t>
            </a:r>
            <a:r>
              <a:rPr lang="en-US" dirty="0" smtClean="0">
                <a:solidFill>
                  <a:schemeClr val="bg1"/>
                </a:solidFill>
              </a:rPr>
              <a:t>lobed, to 6 inches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Middle </a:t>
            </a:r>
            <a:r>
              <a:rPr lang="en-US" dirty="0">
                <a:solidFill>
                  <a:schemeClr val="bg1"/>
                </a:solidFill>
              </a:rPr>
              <a:t>and upper </a:t>
            </a:r>
            <a:r>
              <a:rPr lang="en-US" dirty="0" smtClean="0">
                <a:solidFill>
                  <a:schemeClr val="bg1"/>
                </a:solidFill>
              </a:rPr>
              <a:t>leaves smaller, </a:t>
            </a:r>
            <a:r>
              <a:rPr lang="en-US" dirty="0">
                <a:solidFill>
                  <a:schemeClr val="bg1"/>
                </a:solidFill>
              </a:rPr>
              <a:t>linear-oblong and </a:t>
            </a:r>
            <a:r>
              <a:rPr lang="en-US" dirty="0" smtClean="0">
                <a:solidFill>
                  <a:schemeClr val="bg1"/>
                </a:solidFill>
              </a:rPr>
              <a:t>entire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Flowerheads solitary </a:t>
            </a:r>
            <a:r>
              <a:rPr lang="en-US" dirty="0">
                <a:solidFill>
                  <a:schemeClr val="bg1"/>
                </a:solidFill>
              </a:rPr>
              <a:t>or in groups of </a:t>
            </a:r>
            <a:r>
              <a:rPr lang="en-US" dirty="0" smtClean="0">
                <a:solidFill>
                  <a:schemeClr val="bg1"/>
                </a:solidFill>
              </a:rPr>
              <a:t>2-3; often with covered with cobwebby hairs; round-oval in shape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Principle bracts: tipped by </a:t>
            </a:r>
            <a:r>
              <a:rPr lang="en-US" dirty="0">
                <a:solidFill>
                  <a:schemeClr val="bg1"/>
                </a:solidFill>
              </a:rPr>
              <a:t>spine </a:t>
            </a:r>
            <a:r>
              <a:rPr lang="en-US" dirty="0" smtClean="0">
                <a:solidFill>
                  <a:schemeClr val="bg1"/>
                </a:solidFill>
              </a:rPr>
              <a:t>0.2 to 0.5 inches, </a:t>
            </a:r>
            <a:r>
              <a:rPr lang="en-US" dirty="0">
                <a:solidFill>
                  <a:schemeClr val="bg1"/>
                </a:solidFill>
              </a:rPr>
              <a:t>purplish, spiny-fringed at base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All disk flowers; 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pappus</a:t>
            </a:r>
            <a:r>
              <a:rPr lang="en-US" dirty="0">
                <a:solidFill>
                  <a:schemeClr val="bg1"/>
                </a:solidFill>
              </a:rPr>
              <a:t> 1.5-3 mm. long</a:t>
            </a:r>
          </a:p>
        </p:txBody>
      </p:sp>
      <p:pic>
        <p:nvPicPr>
          <p:cNvPr id="5122" name="Picture 2" descr="https://bugwoodcloud.org/images/768x512/537435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9314" y="11693"/>
            <a:ext cx="3744686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5400000">
            <a:off x="6967652" y="1930127"/>
            <a:ext cx="4106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Joseph M. </a:t>
            </a:r>
            <a:r>
              <a:rPr lang="en-US" sz="1000" dirty="0" err="1">
                <a:solidFill>
                  <a:prstClr val="black"/>
                </a:solidFill>
              </a:rPr>
              <a:t>DiTomaso</a:t>
            </a:r>
            <a:r>
              <a:rPr lang="en-US" sz="1000" dirty="0">
                <a:solidFill>
                  <a:prstClr val="black"/>
                </a:solidFill>
              </a:rPr>
              <a:t>, University of California - Davis, Bugwood.org</a:t>
            </a:r>
          </a:p>
        </p:txBody>
      </p:sp>
      <p:pic>
        <p:nvPicPr>
          <p:cNvPr id="9" name="Picture 2" descr="Image resul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950" y="3292647"/>
            <a:ext cx="2674015" cy="356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649" y="5425161"/>
            <a:ext cx="2209679" cy="14328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26804" y="5199956"/>
            <a:ext cx="1641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Image by: Rich Old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43248" y="6688732"/>
            <a:ext cx="28533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</a:rPr>
              <a:t>D. Walters and C. Southwick, USDA APHIS ITP, Bugwood.org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5474" y="6673343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image by: Franco </a:t>
            </a:r>
            <a:r>
              <a:rPr lang="en-US" sz="1000" dirty="0" err="1">
                <a:solidFill>
                  <a:prstClr val="black"/>
                </a:solidFill>
              </a:rPr>
              <a:t>Folini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7183" y="-109665"/>
            <a:ext cx="39624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Malta starthistle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6594" y="1088480"/>
            <a:ext cx="4383579" cy="556562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Washington: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Most records prior to 1939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Skagit County, Cypress Island (2016)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Survey: no other known at this time, but may be mistaken for yellow starthistle</a:t>
            </a:r>
          </a:p>
          <a:p>
            <a:r>
              <a:rPr lang="en-US" dirty="0">
                <a:solidFill>
                  <a:schemeClr val="bg1"/>
                </a:solidFill>
              </a:rPr>
              <a:t>Prefers disturbed and open areas, including grasslands, open woodlands, agricultural fields and roadsides</a:t>
            </a:r>
          </a:p>
          <a:p>
            <a:r>
              <a:rPr lang="en-US" dirty="0">
                <a:solidFill>
                  <a:schemeClr val="bg1"/>
                </a:solidFill>
              </a:rPr>
              <a:t>Less aggressive than yellow starthistle, it still spreads quickly by producing great quantities of seed if given the proper conditions </a:t>
            </a:r>
          </a:p>
          <a:p>
            <a:r>
              <a:rPr lang="en-US" b="1" dirty="0">
                <a:solidFill>
                  <a:schemeClr val="bg1"/>
                </a:solidFill>
              </a:rPr>
              <a:t>Class B noxious weed listing; designations same as yellow starthistle, </a:t>
            </a:r>
            <a:r>
              <a:rPr lang="en-US" b="1" i="1" dirty="0">
                <a:solidFill>
                  <a:schemeClr val="bg1"/>
                </a:solidFill>
              </a:rPr>
              <a:t>Centaurea solstitialis</a:t>
            </a:r>
            <a:r>
              <a:rPr lang="en-US" i="1" dirty="0">
                <a:solidFill>
                  <a:schemeClr val="bg1"/>
                </a:solidFill>
              </a:rPr>
              <a:t>:</a:t>
            </a:r>
          </a:p>
          <a:p>
            <a:pPr marL="457189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All </a:t>
            </a:r>
            <a:r>
              <a:rPr lang="en-US" dirty="0">
                <a:solidFill>
                  <a:schemeClr val="bg1"/>
                </a:solidFill>
              </a:rPr>
              <a:t>of Washington except in Klickitat, Whitman, Benton, Franklin, Walla Walla, Columbia, Garfield, and Asotin counties, and a portion of Stevens </a:t>
            </a:r>
            <a:r>
              <a:rPr lang="en-US" dirty="0" smtClean="0">
                <a:solidFill>
                  <a:schemeClr val="bg1"/>
                </a:solidFill>
              </a:rPr>
              <a:t>County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Control methods similar to yellow starthistle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4" descr="http://nathistoc.bio.uci.edu/plants/Asteraceae/Centaurea%20melitensis/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6768" y="3624943"/>
            <a:ext cx="4527232" cy="323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secure.bugwoodcloud.org/eddmaps/images/report/768x512/4758863_2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6768" y="0"/>
            <a:ext cx="4549003" cy="362494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616768" y="3347943"/>
            <a:ext cx="3101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white"/>
                </a:solidFill>
              </a:rPr>
              <a:t>image by: Bud Hardwick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46769" y="6654105"/>
            <a:ext cx="2694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Image by Ron Vanderhoff</a:t>
            </a:r>
          </a:p>
        </p:txBody>
      </p:sp>
    </p:spTree>
    <p:extLst>
      <p:ext uri="{BB962C8B-B14F-4D97-AF65-F5344CB8AC3E}">
        <p14:creationId xmlns:p14="http://schemas.microsoft.com/office/powerpoint/2010/main" val="326718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-155047"/>
            <a:ext cx="8545286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Eurasian watermilfoil hybrid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14" y="929643"/>
            <a:ext cx="8890000" cy="206221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Class </a:t>
            </a:r>
            <a:r>
              <a:rPr lang="en-US" dirty="0">
                <a:solidFill>
                  <a:schemeClr val="bg1"/>
                </a:solidFill>
              </a:rPr>
              <a:t>C noxious weed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M. spicatum</a:t>
            </a:r>
            <a:r>
              <a:rPr lang="en-US" dirty="0" smtClean="0">
                <a:solidFill>
                  <a:schemeClr val="bg1"/>
                </a:solidFill>
              </a:rPr>
              <a:t>: Class B noxious weed (native to Europe, Asia, North Africa) hybridizing with </a:t>
            </a:r>
            <a:r>
              <a:rPr lang="en-US" i="1" dirty="0" smtClean="0">
                <a:solidFill>
                  <a:schemeClr val="bg1"/>
                </a:solidFill>
              </a:rPr>
              <a:t>M. sibiricum</a:t>
            </a:r>
            <a:r>
              <a:rPr lang="en-US" dirty="0" smtClean="0">
                <a:solidFill>
                  <a:schemeClr val="bg1"/>
                </a:solidFill>
              </a:rPr>
              <a:t>, northern watermilfoil.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Many hybrid strains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" name="Picture 8" descr="C:\Users\wdescamp\Desktop\Code revision 2018\draft WF\Myriophyllum hybrid\images\2 hybrid 1 northern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2232" y="2410766"/>
            <a:ext cx="3396342" cy="35058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92486" y="5916646"/>
            <a:ext cx="3851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</a:rPr>
              <a:t>Two hybrid watermilfoil stems on the left and one northern watermilfoil stem on the right, plants from Loon Lake, Stevens County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214" y="6574971"/>
            <a:ext cx="311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</a:rPr>
              <a:t>Images by Jenifer Parsons, DOE</a:t>
            </a:r>
          </a:p>
        </p:txBody>
      </p:sp>
      <p:pic>
        <p:nvPicPr>
          <p:cNvPr id="8" name="Picture 7" descr="milfoil leaf compariso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7265" y="3030769"/>
            <a:ext cx="3032760" cy="354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378" y="-18096"/>
            <a:ext cx="424235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Eurasian watermilfoil hybrid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210" y="644685"/>
            <a:ext cx="4244007" cy="6152322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Genetic </a:t>
            </a:r>
            <a:r>
              <a:rPr lang="en-US" dirty="0" smtClean="0">
                <a:solidFill>
                  <a:schemeClr val="bg1"/>
                </a:solidFill>
              </a:rPr>
              <a:t>and morphological analysis </a:t>
            </a:r>
            <a:r>
              <a:rPr lang="en-US" dirty="0">
                <a:solidFill>
                  <a:schemeClr val="bg1"/>
                </a:solidFill>
              </a:rPr>
              <a:t>is needed for confident ID</a:t>
            </a:r>
          </a:p>
          <a:p>
            <a:r>
              <a:rPr lang="en-US" dirty="0">
                <a:solidFill>
                  <a:schemeClr val="bg1"/>
                </a:solidFill>
              </a:rPr>
              <a:t>Commercial lab </a:t>
            </a:r>
            <a:r>
              <a:rPr lang="en-US" dirty="0" smtClean="0">
                <a:solidFill>
                  <a:schemeClr val="bg1"/>
                </a:solidFill>
              </a:rPr>
              <a:t>conducting analysis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Hybrids </a:t>
            </a:r>
            <a:r>
              <a:rPr lang="en-US" dirty="0">
                <a:solidFill>
                  <a:schemeClr val="bg1"/>
                </a:solidFill>
              </a:rPr>
              <a:t>documented in Washington</a:t>
            </a:r>
            <a:r>
              <a:rPr lang="en-US" dirty="0" smtClean="0">
                <a:solidFill>
                  <a:schemeClr val="bg1"/>
                </a:solidFill>
              </a:rPr>
              <a:t>: pretty widespread, more in eastern WA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Douglas/Okanogan County: Rufus Woods Lake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Okanogan</a:t>
            </a:r>
            <a:r>
              <a:rPr lang="en-US" dirty="0">
                <a:solidFill>
                  <a:schemeClr val="bg1"/>
                </a:solidFill>
              </a:rPr>
              <a:t>: Buffalo Lake, Leader Lake, </a:t>
            </a:r>
            <a:r>
              <a:rPr lang="en-US" dirty="0" err="1">
                <a:solidFill>
                  <a:schemeClr val="bg1"/>
                </a:solidFill>
              </a:rPr>
              <a:t>Osoyoos</a:t>
            </a:r>
            <a:r>
              <a:rPr lang="en-US" dirty="0">
                <a:solidFill>
                  <a:schemeClr val="bg1"/>
                </a:solidFill>
              </a:rPr>
              <a:t> Lake, Spectacle </a:t>
            </a:r>
            <a:r>
              <a:rPr lang="en-US" dirty="0" smtClean="0">
                <a:solidFill>
                  <a:schemeClr val="bg1"/>
                </a:solidFill>
              </a:rPr>
              <a:t>Lake, </a:t>
            </a:r>
            <a:r>
              <a:rPr lang="en-US" dirty="0" err="1" smtClean="0">
                <a:solidFill>
                  <a:schemeClr val="bg1"/>
                </a:solidFill>
              </a:rPr>
              <a:t>Conconully</a:t>
            </a:r>
            <a:r>
              <a:rPr lang="en-US" dirty="0" smtClean="0">
                <a:solidFill>
                  <a:schemeClr val="bg1"/>
                </a:solidFill>
              </a:rPr>
              <a:t> (Salmon) Lake 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Grant </a:t>
            </a:r>
            <a:r>
              <a:rPr lang="en-US" dirty="0">
                <a:solidFill>
                  <a:schemeClr val="bg1"/>
                </a:solidFill>
              </a:rPr>
              <a:t>County: Blue Lake, Burke Lake, Corral Lake, Evergreen Lake, Stan Coffin </a:t>
            </a:r>
            <a:r>
              <a:rPr lang="en-US" dirty="0" smtClean="0">
                <a:solidFill>
                  <a:schemeClr val="bg1"/>
                </a:solidFill>
              </a:rPr>
              <a:t>Lake, Moses Lake 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Kittitas </a:t>
            </a:r>
            <a:r>
              <a:rPr lang="en-US" dirty="0">
                <a:solidFill>
                  <a:schemeClr val="bg1"/>
                </a:solidFill>
              </a:rPr>
              <a:t>County: </a:t>
            </a:r>
            <a:r>
              <a:rPr lang="en-US" dirty="0" err="1">
                <a:solidFill>
                  <a:schemeClr val="bg1"/>
                </a:solidFill>
              </a:rPr>
              <a:t>Fiorito</a:t>
            </a:r>
            <a:r>
              <a:rPr lang="en-US" dirty="0">
                <a:solidFill>
                  <a:schemeClr val="bg1"/>
                </a:solidFill>
              </a:rPr>
              <a:t> Ponds, Mattoon Lake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Pend </a:t>
            </a:r>
            <a:r>
              <a:rPr lang="en-US" dirty="0">
                <a:solidFill>
                  <a:schemeClr val="bg1"/>
                </a:solidFill>
              </a:rPr>
              <a:t>Oreille County: Boundary Reservoir, Davis Lake, Pend Oreille River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Pierce </a:t>
            </a:r>
            <a:r>
              <a:rPr lang="en-US" dirty="0">
                <a:solidFill>
                  <a:schemeClr val="bg1"/>
                </a:solidFill>
              </a:rPr>
              <a:t>County: Bay Lake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Skagit </a:t>
            </a:r>
            <a:r>
              <a:rPr lang="en-US" dirty="0">
                <a:solidFill>
                  <a:schemeClr val="bg1"/>
                </a:solidFill>
              </a:rPr>
              <a:t>County: Campbell Lake, Heart Lake (35N-01E-36)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Spokane </a:t>
            </a:r>
            <a:r>
              <a:rPr lang="en-US" dirty="0">
                <a:solidFill>
                  <a:schemeClr val="bg1"/>
                </a:solidFill>
              </a:rPr>
              <a:t>County: Nine Mile Reservoir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Stevens </a:t>
            </a:r>
            <a:r>
              <a:rPr lang="en-US" dirty="0">
                <a:solidFill>
                  <a:schemeClr val="bg1"/>
                </a:solidFill>
              </a:rPr>
              <a:t>County: Loon </a:t>
            </a:r>
            <a:r>
              <a:rPr lang="en-US" dirty="0" smtClean="0">
                <a:solidFill>
                  <a:schemeClr val="bg1"/>
                </a:solidFill>
              </a:rPr>
              <a:t>Lake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Island County: Cranberry Lake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5379" y="1321904"/>
            <a:ext cx="4517828" cy="29110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71968" y="4032102"/>
            <a:ext cx="3301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Jenifer Parsons, Dept. of Ecology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5379" y="4232945"/>
            <a:ext cx="4508622" cy="2634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31427" y="6611779"/>
            <a:ext cx="13914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Image by Dave Lamb</a:t>
            </a:r>
          </a:p>
        </p:txBody>
      </p:sp>
    </p:spTree>
    <p:extLst>
      <p:ext uri="{BB962C8B-B14F-4D97-AF65-F5344CB8AC3E}">
        <p14:creationId xmlns:p14="http://schemas.microsoft.com/office/powerpoint/2010/main" val="102931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1275</Words>
  <Application>Microsoft Office PowerPoint</Application>
  <PresentationFormat>On-screen Show (4:3)</PresentationFormat>
  <Paragraphs>183</Paragraphs>
  <Slides>20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Garamond</vt:lpstr>
      <vt:lpstr>Wingdings</vt:lpstr>
      <vt:lpstr>1_Office Theme</vt:lpstr>
      <vt:lpstr>4_Stream</vt:lpstr>
      <vt:lpstr>Acrobat Document</vt:lpstr>
      <vt:lpstr>2018 noxious weed list changes</vt:lpstr>
      <vt:lpstr>Impatiens parviflora, small-flowered jewelweed</vt:lpstr>
      <vt:lpstr>Small-flowered jewelweed</vt:lpstr>
      <vt:lpstr>Tussilago farfara,  European coltsfoot</vt:lpstr>
      <vt:lpstr>European coltsfoot</vt:lpstr>
      <vt:lpstr>Centaurea melitensis,  Malta starthistle</vt:lpstr>
      <vt:lpstr>Malta starthistle</vt:lpstr>
      <vt:lpstr>Eurasian watermilfoil hybrid</vt:lpstr>
      <vt:lpstr>Eurasian watermilfoil hybrid</vt:lpstr>
      <vt:lpstr>Eurasian watermilfoil hybrid</vt:lpstr>
      <vt:lpstr>Impatiens capensis, spotted jewelweed</vt:lpstr>
      <vt:lpstr>Spotted jewelweed</vt:lpstr>
      <vt:lpstr>Reclassification: Thymelaea passerina, spurge flax: Class A to Class B noxious weed</vt:lpstr>
      <vt:lpstr>Spurge flax, Thymelaea passerina</vt:lpstr>
      <vt:lpstr>Spurge flax reclassification</vt:lpstr>
      <vt:lpstr>Economic Impacts of Select Invasive Species</vt:lpstr>
      <vt:lpstr>Top Five At Risk Counties</vt:lpstr>
      <vt:lpstr>Online Public Weed Data Viewer</vt:lpstr>
      <vt:lpstr>PowerPoint Presentation</vt:lpstr>
      <vt:lpstr>PowerPoint Presentation</vt:lpstr>
    </vt:vector>
  </TitlesOfParts>
  <Company>Washington Department of Agriculture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to the  2018 Noxious Weed List</dc:title>
  <dc:creator>DesCamp, Wendy (AGR)</dc:creator>
  <cp:lastModifiedBy>Haubrich, Greg (AGR)</cp:lastModifiedBy>
  <cp:revision>9</cp:revision>
  <dcterms:created xsi:type="dcterms:W3CDTF">2017-11-06T19:55:55Z</dcterms:created>
  <dcterms:modified xsi:type="dcterms:W3CDTF">2017-11-29T21:24:01Z</dcterms:modified>
</cp:coreProperties>
</file>